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489" r:id="rId2"/>
    <p:sldId id="491" r:id="rId3"/>
    <p:sldId id="373" r:id="rId4"/>
    <p:sldId id="374" r:id="rId5"/>
    <p:sldId id="474" r:id="rId6"/>
    <p:sldId id="487" r:id="rId7"/>
    <p:sldId id="508" r:id="rId8"/>
    <p:sldId id="488" r:id="rId9"/>
    <p:sldId id="429" r:id="rId10"/>
    <p:sldId id="340" r:id="rId11"/>
    <p:sldId id="289" r:id="rId12"/>
    <p:sldId id="430" r:id="rId13"/>
    <p:sldId id="500" r:id="rId14"/>
    <p:sldId id="501" r:id="rId15"/>
    <p:sldId id="502" r:id="rId16"/>
    <p:sldId id="475" r:id="rId17"/>
    <p:sldId id="503" r:id="rId18"/>
    <p:sldId id="504" r:id="rId19"/>
    <p:sldId id="505" r:id="rId20"/>
    <p:sldId id="476" r:id="rId21"/>
    <p:sldId id="506" r:id="rId22"/>
    <p:sldId id="507" r:id="rId23"/>
    <p:sldId id="509" r:id="rId24"/>
    <p:sldId id="510" r:id="rId25"/>
    <p:sldId id="432" r:id="rId26"/>
    <p:sldId id="434" r:id="rId27"/>
    <p:sldId id="335" r:id="rId28"/>
    <p:sldId id="477" r:id="rId29"/>
    <p:sldId id="375" r:id="rId30"/>
    <p:sldId id="380" r:id="rId31"/>
    <p:sldId id="435" r:id="rId32"/>
    <p:sldId id="290" r:id="rId33"/>
    <p:sldId id="383" r:id="rId34"/>
    <p:sldId id="341" r:id="rId35"/>
    <p:sldId id="342" r:id="rId36"/>
    <p:sldId id="303" r:id="rId37"/>
    <p:sldId id="384" r:id="rId38"/>
    <p:sldId id="343" r:id="rId39"/>
    <p:sldId id="478" r:id="rId40"/>
    <p:sldId id="269" r:id="rId41"/>
    <p:sldId id="410" r:id="rId42"/>
    <p:sldId id="492" r:id="rId43"/>
    <p:sldId id="493" r:id="rId44"/>
    <p:sldId id="494" r:id="rId45"/>
    <p:sldId id="495" r:id="rId46"/>
    <p:sldId id="496" r:id="rId47"/>
    <p:sldId id="497" r:id="rId48"/>
    <p:sldId id="498" r:id="rId49"/>
    <p:sldId id="499" r:id="rId50"/>
  </p:sldIdLst>
  <p:sldSz cx="9144000" cy="6858000" type="screen4x3"/>
  <p:notesSz cx="9926638" cy="6797675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CC330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988407699037624E-2"/>
          <c:y val="8.4191819772528417E-2"/>
          <c:w val="0.89745603674540686"/>
          <c:h val="0.796147929425488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英語本来語</c:v>
                </c:pt>
              </c:strCache>
            </c:strRef>
          </c:tx>
          <c:spPr>
            <a:ln w="15875">
              <a:solidFill>
                <a:srgbClr val="0000FF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基本1000語</c:v>
                </c:pt>
                <c:pt idx="1">
                  <c:v>基本2000語</c:v>
                </c:pt>
                <c:pt idx="2">
                  <c:v>基本3000語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83</c:v>
                </c:pt>
                <c:pt idx="1">
                  <c:v>34</c:v>
                </c:pt>
                <c:pt idx="2">
                  <c:v>29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フランス借入語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基本1000語</c:v>
                </c:pt>
                <c:pt idx="1">
                  <c:v>基本2000語</c:v>
                </c:pt>
                <c:pt idx="2">
                  <c:v>基本3000語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11</c:v>
                </c:pt>
                <c:pt idx="1">
                  <c:v>46</c:v>
                </c:pt>
                <c:pt idx="2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283904"/>
        <c:axId val="208298752"/>
      </c:barChart>
      <c:catAx>
        <c:axId val="2082839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ja-JP"/>
          </a:p>
        </c:txPr>
        <c:crossAx val="208298752"/>
        <c:crosses val="autoZero"/>
        <c:auto val="1"/>
        <c:lblAlgn val="ctr"/>
        <c:lblOffset val="100"/>
        <c:noMultiLvlLbl val="0"/>
      </c:catAx>
      <c:valAx>
        <c:axId val="208298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2082839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4040179352580929"/>
          <c:y val="9.2592592592592587E-2"/>
          <c:w val="0.45252974628171477"/>
          <c:h val="8.3717191601049873E-2"/>
        </c:manualLayout>
      </c:layout>
      <c:overlay val="0"/>
      <c:txPr>
        <a:bodyPr/>
        <a:lstStyle/>
        <a:p>
          <a:pPr>
            <a:defRPr sz="16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625" cy="33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defTabSz="914829"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9377" y="0"/>
            <a:ext cx="4304944" cy="33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defTabSz="914829"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24"/>
            <a:ext cx="4302625" cy="3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defTabSz="914829"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9377" y="6456324"/>
            <a:ext cx="4304944" cy="3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4C03BA1-D6D3-40F0-8614-E093F5A1D8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64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625" cy="33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defTabSz="914829"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9377" y="0"/>
            <a:ext cx="4304944" cy="33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defTabSz="914829"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1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201" y="3228705"/>
            <a:ext cx="7942238" cy="305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24"/>
            <a:ext cx="4302625" cy="3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defTabSz="914829"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9377" y="6456324"/>
            <a:ext cx="4304944" cy="3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AA7293B-AB3B-4446-A93B-401B9AAE0B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7302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DBC52-A12E-4BF9-AE7C-F38E74EFF1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966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B89A6-ABAD-482D-9416-0FA696919C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761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0ED3E-95A2-4CA1-89A7-31D0BDC0E48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720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6C832-DB84-446D-B364-EC4F29E6DF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192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F6B13-895E-44E0-80D3-228386E284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474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78996-9036-4163-8B6A-2392ACEB92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9929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F7E43-9FEA-44F3-9116-DE7539152D2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390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3FE5C-6833-42ED-B4A7-F6100DD7DB9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430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17D3E-3F26-4B6B-B00E-9E6A5D120F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9690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086F2-9DE2-4A7F-86CD-B56E1B18CD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400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4E471-1F2F-44AA-BD46-BA08F144034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18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C4987-FBB7-4B67-B8FE-FB736702C5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376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97B5CCE-3CE1-428D-8F44-8B970B771A4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media23.m4a"/><Relationship Id="rId5" Type="http://schemas.microsoft.com/office/2007/relationships/media" Target="../media/media23.m4a"/><Relationship Id="rId10" Type="http://schemas.openxmlformats.org/officeDocument/2006/relationships/image" Target="../media/image1.png"/><Relationship Id="rId4" Type="http://schemas.openxmlformats.org/officeDocument/2006/relationships/audio" Target="../media/media22.mp3"/><Relationship Id="rId9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0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audio" Target="../media/media31.m4a"/><Relationship Id="rId5" Type="http://schemas.microsoft.com/office/2007/relationships/media" Target="../media/media31.m4a"/><Relationship Id="rId4" Type="http://schemas.openxmlformats.org/officeDocument/2006/relationships/audio" Target="../media/media30.WAV"/><Relationship Id="rId9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hak.hokkyodai.ac.jp/fukuda/lecture/WesternCulture/EnglishHistory03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1196975"/>
            <a:ext cx="7772400" cy="1470025"/>
          </a:xfrm>
        </p:spPr>
        <p:txBody>
          <a:bodyPr/>
          <a:lstStyle/>
          <a:p>
            <a:pPr eaLnBrk="1" hangingPunct="1"/>
            <a:r>
              <a:rPr lang="ja-JP" altLang="en-US" dirty="0" smtClean="0"/>
              <a:t>英語の歴史</a:t>
            </a:r>
            <a:r>
              <a:rPr lang="en-US" altLang="ja-JP" dirty="0" smtClean="0"/>
              <a:t>(2)</a:t>
            </a:r>
            <a:endParaRPr lang="ja-JP" altLang="en-US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03350" y="38608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ja-JP" altLang="en-US" dirty="0" smtClean="0"/>
              <a:t>中英語の時代</a:t>
            </a:r>
            <a:endParaRPr lang="en-US" altLang="ja-JP" dirty="0" smtClean="0"/>
          </a:p>
          <a:p>
            <a:pPr marL="0" indent="0" algn="ctr" eaLnBrk="1" hangingPunct="1">
              <a:buFontTx/>
              <a:buNone/>
            </a:pPr>
            <a:r>
              <a:rPr lang="en-US" altLang="ja-JP" dirty="0" smtClean="0"/>
              <a:t>(1100</a:t>
            </a:r>
            <a:r>
              <a:rPr lang="ja-JP" altLang="en-US" dirty="0" smtClean="0"/>
              <a:t>～</a:t>
            </a:r>
            <a:r>
              <a:rPr lang="en-US" altLang="ja-JP" dirty="0" smtClean="0"/>
              <a:t>1500)</a:t>
            </a:r>
            <a:endParaRPr lang="ja-JP" altLang="en-US" dirty="0" smtClean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92138" y="423863"/>
            <a:ext cx="31117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「英語音声学」「英語学概論２」</a:t>
            </a:r>
            <a:endParaRPr lang="ja-JP" altLang="en-US" sz="1800" dirty="0"/>
          </a:p>
        </p:txBody>
      </p:sp>
      <p:pic>
        <p:nvPicPr>
          <p:cNvPr id="2" name="history02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180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5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ノルマン人による支配　</a:t>
            </a:r>
            <a:r>
              <a:rPr lang="ja-JP" altLang="en-US" sz="2800" smtClean="0"/>
              <a:t>徴税</a:t>
            </a: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611188" y="1052513"/>
            <a:ext cx="561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徴税用土地台帳</a:t>
            </a:r>
            <a:r>
              <a:rPr lang="en-US" altLang="ja-JP" sz="1800"/>
              <a:t>(Doomsday Book)</a:t>
            </a:r>
            <a:r>
              <a:rPr lang="ja-JP" altLang="en-US" sz="1800"/>
              <a:t>の作成</a:t>
            </a:r>
            <a:r>
              <a:rPr lang="en-US" altLang="ja-JP" sz="1800"/>
              <a:t>(1085~86</a:t>
            </a:r>
            <a:r>
              <a:rPr lang="ja-JP" altLang="en-US" sz="1800"/>
              <a:t>年）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4787900" y="6381750"/>
            <a:ext cx="2324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Bragg(2003)</a:t>
            </a:r>
            <a:r>
              <a:rPr lang="ja-JP" altLang="en-US" sz="1800"/>
              <a:t>から転載</a:t>
            </a:r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1187450" y="6308725"/>
            <a:ext cx="166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ラテン語で記載</a:t>
            </a:r>
          </a:p>
        </p:txBody>
      </p:sp>
      <p:pic>
        <p:nvPicPr>
          <p:cNvPr id="48134" name="Picture 8" descr="DoomsdayBook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2875"/>
            <a:ext cx="6121400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  <p:pic>
        <p:nvPicPr>
          <p:cNvPr id="3" name="history02-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2767"/>
            <a:ext cx="5183807" cy="706437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フランス語の公用語化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68313" y="981075"/>
            <a:ext cx="80645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約</a:t>
            </a:r>
            <a:r>
              <a:rPr lang="en-US" altLang="ja-JP" sz="2400" dirty="0"/>
              <a:t>300</a:t>
            </a:r>
            <a:r>
              <a:rPr lang="ja-JP" altLang="en-US" sz="2400" dirty="0"/>
              <a:t>年間、宮廷、議会、法廷などでフランス語が使用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フランス語が大量に流入（約１万語）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（　　　　　　　　）･フレンチ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（ウィリアム１世出身のノルマンディ地方のフランス語）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（　　　　　　　　）・フレンチ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（ヘンリー２世</a:t>
            </a:r>
            <a:r>
              <a:rPr lang="en-US" altLang="ja-JP" sz="2400" dirty="0"/>
              <a:t>(1154-)</a:t>
            </a:r>
            <a:r>
              <a:rPr lang="ja-JP" altLang="en-US" sz="2400" dirty="0"/>
              <a:t>の后エレオノールは南フランスを所領）</a:t>
            </a:r>
          </a:p>
        </p:txBody>
      </p:sp>
      <p:graphicFrame>
        <p:nvGraphicFramePr>
          <p:cNvPr id="39021" name="Group 109"/>
          <p:cNvGraphicFramePr>
            <a:graphicFrameLocks noGrp="1"/>
          </p:cNvGraphicFramePr>
          <p:nvPr/>
        </p:nvGraphicFramePr>
        <p:xfrm>
          <a:off x="1187450" y="3860800"/>
          <a:ext cx="6769100" cy="2735264"/>
        </p:xfrm>
        <a:graphic>
          <a:graphicData uri="http://schemas.openxmlformats.org/drawingml/2006/table">
            <a:tbl>
              <a:tblPr/>
              <a:tblGrid>
                <a:gridCol w="1527175"/>
                <a:gridCol w="1747838"/>
                <a:gridCol w="1746250"/>
                <a:gridCol w="1747837"/>
              </a:tblGrid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Norman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Central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Norman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Central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atch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arrant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uarantee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attle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attel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arden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uardian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aol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j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ard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ard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6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483631"/>
            <a:ext cx="1440160" cy="145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角丸四角形吹き出し 3"/>
          <p:cNvSpPr/>
          <p:nvPr/>
        </p:nvSpPr>
        <p:spPr>
          <a:xfrm>
            <a:off x="7596336" y="476672"/>
            <a:ext cx="1440160" cy="576064"/>
          </a:xfrm>
          <a:prstGeom prst="wedgeRoundRectCallout">
            <a:avLst>
              <a:gd name="adj1" fmla="val -15052"/>
              <a:gd name="adj2" fmla="val 149803"/>
              <a:gd name="adj3" fmla="val 16667"/>
            </a:avLst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ノルマンディー公国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8208217" y="2103762"/>
            <a:ext cx="216397" cy="211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08217" y="223929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パリ</a:t>
            </a:r>
            <a:endParaRPr kumimoji="1" lang="ja-JP" altLang="en-US" dirty="0"/>
          </a:p>
        </p:txBody>
      </p:sp>
      <p:pic>
        <p:nvPicPr>
          <p:cNvPr id="3" name="history02-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1733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818658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/>
              <a:t>１</a:t>
            </a:r>
            <a:r>
              <a:rPr lang="ja-JP" altLang="en-US" sz="3200" dirty="0" smtClean="0"/>
              <a:t>．行政関係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3200" dirty="0"/>
              <a:t>2. </a:t>
            </a:r>
            <a:r>
              <a:rPr lang="ja-JP" altLang="en-US" sz="3200" dirty="0"/>
              <a:t>法律関係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3200" dirty="0"/>
              <a:t>3. </a:t>
            </a:r>
            <a:r>
              <a:rPr lang="ja-JP" altLang="en-US" sz="3200" dirty="0"/>
              <a:t>軍事関係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ja-JP" altLang="en-US" sz="3200" dirty="0"/>
              <a:t>穴</a:t>
            </a:r>
            <a:r>
              <a:rPr lang="ja-JP" altLang="en-US" sz="3200" dirty="0" smtClean="0"/>
              <a:t>埋めに挑戦！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問題数　５０　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制限時間６分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endParaRPr lang="ja-JP" altLang="en-US" sz="3200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  <p:pic>
        <p:nvPicPr>
          <p:cNvPr id="3" name="history02-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１．行政関係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69396"/>
              </p:ext>
            </p:extLst>
          </p:nvPr>
        </p:nvGraphicFramePr>
        <p:xfrm>
          <a:off x="395288" y="1333500"/>
          <a:ext cx="8569324" cy="5408612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authority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baron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council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cr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王冠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em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帝国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go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政府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li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自由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majesty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ma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市長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mi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大臣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noble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貴族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palace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parliament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議会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realm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reign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ro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王立の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servant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sir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閣下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treason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tr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条約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tyrant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25A50-5964-48FB-9CDB-DA6C8FCB9919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626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2. </a:t>
            </a:r>
            <a:r>
              <a:rPr lang="ja-JP" altLang="en-US" sz="3200" dirty="0" smtClean="0"/>
              <a:t>法律関係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280155"/>
              </p:ext>
            </p:extLst>
          </p:nvPr>
        </p:nvGraphicFramePr>
        <p:xfrm>
          <a:off x="323850" y="1700213"/>
          <a:ext cx="8569324" cy="3441697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ac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告訴する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adultery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ar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逮捕する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attorney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bl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非難する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convict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cr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犯罪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ev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証拠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heir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ju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審判（員）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ju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正義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legacy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pr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刑務所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pu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罰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25A50-5964-48FB-9CDB-DA6C8FCB9919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284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3. </a:t>
            </a:r>
            <a:r>
              <a:rPr lang="ja-JP" altLang="en-US" sz="3200" dirty="0" smtClean="0"/>
              <a:t>軍事関係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670137"/>
              </p:ext>
            </p:extLst>
          </p:nvPr>
        </p:nvGraphicFramePr>
        <p:xfrm>
          <a:off x="323850" y="1628775"/>
          <a:ext cx="8569324" cy="3933824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ar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軍隊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ba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戦い、戦闘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besiege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captain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指揮官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combat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防衛する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en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敵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guard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lieutenant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na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海軍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平和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retreat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sergeant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so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兵士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spy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25A50-5964-48FB-9CDB-DA6C8FCB9919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4535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818658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/>
              <a:t>１</a:t>
            </a:r>
            <a:r>
              <a:rPr lang="ja-JP" altLang="en-US" sz="3200" dirty="0" smtClean="0"/>
              <a:t>．宗教関係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3200" dirty="0"/>
              <a:t>2. </a:t>
            </a:r>
            <a:r>
              <a:rPr lang="ja-JP" altLang="en-US" sz="3200" dirty="0"/>
              <a:t>服飾</a:t>
            </a:r>
            <a:r>
              <a:rPr lang="ja-JP" altLang="en-US" sz="3200" dirty="0" smtClean="0"/>
              <a:t>関係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3200" dirty="0"/>
              <a:t>3. </a:t>
            </a:r>
            <a:r>
              <a:rPr lang="ja-JP" altLang="en-US" sz="3200" dirty="0"/>
              <a:t>家屋</a:t>
            </a:r>
            <a:r>
              <a:rPr lang="ja-JP" altLang="en-US" sz="3200" dirty="0" smtClean="0"/>
              <a:t>関係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ja-JP" altLang="en-US" sz="3200" dirty="0" smtClean="0"/>
              <a:t>空欄埋めに挑戦！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問題数　４７問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/>
              <a:t>制限</a:t>
            </a:r>
            <a:r>
              <a:rPr lang="ja-JP" altLang="en-US" sz="3200" dirty="0" smtClean="0"/>
              <a:t>時間６分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endParaRPr lang="ja-JP" altLang="en-US" sz="3200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pic>
        <p:nvPicPr>
          <p:cNvPr id="3" name="history02-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260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4. </a:t>
            </a:r>
            <a:r>
              <a:rPr lang="ja-JP" altLang="en-US" sz="3200" dirty="0" smtClean="0"/>
              <a:t>宗教関係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37558"/>
              </p:ext>
            </p:extLst>
          </p:nvPr>
        </p:nvGraphicFramePr>
        <p:xfrm>
          <a:off x="395288" y="1700213"/>
          <a:ext cx="8569324" cy="3933824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abbey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baptize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cathedral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慈善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clergyman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confession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cr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十字架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div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神聖な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faith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mercy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mi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奇跡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sa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聖人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savior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sermon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virtue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25A50-5964-48FB-9CDB-DA6C8FCB9919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5651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5. </a:t>
            </a:r>
            <a:r>
              <a:rPr lang="ja-JP" altLang="en-US" sz="3200" dirty="0" smtClean="0"/>
              <a:t>服飾関係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43330"/>
              </p:ext>
            </p:extLst>
          </p:nvPr>
        </p:nvGraphicFramePr>
        <p:xfrm>
          <a:off x="395288" y="1557338"/>
          <a:ext cx="8569324" cy="3932240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attire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長靴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brooch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ボタン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collar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ダイアモンド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ドレス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ファッション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毛皮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garment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ガウン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j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宝石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レース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真珠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ローブ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v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ベール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25A50-5964-48FB-9CDB-DA6C8FCB9919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5731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6</a:t>
            </a:r>
            <a:r>
              <a:rPr lang="ja-JP" altLang="en-US" sz="3200" dirty="0" err="1" smtClean="0"/>
              <a:t>．</a:t>
            </a:r>
            <a:r>
              <a:rPr lang="ja-JP" altLang="en-US" sz="3200" dirty="0" smtClean="0"/>
              <a:t>家屋関係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591116"/>
              </p:ext>
            </p:extLst>
          </p:nvPr>
        </p:nvGraphicFramePr>
        <p:xfrm>
          <a:off x="323850" y="1484313"/>
          <a:ext cx="8569324" cy="3933824"/>
        </p:xfrm>
        <a:graphic>
          <a:graphicData uri="http://schemas.openxmlformats.org/drawingml/2006/table">
            <a:tbl>
              <a:tblPr/>
              <a:tblGrid>
                <a:gridCol w="1800278"/>
                <a:gridCol w="2345716"/>
                <a:gridCol w="2210661"/>
                <a:gridCol w="2212669"/>
              </a:tblGrid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basin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bl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毛布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bu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バケツ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椅子（⇔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stool)</a:t>
                      </a: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小部屋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⇔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room)</a:t>
                      </a: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cl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クロゼット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カウチ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cu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カーテン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cu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クッション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kennel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ランプ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latch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lattice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po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ポーチ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to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タオル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to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タワー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25A50-5964-48FB-9CDB-DA6C8FCB9919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06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  <p:sp>
        <p:nvSpPr>
          <p:cNvPr id="3" name="正方形/長方形 2"/>
          <p:cNvSpPr/>
          <p:nvPr/>
        </p:nvSpPr>
        <p:spPr>
          <a:xfrm>
            <a:off x="755576" y="332656"/>
            <a:ext cx="5256584" cy="8640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/>
              <a:t>　</a:t>
            </a:r>
            <a:r>
              <a:rPr lang="ja-JP" altLang="en-US" sz="2800" dirty="0" smtClean="0">
                <a:solidFill>
                  <a:schemeClr val="tx1"/>
                </a:solidFill>
              </a:rPr>
              <a:t>４４９年</a:t>
            </a:r>
            <a:r>
              <a:rPr lang="ja-JP" altLang="en-US" sz="2800" dirty="0">
                <a:solidFill>
                  <a:schemeClr val="tx1"/>
                </a:solidFill>
              </a:rPr>
              <a:t>～　</a:t>
            </a:r>
            <a:r>
              <a:rPr lang="ja-JP" altLang="en-US" sz="2800" dirty="0" smtClean="0">
                <a:solidFill>
                  <a:schemeClr val="tx1"/>
                </a:solidFill>
              </a:rPr>
              <a:t>ゲルマン</a:t>
            </a:r>
            <a:r>
              <a:rPr lang="ja-JP" altLang="en-US" sz="2800" dirty="0">
                <a:solidFill>
                  <a:schemeClr val="tx1"/>
                </a:solidFill>
              </a:rPr>
              <a:t>侵攻</a:t>
            </a:r>
            <a:r>
              <a:rPr lang="ja-JP" altLang="en-US" sz="2800" dirty="0" smtClean="0"/>
              <a:t>ゲ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07056" y="2420888"/>
            <a:ext cx="5256584" cy="8640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 smtClean="0">
                <a:solidFill>
                  <a:schemeClr val="tx2"/>
                </a:solidFill>
              </a:rPr>
              <a:t>　</a:t>
            </a:r>
            <a:r>
              <a:rPr kumimoji="1" lang="en-US" altLang="ja-JP" sz="2800" dirty="0" smtClean="0">
                <a:solidFill>
                  <a:schemeClr val="tx2"/>
                </a:solidFill>
              </a:rPr>
              <a:t>750</a:t>
            </a:r>
            <a:r>
              <a:rPr kumimoji="1" lang="ja-JP" altLang="en-US" sz="2800" dirty="0" smtClean="0">
                <a:solidFill>
                  <a:schemeClr val="tx2"/>
                </a:solidFill>
              </a:rPr>
              <a:t>年頃～　ヴァイキング</a:t>
            </a:r>
            <a:endParaRPr kumimoji="1" lang="ja-JP" altLang="en-US" sz="2800" dirty="0">
              <a:solidFill>
                <a:schemeClr val="tx2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55576" y="4784560"/>
            <a:ext cx="5256584" cy="864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 smtClean="0">
                <a:solidFill>
                  <a:schemeClr val="tx2"/>
                </a:solidFill>
              </a:rPr>
              <a:t>　</a:t>
            </a:r>
            <a:r>
              <a:rPr kumimoji="1" lang="en-US" altLang="ja-JP" sz="2800" dirty="0" smtClean="0">
                <a:solidFill>
                  <a:schemeClr val="tx2"/>
                </a:solidFill>
              </a:rPr>
              <a:t>1066</a:t>
            </a:r>
            <a:r>
              <a:rPr kumimoji="1" lang="ja-JP" altLang="en-US" sz="2800" dirty="0" smtClean="0">
                <a:solidFill>
                  <a:schemeClr val="tx2"/>
                </a:solidFill>
              </a:rPr>
              <a:t>年　ノルマン征服</a:t>
            </a:r>
            <a:endParaRPr kumimoji="1" lang="ja-JP" altLang="en-US" sz="2800" dirty="0">
              <a:solidFill>
                <a:schemeClr val="tx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1556792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アングロサクソン７王国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27584" y="3645024"/>
            <a:ext cx="5034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10</a:t>
            </a:r>
            <a:r>
              <a:rPr lang="ja-JP" altLang="en-US" dirty="0" smtClean="0"/>
              <a:t>世紀　デーンロー（北部をデーン人に割譲）</a:t>
            </a:r>
            <a:endParaRPr lang="en-US" altLang="ja-JP" dirty="0" smtClean="0"/>
          </a:p>
          <a:p>
            <a:r>
              <a:rPr kumimoji="1" lang="en-US" altLang="ja-JP" dirty="0"/>
              <a:t>11</a:t>
            </a:r>
            <a:r>
              <a:rPr kumimoji="1" lang="ja-JP" altLang="en-US" dirty="0" smtClean="0"/>
              <a:t>世紀　デーン王朝クヌート大王がイギリスを支配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　アングロサクソン王朝が復活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07056" y="5949280"/>
            <a:ext cx="639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ヘイスティングスの戦いに敗れる、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フランス系</a:t>
            </a:r>
            <a:r>
              <a:rPr kumimoji="1" lang="ja-JP" altLang="en-US" dirty="0" smtClean="0"/>
              <a:t>ウィリアムズ征服王</a:t>
            </a:r>
            <a:endParaRPr kumimoji="1" lang="ja-JP" altLang="en-US" dirty="0"/>
          </a:p>
        </p:txBody>
      </p:sp>
      <p:pic>
        <p:nvPicPr>
          <p:cNvPr id="5" name="history02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5707" y="2773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0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818658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一般語彙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ja-JP" altLang="en-US" sz="3200" dirty="0"/>
              <a:t>穴</a:t>
            </a:r>
            <a:r>
              <a:rPr lang="ja-JP" altLang="en-US" sz="3200" dirty="0" smtClean="0"/>
              <a:t>埋めに挑戦！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問題数　４０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/>
              <a:t>制限</a:t>
            </a:r>
            <a:r>
              <a:rPr lang="ja-JP" altLang="en-US" sz="3200" dirty="0" smtClean="0"/>
              <a:t>時間６分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endParaRPr lang="ja-JP" altLang="en-US" sz="3200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  <p:pic>
        <p:nvPicPr>
          <p:cNvPr id="3" name="history02-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3326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4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7</a:t>
            </a:r>
            <a:r>
              <a:rPr lang="ja-JP" altLang="en-US" sz="3200" dirty="0" err="1" smtClean="0"/>
              <a:t>．</a:t>
            </a:r>
            <a:r>
              <a:rPr lang="ja-JP" altLang="en-US" sz="3200" dirty="0" smtClean="0"/>
              <a:t>一般語彙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203111"/>
              </p:ext>
            </p:extLst>
          </p:nvPr>
        </p:nvGraphicFramePr>
        <p:xfrm>
          <a:off x="395288" y="1333500"/>
          <a:ext cx="8569324" cy="5408612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ad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冒険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年齢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街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海岸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国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勇気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en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嫉妬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顔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花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森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ho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名誉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人民、人々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理性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川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se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季節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spirit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allow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運ぶ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変化する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cl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閉じる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cr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叫ぶ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en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楽しむ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25A50-5964-48FB-9CDB-DA6C8FCB9919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447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7</a:t>
            </a:r>
            <a:r>
              <a:rPr lang="ja-JP" altLang="en-US" sz="3200" dirty="0" err="1" smtClean="0"/>
              <a:t>．</a:t>
            </a:r>
            <a:r>
              <a:rPr lang="ja-JP" altLang="en-US" sz="3200" dirty="0" smtClean="0"/>
              <a:t>一般語彙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01556"/>
              </p:ext>
            </p:extLst>
          </p:nvPr>
        </p:nvGraphicFramePr>
        <p:xfrm>
          <a:off x="395288" y="1557338"/>
          <a:ext cx="8569324" cy="4916490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jo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参加する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mo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動く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pa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過ぎる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pa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支払う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押す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sa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救う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serve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tr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旅行する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待つ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calm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cl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明白な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ea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簡単な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ge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穏やかな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la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大きい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ni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すてきな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po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貧しい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sa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安全な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奇妙な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25A50-5964-48FB-9CDB-DA6C8FCB9919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409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フランス借入語</a:t>
            </a:r>
            <a:endParaRPr lang="ja-JP" altLang="en-US" sz="3600" dirty="0" smtClean="0"/>
          </a:p>
        </p:txBody>
      </p:sp>
      <p:graphicFrame>
        <p:nvGraphicFramePr>
          <p:cNvPr id="14848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036689"/>
              </p:ext>
            </p:extLst>
          </p:nvPr>
        </p:nvGraphicFramePr>
        <p:xfrm>
          <a:off x="468313" y="1052513"/>
          <a:ext cx="8424862" cy="5256213"/>
        </p:xfrm>
        <a:graphic>
          <a:graphicData uri="http://schemas.openxmlformats.org/drawingml/2006/table">
            <a:tbl>
              <a:tblPr/>
              <a:tblGrid>
                <a:gridCol w="1477962"/>
                <a:gridCol w="6946900"/>
              </a:tblGrid>
              <a:tr h="147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食肉（家畜）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beef( c         ), pork (swine), mutton( s           ),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veal ( calf  ), venison (deer)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5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食物、食事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appetite, bacon, biscuit, cream, dinner, feast, fruit, fry, grape, gravy, herb, lemon, mince, mustard, olive, orange, oyster, plate, raisin, roast, salad, salmon, saucer, sausage, spice, stew, sugar, supper, taste, toast, vinegar,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職業（材料）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carpenter(  w    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         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), mason(  s  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        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),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tailor (cloth), fletcher (arrow), 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　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　　　　　） 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(hair), butcher(  m       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      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  <p:pic>
        <p:nvPicPr>
          <p:cNvPr id="3" name="history02-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-190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フランス借入語（多用分野）</a:t>
            </a:r>
          </a:p>
        </p:txBody>
      </p:sp>
      <p:graphicFrame>
        <p:nvGraphicFramePr>
          <p:cNvPr id="144412" name="Group 28"/>
          <p:cNvGraphicFramePr>
            <a:graphicFrameLocks noGrp="1"/>
          </p:cNvGraphicFramePr>
          <p:nvPr/>
        </p:nvGraphicFramePr>
        <p:xfrm>
          <a:off x="468313" y="1052513"/>
          <a:ext cx="8424862" cy="4752976"/>
        </p:xfrm>
        <a:graphic>
          <a:graphicData uri="http://schemas.openxmlformats.org/drawingml/2006/table">
            <a:tbl>
              <a:tblPr/>
              <a:tblGrid>
                <a:gridCol w="1477962"/>
                <a:gridCol w="6946900"/>
              </a:tblGrid>
              <a:tr h="2376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余暇、芸術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art, beauty, chess, 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colour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dance, image, leisure, literature, melody, minstrel, music, painting, paper, park, pavilion, pen, poet, prose, rhyme, romance, sculpture, story, tournament, tragedy, trot, volume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6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学術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anatomy, calendar, clause, copy, gender, grammar, logic, medicine, metal, ointment, physician, plague, poison, pulse, sphere, stomach, study, surgeon,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  <p:pic>
        <p:nvPicPr>
          <p:cNvPr id="3" name="history02-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-99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5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フランス語からの借用語（見分け方）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211944"/>
              </p:ext>
            </p:extLst>
          </p:nvPr>
        </p:nvGraphicFramePr>
        <p:xfrm>
          <a:off x="376238" y="1052513"/>
          <a:ext cx="8228210" cy="4608736"/>
        </p:xfrm>
        <a:graphic>
          <a:graphicData uri="http://schemas.openxmlformats.org/drawingml/2006/table">
            <a:tbl>
              <a:tblPr/>
              <a:tblGrid>
                <a:gridCol w="2925218"/>
                <a:gridCol w="5302992"/>
              </a:tblGrid>
              <a:tr h="11521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ｊ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から始まる語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38" marR="91438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dirty="0" smtClean="0">
                          <a:solidFill>
                            <a:srgbClr val="FF0000"/>
                          </a:solidFill>
                        </a:rPr>
                        <a:t>j</a:t>
                      </a:r>
                      <a:r>
                        <a:rPr lang="en-US" altLang="ja-JP" sz="2400" dirty="0" smtClean="0"/>
                        <a:t>ury, </a:t>
                      </a:r>
                      <a:r>
                        <a:rPr lang="en-US" altLang="ja-JP" sz="2400" dirty="0" smtClean="0">
                          <a:solidFill>
                            <a:srgbClr val="FF0000"/>
                          </a:solidFill>
                        </a:rPr>
                        <a:t>j</a:t>
                      </a:r>
                      <a:r>
                        <a:rPr lang="en-US" altLang="ja-JP" sz="2400" dirty="0" smtClean="0"/>
                        <a:t>ewel, 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38" marR="9143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21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派生名詞に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ment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38" marR="91438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achieve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ment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move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ment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</a:t>
                      </a:r>
                    </a:p>
                  </a:txBody>
                  <a:tcPr marL="91438" marR="9143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21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en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＋形容詞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cf. 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形容詞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+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en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）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38" marR="91438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en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rich, </a:t>
                      </a:r>
                    </a:p>
                  </a:txBody>
                  <a:tcPr marL="91438" marR="9143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21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en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+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名詞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38" marR="91438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en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courage, 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en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force, </a:t>
                      </a:r>
                    </a:p>
                  </a:txBody>
                  <a:tcPr marL="91438" marR="9143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23528" y="6072982"/>
            <a:ext cx="7058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混種語：起源の異なる要素を含む語（例：</a:t>
            </a:r>
            <a:r>
              <a:rPr lang="en-US" altLang="ja-JP" sz="1800"/>
              <a:t>grand+mother, power-ful, …</a:t>
            </a:r>
            <a:r>
              <a:rPr lang="ja-JP" altLang="en-US" sz="1800"/>
              <a:t>）</a:t>
            </a:r>
          </a:p>
        </p:txBody>
      </p:sp>
      <p:pic>
        <p:nvPicPr>
          <p:cNvPr id="3" name="history02-2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266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algn="l" eaLnBrk="1" hangingPunct="1"/>
            <a:r>
              <a:rPr lang="ja-JP" altLang="en-US" sz="3600" smtClean="0"/>
              <a:t>フランス借用語（本来語の意味変化）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39750" y="1052513"/>
            <a:ext cx="7416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solidFill>
                  <a:schemeClr val="tx2"/>
                </a:solidFill>
              </a:rPr>
              <a:t>本来語との競合⇒</a:t>
            </a:r>
            <a:r>
              <a:rPr lang="ja-JP" altLang="en-US" sz="2000" dirty="0"/>
              <a:t>本来語の</a:t>
            </a:r>
            <a:r>
              <a:rPr lang="en-US" altLang="ja-JP" sz="2000" dirty="0"/>
              <a:t>85%</a:t>
            </a:r>
            <a:r>
              <a:rPr lang="ja-JP" altLang="en-US" sz="2000" dirty="0"/>
              <a:t>が廃語に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/>
              <a:t>　親族用語：</a:t>
            </a:r>
            <a:r>
              <a:rPr lang="en-US" altLang="ja-JP" sz="2000" dirty="0"/>
              <a:t>parent, uncle, aunt, nephew, </a:t>
            </a:r>
            <a:r>
              <a:rPr lang="en-US" altLang="ja-JP" sz="2000" dirty="0" smtClean="0"/>
              <a:t>niece</a:t>
            </a:r>
            <a:r>
              <a:rPr lang="en-US" altLang="ja-JP" sz="2000" dirty="0"/>
              <a:t>, cousin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/>
              <a:t>（本来語が）意味変化</a:t>
            </a:r>
            <a:endParaRPr lang="ja-JP" altLang="en-US" sz="1800" dirty="0"/>
          </a:p>
        </p:txBody>
      </p:sp>
      <p:graphicFrame>
        <p:nvGraphicFramePr>
          <p:cNvPr id="150552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303259"/>
              </p:ext>
            </p:extLst>
          </p:nvPr>
        </p:nvGraphicFramePr>
        <p:xfrm>
          <a:off x="395288" y="2205038"/>
          <a:ext cx="8497887" cy="3816351"/>
        </p:xfrm>
        <a:graphic>
          <a:graphicData uri="http://schemas.openxmlformats.org/drawingml/2006/table">
            <a:tbl>
              <a:tblPr/>
              <a:tblGrid>
                <a:gridCol w="1492250"/>
                <a:gridCol w="7005637"/>
              </a:tblGrid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良化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knight</a:t>
                      </a: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　　　　　⇒騎士）、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fame</a:t>
                      </a: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　　　　　   ⇒名誉）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悪化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knave</a:t>
                      </a: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（少年⇒　　　　　　）、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villain</a:t>
                      </a: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（農奴⇒　　　　　   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0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一般化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ride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　　　に乗る⇒　　　　に乗る）、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借用語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arrive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　　　　で着く⇒着く）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特殊化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meat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　　　　　　⇒肉）、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deer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　　　　　　⇒鹿）、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apple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　　　　　　⇒りんご）、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hound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（犬⇒　　　　　　）、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cattle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　　　　　　⇒家畜）、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disease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（不快⇒　　　　　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※beast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（動物⇒獣）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  <p:pic>
        <p:nvPicPr>
          <p:cNvPr id="3" name="history02-2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フランス借用語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539750" y="981075"/>
            <a:ext cx="526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同義語、類義語の増大⇒</a:t>
            </a:r>
            <a:r>
              <a:rPr lang="ja-JP" altLang="en-US" sz="2400" dirty="0">
                <a:solidFill>
                  <a:srgbClr val="0000FF"/>
                </a:solidFill>
              </a:rPr>
              <a:t>表現力の増大</a:t>
            </a:r>
          </a:p>
        </p:txBody>
      </p:sp>
      <p:graphicFrame>
        <p:nvGraphicFramePr>
          <p:cNvPr id="89142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326160"/>
              </p:ext>
            </p:extLst>
          </p:nvPr>
        </p:nvGraphicFramePr>
        <p:xfrm>
          <a:off x="395288" y="1484313"/>
          <a:ext cx="8353425" cy="4232148"/>
        </p:xfrm>
        <a:graphic>
          <a:graphicData uri="http://schemas.openxmlformats.org/drawingml/2006/table">
            <a:tbl>
              <a:tblPr/>
              <a:tblGrid>
                <a:gridCol w="2089150"/>
                <a:gridCol w="2087562"/>
                <a:gridCol w="2089150"/>
                <a:gridCol w="2087563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本来語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借用語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本来語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借用語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begin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commence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開始する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infant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幼児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freedom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liberty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自由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hearty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cordial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真情の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aid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救助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conceal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隠匿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love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charity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慈善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  <p:pic>
        <p:nvPicPr>
          <p:cNvPr id="3" name="history02-2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-282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フランス借用語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539750" y="981075"/>
            <a:ext cx="526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同義語、類義語の増大⇒</a:t>
            </a:r>
            <a:r>
              <a:rPr lang="ja-JP" altLang="en-US" sz="2400" dirty="0">
                <a:solidFill>
                  <a:srgbClr val="0000FF"/>
                </a:solidFill>
              </a:rPr>
              <a:t>表現力の増大</a:t>
            </a:r>
          </a:p>
        </p:txBody>
      </p:sp>
      <p:graphicFrame>
        <p:nvGraphicFramePr>
          <p:cNvPr id="89142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137393"/>
              </p:ext>
            </p:extLst>
          </p:nvPr>
        </p:nvGraphicFramePr>
        <p:xfrm>
          <a:off x="395288" y="1484313"/>
          <a:ext cx="8353425" cy="4232148"/>
        </p:xfrm>
        <a:graphic>
          <a:graphicData uri="http://schemas.openxmlformats.org/drawingml/2006/table">
            <a:tbl>
              <a:tblPr/>
              <a:tblGrid>
                <a:gridCol w="2089150"/>
                <a:gridCol w="2087562"/>
                <a:gridCol w="2089150"/>
                <a:gridCol w="2087563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本来語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借用語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本来語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借用語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meal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repast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食事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might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power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権力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chamber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部屋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sm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perfume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芳香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commence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開始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wedding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婚姻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wish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desire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欲望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68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777875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フランス借入語の使用率</a:t>
            </a: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1692274" y="5949280"/>
            <a:ext cx="567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/>
              <a:t>安藤貞夫</a:t>
            </a:r>
            <a:r>
              <a:rPr lang="en-US" altLang="ja-JP" sz="1800" dirty="0"/>
              <a:t>(2002) 『</a:t>
            </a:r>
            <a:r>
              <a:rPr lang="ja-JP" altLang="en-US" sz="1800" dirty="0"/>
              <a:t>英語史入門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開拓社</a:t>
            </a:r>
            <a:r>
              <a:rPr lang="en-US" altLang="ja-JP" sz="1800" dirty="0"/>
              <a:t>(p.23</a:t>
            </a:r>
            <a:r>
              <a:rPr lang="ja-JP" altLang="en-US" sz="1800" dirty="0"/>
              <a:t>をグラフ化）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588224" y="6237288"/>
            <a:ext cx="2133600" cy="476250"/>
          </a:xfrm>
        </p:spPr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5550785"/>
              </p:ext>
            </p:extLst>
          </p:nvPr>
        </p:nvGraphicFramePr>
        <p:xfrm>
          <a:off x="827584" y="1052736"/>
          <a:ext cx="756084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history02-2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850900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ノルマン征服（</a:t>
            </a:r>
            <a:r>
              <a:rPr lang="en-US" altLang="ja-JP" sz="4000" dirty="0" smtClean="0"/>
              <a:t>1066</a:t>
            </a:r>
            <a:r>
              <a:rPr lang="ja-JP" altLang="en-US" sz="4000" dirty="0" smtClean="0"/>
              <a:t>）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3816350" cy="37449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dirty="0" smtClean="0"/>
              <a:t>ノルマンジー公ウィリアム、ヘイスティングスの戦いで英国軍に勝利。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ウェストミンスター・アビーで戴冠、ノルマン王朝を開く。</a:t>
            </a:r>
          </a:p>
          <a:p>
            <a:pPr eaLnBrk="1" hangingPunct="1">
              <a:buFontTx/>
              <a:buNone/>
            </a:pPr>
            <a:endParaRPr lang="en-US" altLang="ja-JP" dirty="0" smtClean="0"/>
          </a:p>
        </p:txBody>
      </p:sp>
      <p:pic>
        <p:nvPicPr>
          <p:cNvPr id="44036" name="Picture 4" descr="Eng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60350"/>
            <a:ext cx="37179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7596188" y="5445125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●Hastings</a:t>
            </a: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7504113" y="4364038"/>
            <a:ext cx="17224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●London,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Westminster Abbey</a:t>
            </a:r>
          </a:p>
        </p:txBody>
      </p:sp>
      <p:pic>
        <p:nvPicPr>
          <p:cNvPr id="44039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013325"/>
            <a:ext cx="1190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テキスト ボックス 2"/>
          <p:cNvSpPr txBox="1">
            <a:spLocks noChangeArrowheads="1"/>
          </p:cNvSpPr>
          <p:nvPr/>
        </p:nvSpPr>
        <p:spPr bwMode="auto">
          <a:xfrm>
            <a:off x="1308100" y="5843588"/>
            <a:ext cx="2041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ノルマンディー公国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pic>
        <p:nvPicPr>
          <p:cNvPr id="3" name="history02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8419" y="3326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8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9269" grpId="0"/>
      <p:bldP spid="13927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3898776" cy="777875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綴り字への影響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67544" y="864172"/>
            <a:ext cx="7704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/>
              <a:t>ノルマン人写字生</a:t>
            </a:r>
            <a:r>
              <a:rPr lang="en-US" altLang="ja-JP" sz="2000" dirty="0"/>
              <a:t>(scribe)</a:t>
            </a:r>
            <a:r>
              <a:rPr lang="ja-JP" altLang="en-US" sz="2000" dirty="0"/>
              <a:t>がフランス語風綴り字に変更</a:t>
            </a:r>
          </a:p>
        </p:txBody>
      </p:sp>
      <p:graphicFrame>
        <p:nvGraphicFramePr>
          <p:cNvPr id="146474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49635"/>
              </p:ext>
            </p:extLst>
          </p:nvPr>
        </p:nvGraphicFramePr>
        <p:xfrm>
          <a:off x="755576" y="1261047"/>
          <a:ext cx="7056784" cy="5097090"/>
        </p:xfrm>
        <a:graphic>
          <a:graphicData uri="http://schemas.openxmlformats.org/drawingml/2006/table">
            <a:tbl>
              <a:tblPr/>
              <a:tblGrid>
                <a:gridCol w="3071812"/>
                <a:gridCol w="3984972"/>
              </a:tblGrid>
              <a:tr h="617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cw⇒qu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cwen⇒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qu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een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  ⇒gh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niht⇒ni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gh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enuh⇒enou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gh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þ(thorn)</a:t>
                      </a:r>
                      <a:r>
                        <a:rPr kumimoji="1" lang="ja-JP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⇒</a:t>
                      </a:r>
                      <a:r>
                        <a:rPr kumimoji="1" lang="en-US" altLang="ja-JP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  ⇒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mu</a:t>
                      </a:r>
                      <a:r>
                        <a:rPr kumimoji="1" lang="en-US" altLang="ja-JP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þ</a:t>
                      </a:r>
                      <a:r>
                        <a:rPr kumimoji="1" lang="ja-JP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⇒</a:t>
                      </a:r>
                      <a:r>
                        <a:rPr kumimoji="1" lang="en-US" altLang="ja-JP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mou</a:t>
                      </a:r>
                      <a:r>
                        <a:rPr kumimoji="1" lang="en-US" altLang="ja-JP" sz="24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circ⇒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ur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u  ⇒ou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hus⇒h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ou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se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  ⇒ c (i, e </a:t>
                      </a: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の前で）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ircle, 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ell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u  ⇒ 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（紛らわしさ回避）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cumu⇒c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me, luvu⇒l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ve, sunu⇒s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v  ⇔ u </a:t>
                      </a: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（互換）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v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nder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ha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u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  <p:pic>
        <p:nvPicPr>
          <p:cNvPr id="3" name="history02-3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7463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綴り字への影響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30236" y="1124744"/>
            <a:ext cx="77041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/>
              <a:t>ノルマン人写字生</a:t>
            </a:r>
            <a:r>
              <a:rPr lang="en-US" altLang="ja-JP" sz="2000" dirty="0"/>
              <a:t>(scribe)</a:t>
            </a:r>
            <a:r>
              <a:rPr lang="ja-JP" altLang="en-US" sz="2000" dirty="0"/>
              <a:t>がフランス語風綴り字に変更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/>
              <a:t>⇒</a:t>
            </a:r>
            <a:r>
              <a:rPr lang="en-US" altLang="ja-JP" sz="2000" dirty="0"/>
              <a:t>15</a:t>
            </a:r>
            <a:r>
              <a:rPr lang="ja-JP" altLang="en-US" sz="2000" dirty="0"/>
              <a:t>世紀初め、英語のつづり字は　古英語とフランス語の混合状態に</a:t>
            </a:r>
          </a:p>
        </p:txBody>
      </p:sp>
      <p:pic>
        <p:nvPicPr>
          <p:cNvPr id="73732" name="Picture 4" descr="scrip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3" y="2276872"/>
            <a:ext cx="8280475" cy="170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96056" y="4177729"/>
            <a:ext cx="438132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Fader </a:t>
            </a:r>
            <a:r>
              <a:rPr lang="en-US" altLang="ja-JP" sz="2400" dirty="0" err="1"/>
              <a:t>oure</a:t>
            </a:r>
            <a:r>
              <a:rPr lang="en-US" altLang="ja-JP" sz="2400" dirty="0"/>
              <a:t> </a:t>
            </a:r>
            <a:r>
              <a:rPr lang="en-US" altLang="ja-JP" sz="2400" dirty="0" err="1"/>
              <a:t>þat</a:t>
            </a:r>
            <a:r>
              <a:rPr lang="en-US" altLang="ja-JP" sz="2400" dirty="0"/>
              <a:t> is </a:t>
            </a:r>
            <a:r>
              <a:rPr lang="en-US" altLang="ja-JP" sz="2400" dirty="0" err="1"/>
              <a:t>i</a:t>
            </a:r>
            <a:r>
              <a:rPr lang="en-US" altLang="ja-JP" sz="2400" dirty="0"/>
              <a:t> </a:t>
            </a:r>
            <a:r>
              <a:rPr lang="en-US" altLang="ja-JP" sz="2400" dirty="0" err="1"/>
              <a:t>heven</a:t>
            </a:r>
            <a:r>
              <a:rPr lang="en-US" altLang="ja-JP" sz="24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 err="1"/>
              <a:t>blessid</a:t>
            </a:r>
            <a:r>
              <a:rPr lang="en-US" altLang="ja-JP" sz="2400" dirty="0"/>
              <a:t> be </a:t>
            </a:r>
            <a:r>
              <a:rPr lang="en-US" altLang="ja-JP" sz="2400" dirty="0" err="1"/>
              <a:t>þi</a:t>
            </a:r>
            <a:r>
              <a:rPr lang="en-US" altLang="ja-JP" sz="2400" dirty="0"/>
              <a:t> name to </a:t>
            </a:r>
            <a:r>
              <a:rPr lang="en-US" altLang="ja-JP" sz="2400" dirty="0" err="1"/>
              <a:t>neuen</a:t>
            </a:r>
            <a:r>
              <a:rPr lang="en-US" altLang="ja-JP" sz="24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Come to us pi </a:t>
            </a:r>
            <a:r>
              <a:rPr lang="en-US" altLang="ja-JP" sz="2400" dirty="0" err="1"/>
              <a:t>kyngdome</a:t>
            </a:r>
            <a:r>
              <a:rPr lang="en-US" altLang="ja-JP" sz="2400" dirty="0"/>
              <a:t>.</a:t>
            </a:r>
            <a:r>
              <a:rPr lang="en-US" altLang="ja-JP" sz="1800" dirty="0"/>
              <a:t>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Crystal(2003, p.40)</a:t>
            </a:r>
            <a:r>
              <a:rPr lang="ja-JP" altLang="en-US" sz="1800" dirty="0"/>
              <a:t>から転載</a:t>
            </a:r>
          </a:p>
        </p:txBody>
      </p:sp>
      <p:pic>
        <p:nvPicPr>
          <p:cNvPr id="154630" name="4B7F10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14200"/>
            <a:ext cx="602539" cy="60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テキスト ボックス 1"/>
          <p:cNvSpPr txBox="1">
            <a:spLocks noChangeArrowheads="1"/>
          </p:cNvSpPr>
          <p:nvPr/>
        </p:nvSpPr>
        <p:spPr bwMode="auto">
          <a:xfrm>
            <a:off x="4283075" y="4177729"/>
            <a:ext cx="46815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 err="1"/>
              <a:t>Fæder</a:t>
            </a:r>
            <a:r>
              <a:rPr lang="en-US" altLang="ja-JP" sz="2200" dirty="0"/>
              <a:t> </a:t>
            </a:r>
            <a:r>
              <a:rPr lang="en-US" altLang="ja-JP" sz="2200" dirty="0" err="1"/>
              <a:t>ure</a:t>
            </a:r>
            <a:r>
              <a:rPr lang="en-US" altLang="ja-JP" sz="2200" dirty="0"/>
              <a:t> </a:t>
            </a:r>
            <a:r>
              <a:rPr lang="en-US" altLang="ja-JP" sz="2200" dirty="0" err="1"/>
              <a:t>þu</a:t>
            </a:r>
            <a:r>
              <a:rPr lang="en-US" altLang="ja-JP" sz="2200" dirty="0"/>
              <a:t> </a:t>
            </a:r>
            <a:r>
              <a:rPr lang="en-US" altLang="ja-JP" sz="2200" dirty="0" err="1"/>
              <a:t>þe</a:t>
            </a:r>
            <a:r>
              <a:rPr lang="en-US" altLang="ja-JP" sz="2200" dirty="0"/>
              <a:t> </a:t>
            </a:r>
            <a:r>
              <a:rPr lang="en-US" altLang="ja-JP" sz="2200" dirty="0" err="1"/>
              <a:t>eart</a:t>
            </a:r>
            <a:r>
              <a:rPr lang="en-US" altLang="ja-JP" sz="2200" dirty="0"/>
              <a:t> on </a:t>
            </a:r>
            <a:r>
              <a:rPr lang="en-US" altLang="ja-JP" sz="2200" dirty="0" err="1"/>
              <a:t>heofonum</a:t>
            </a:r>
            <a:r>
              <a:rPr lang="en-US" altLang="ja-JP" sz="2200" dirty="0"/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/>
              <a:t>Si </a:t>
            </a:r>
            <a:r>
              <a:rPr lang="en-US" altLang="ja-JP" sz="2200" dirty="0" err="1"/>
              <a:t>þin</a:t>
            </a:r>
            <a:r>
              <a:rPr lang="en-US" altLang="ja-JP" sz="2200" dirty="0"/>
              <a:t> </a:t>
            </a:r>
            <a:r>
              <a:rPr lang="en-US" altLang="ja-JP" sz="2200" dirty="0" err="1"/>
              <a:t>nama</a:t>
            </a:r>
            <a:r>
              <a:rPr lang="en-US" altLang="ja-JP" sz="2200" dirty="0"/>
              <a:t> </a:t>
            </a:r>
            <a:r>
              <a:rPr lang="en-US" altLang="ja-JP" sz="2200" dirty="0" err="1"/>
              <a:t>gehalgod</a:t>
            </a:r>
            <a:endParaRPr lang="en-US" altLang="ja-JP" sz="2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/>
              <a:t>to </a:t>
            </a:r>
            <a:r>
              <a:rPr lang="en-US" altLang="ja-JP" sz="2200" dirty="0" err="1"/>
              <a:t>becume</a:t>
            </a:r>
            <a:r>
              <a:rPr lang="en-US" altLang="ja-JP" sz="2200" dirty="0"/>
              <a:t> </a:t>
            </a:r>
            <a:r>
              <a:rPr lang="en-US" altLang="ja-JP" sz="2200" dirty="0" err="1"/>
              <a:t>þin</a:t>
            </a:r>
            <a:r>
              <a:rPr lang="en-US" altLang="ja-JP" sz="2200" dirty="0"/>
              <a:t> rice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 dirty="0"/>
          </a:p>
        </p:txBody>
      </p:sp>
      <p:pic>
        <p:nvPicPr>
          <p:cNvPr id="2" name="The Lord's Prayer (Fader ure) in Anglo Saxon (Old English) - YouTub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36568" y="5733256"/>
            <a:ext cx="609600" cy="6096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31</a:t>
            </a:fld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60032" y="5314035"/>
            <a:ext cx="3738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主の祈り（ルカ、マタイによる福音書）</a:t>
            </a:r>
            <a:endParaRPr kumimoji="1" lang="en-US" altLang="ja-JP" dirty="0" smtClean="0"/>
          </a:p>
          <a:p>
            <a:r>
              <a:rPr lang="ja-JP" altLang="en-US" dirty="0"/>
              <a:t>天</a:t>
            </a:r>
            <a:r>
              <a:rPr lang="ja-JP" altLang="en-US" dirty="0" smtClean="0"/>
              <a:t>に</a:t>
            </a:r>
            <a:r>
              <a:rPr lang="ja-JP" altLang="en-US" dirty="0"/>
              <a:t>おられる私たち</a:t>
            </a:r>
            <a:r>
              <a:rPr lang="ja-JP" altLang="en-US" dirty="0" smtClean="0"/>
              <a:t>の</a:t>
            </a:r>
            <a:r>
              <a:rPr lang="ja-JP" altLang="en-US" dirty="0"/>
              <a:t>父</a:t>
            </a:r>
            <a:r>
              <a:rPr lang="ja-JP" altLang="en-US" dirty="0" smtClean="0"/>
              <a:t>よ、</a:t>
            </a:r>
            <a:endParaRPr lang="en-US" altLang="ja-JP" dirty="0" smtClean="0"/>
          </a:p>
          <a:p>
            <a:r>
              <a:rPr kumimoji="1" lang="ja-JP" altLang="en-US" dirty="0" smtClean="0"/>
              <a:t>御名が崇められますように、</a:t>
            </a:r>
            <a:endParaRPr kumimoji="1" lang="en-US" altLang="ja-JP" dirty="0" smtClean="0"/>
          </a:p>
          <a:p>
            <a:r>
              <a:rPr lang="ja-JP" altLang="en-US" dirty="0" smtClean="0"/>
              <a:t>御</a:t>
            </a:r>
            <a:r>
              <a:rPr lang="ja-JP" altLang="en-US" dirty="0"/>
              <a:t>国</a:t>
            </a:r>
            <a:r>
              <a:rPr lang="ja-JP" altLang="en-US" dirty="0" smtClean="0"/>
              <a:t>が来ますように。</a:t>
            </a:r>
            <a:endParaRPr kumimoji="1" lang="ja-JP" altLang="en-US" dirty="0"/>
          </a:p>
        </p:txBody>
      </p:sp>
      <p:pic>
        <p:nvPicPr>
          <p:cNvPr id="5" name="history02-31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0691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4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1546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6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63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075613" cy="576263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英語の復権  </a:t>
            </a:r>
            <a:r>
              <a:rPr lang="ja-JP" altLang="en-US" sz="2000" smtClean="0"/>
              <a:t>（強固な基盤、バイリンガル）</a:t>
            </a:r>
          </a:p>
        </p:txBody>
      </p:sp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179388" y="1268413"/>
            <a:ext cx="9010650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1204</a:t>
            </a:r>
            <a:r>
              <a:rPr lang="ja-JP" altLang="en-US" sz="2800" dirty="0"/>
              <a:t>年、ジョン王、</a:t>
            </a:r>
            <a:r>
              <a:rPr lang="ja-JP" altLang="en-US" sz="2800" dirty="0">
                <a:solidFill>
                  <a:srgbClr val="0000FF"/>
                </a:solidFill>
              </a:rPr>
              <a:t>（　　　　　　　　　　　　）を失う</a:t>
            </a:r>
            <a:r>
              <a:rPr lang="ja-JP" altLang="en-US" sz="2800" dirty="0"/>
              <a:t>　</a:t>
            </a:r>
            <a:r>
              <a:rPr lang="ja-JP" altLang="en-US" sz="2800" dirty="0" smtClean="0">
                <a:solidFill>
                  <a:srgbClr val="FF0000"/>
                </a:solidFill>
              </a:rPr>
              <a:t>失地</a:t>
            </a:r>
            <a:endParaRPr lang="ja-JP" altLang="en-US" sz="2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⇒　フランスとの関係が希薄化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1337</a:t>
            </a:r>
            <a:r>
              <a:rPr lang="ja-JP" altLang="en-US" sz="2800" dirty="0"/>
              <a:t>～</a:t>
            </a:r>
            <a:r>
              <a:rPr lang="en-US" altLang="ja-JP" sz="2800" dirty="0"/>
              <a:t>1453</a:t>
            </a:r>
            <a:r>
              <a:rPr lang="ja-JP" altLang="en-US" sz="2800" dirty="0"/>
              <a:t>　</a:t>
            </a:r>
            <a:r>
              <a:rPr lang="ja-JP" altLang="en-US" sz="2800" dirty="0">
                <a:solidFill>
                  <a:srgbClr val="0000FF"/>
                </a:solidFill>
              </a:rPr>
              <a:t>対フランス（　　　　　　　　　</a:t>
            </a:r>
            <a:r>
              <a:rPr lang="ja-JP" altLang="en-US" sz="2800" dirty="0" smtClean="0">
                <a:solidFill>
                  <a:srgbClr val="0000FF"/>
                </a:solidFill>
              </a:rPr>
              <a:t>）　　　　</a:t>
            </a:r>
            <a:r>
              <a:rPr lang="ja-JP" altLang="en-US" sz="2800" dirty="0" smtClean="0">
                <a:solidFill>
                  <a:srgbClr val="FF0000"/>
                </a:solidFill>
              </a:rPr>
              <a:t>戦争</a:t>
            </a:r>
            <a:endParaRPr lang="ja-JP" altLang="en-US" sz="2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⇒フランス語は敵性語、英語に対する国語意識が高まる。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1348</a:t>
            </a:r>
            <a:r>
              <a:rPr lang="ja-JP" altLang="en-US" sz="2800" dirty="0"/>
              <a:t>～</a:t>
            </a:r>
            <a:r>
              <a:rPr lang="en-US" altLang="ja-JP" sz="2800" dirty="0"/>
              <a:t>1350</a:t>
            </a:r>
            <a:r>
              <a:rPr lang="ja-JP" altLang="en-US" sz="2800" dirty="0"/>
              <a:t>　</a:t>
            </a:r>
            <a:r>
              <a:rPr lang="ja-JP" altLang="en-US" sz="2800" dirty="0">
                <a:solidFill>
                  <a:srgbClr val="0000FF"/>
                </a:solidFill>
              </a:rPr>
              <a:t>（　　　　　）</a:t>
            </a:r>
            <a:r>
              <a:rPr lang="ja-JP" altLang="en-US" sz="2800" dirty="0"/>
              <a:t>の流行（人口の約３分の１が死亡）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⇒労働力</a:t>
            </a:r>
            <a:r>
              <a:rPr lang="ja-JP" altLang="en-US" sz="2800" dirty="0" smtClean="0"/>
              <a:t>不足　　　　　　　　　　　　　　　　　　　　　</a:t>
            </a:r>
            <a:r>
              <a:rPr lang="ja-JP" altLang="en-US" sz="2800" dirty="0" smtClean="0">
                <a:solidFill>
                  <a:srgbClr val="FF0000"/>
                </a:solidFill>
              </a:rPr>
              <a:t>病気</a:t>
            </a:r>
            <a:endParaRPr lang="ja-JP" altLang="en-US" sz="2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⇒労働者階級と英語の重要性が増す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1349</a:t>
            </a:r>
            <a:r>
              <a:rPr lang="ja-JP" altLang="en-US" sz="2800" dirty="0"/>
              <a:t>年、学校教育が英語で（ラテン語を）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1362</a:t>
            </a:r>
            <a:r>
              <a:rPr lang="ja-JP" altLang="en-US" sz="2800" dirty="0"/>
              <a:t>年、議会、法廷で英語が公用語</a:t>
            </a:r>
            <a:r>
              <a:rPr lang="ja-JP" altLang="en-US" sz="2800" dirty="0" smtClean="0"/>
              <a:t>に　　　　　</a:t>
            </a:r>
            <a:r>
              <a:rPr lang="ja-JP" altLang="en-US" sz="2800" dirty="0" smtClean="0">
                <a:solidFill>
                  <a:srgbClr val="FF0000"/>
                </a:solidFill>
              </a:rPr>
              <a:t>教育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32</a:t>
            </a:fld>
            <a:endParaRPr lang="en-US" altLang="ja-JP" dirty="0"/>
          </a:p>
        </p:txBody>
      </p:sp>
      <p:pic>
        <p:nvPicPr>
          <p:cNvPr id="3" name="history02-3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8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075612" cy="576262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英語の復権  </a:t>
            </a:r>
            <a:r>
              <a:rPr lang="ja-JP" altLang="en-US" sz="2000" smtClean="0"/>
              <a:t>（強固な基盤、バイリンガル）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323850" y="1773238"/>
            <a:ext cx="801052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1381</a:t>
            </a:r>
            <a:r>
              <a:rPr lang="ja-JP" altLang="en-US" sz="2800" dirty="0"/>
              <a:t>年、ジョン･ポールとワット･タイラーの</a:t>
            </a:r>
            <a:r>
              <a:rPr lang="ja-JP" altLang="en-US" sz="2800" dirty="0">
                <a:solidFill>
                  <a:srgbClr val="0000FF"/>
                </a:solidFill>
              </a:rPr>
              <a:t>農民</a:t>
            </a:r>
            <a:r>
              <a:rPr lang="ja-JP" altLang="en-US" sz="2800" dirty="0">
                <a:solidFill>
                  <a:srgbClr val="FF0000"/>
                </a:solidFill>
              </a:rPr>
              <a:t>一揆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⇒農民言語の英語の重要性が増す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1384</a:t>
            </a:r>
            <a:r>
              <a:rPr lang="ja-JP" altLang="en-US" sz="2800" dirty="0"/>
              <a:t>ごろ、ジョン・ウィクリフら、</a:t>
            </a:r>
            <a:r>
              <a:rPr lang="ja-JP" altLang="en-US" sz="2800" dirty="0">
                <a:solidFill>
                  <a:srgbClr val="0000FF"/>
                </a:solidFill>
              </a:rPr>
              <a:t>完訳英語</a:t>
            </a:r>
            <a:r>
              <a:rPr lang="ja-JP" altLang="en-US" sz="2800" dirty="0">
                <a:solidFill>
                  <a:srgbClr val="FF0000"/>
                </a:solidFill>
              </a:rPr>
              <a:t>聖書</a:t>
            </a:r>
            <a:r>
              <a:rPr lang="ja-JP" altLang="en-US" sz="2800" dirty="0"/>
              <a:t>を完成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 smtClean="0"/>
              <a:t>                 (John </a:t>
            </a:r>
            <a:r>
              <a:rPr lang="en-US" altLang="ja-JP" sz="2800" dirty="0" err="1" smtClean="0"/>
              <a:t>Wicliff</a:t>
            </a:r>
            <a:r>
              <a:rPr lang="en-US" altLang="ja-JP" sz="2800" dirty="0" smtClean="0"/>
              <a:t>)</a:t>
            </a:r>
            <a:endParaRPr lang="ja-JP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1387</a:t>
            </a:r>
            <a:r>
              <a:rPr lang="ja-JP" altLang="en-US" sz="2800" dirty="0"/>
              <a:t>～</a:t>
            </a:r>
            <a:r>
              <a:rPr lang="en-US" altLang="ja-JP" sz="2800" dirty="0"/>
              <a:t>1400</a:t>
            </a:r>
            <a:r>
              <a:rPr lang="ja-JP" altLang="en-US" sz="2800" dirty="0"/>
              <a:t>ごろ、</a:t>
            </a:r>
            <a:r>
              <a:rPr lang="en-US" altLang="ja-JP" sz="2800" dirty="0">
                <a:solidFill>
                  <a:srgbClr val="0000FF"/>
                </a:solidFill>
              </a:rPr>
              <a:t>『</a:t>
            </a:r>
            <a:r>
              <a:rPr lang="ja-JP" altLang="en-US" sz="2800" dirty="0">
                <a:solidFill>
                  <a:srgbClr val="0000FF"/>
                </a:solidFill>
              </a:rPr>
              <a:t>（　　　　　　　　　）物語</a:t>
            </a:r>
            <a:r>
              <a:rPr lang="en-US" altLang="ja-JP" sz="2800" dirty="0">
                <a:solidFill>
                  <a:srgbClr val="0000FF"/>
                </a:solidFill>
              </a:rPr>
              <a:t>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「英詩の父」　ジェフリー・チョーサー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 smtClean="0"/>
              <a:t>                     (Geoffrey Chaucer)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 smtClean="0"/>
              <a:t>1399</a:t>
            </a:r>
            <a:r>
              <a:rPr lang="ja-JP" altLang="en-US" sz="2800" dirty="0"/>
              <a:t>年、英語母語とするヘンリー４世即位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  <p:pic>
        <p:nvPicPr>
          <p:cNvPr id="3" name="history02-3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0694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PeasantsRevo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351837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468313" y="6251575"/>
            <a:ext cx="8474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1381</a:t>
            </a:r>
            <a:r>
              <a:rPr lang="ja-JP" altLang="en-US" sz="1800"/>
              <a:t>年、リチャード２世がワット･タイラーの臣下に英語で話しかける　</a:t>
            </a:r>
            <a:r>
              <a:rPr lang="en-US" altLang="ja-JP" sz="1800"/>
              <a:t>Bragg(2003)</a:t>
            </a:r>
            <a:r>
              <a:rPr lang="ja-JP" altLang="en-US" sz="1800"/>
              <a:t>から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  <p:pic>
        <p:nvPicPr>
          <p:cNvPr id="3" name="history02-3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2787" y="166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HenryI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35342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684213" y="6237288"/>
            <a:ext cx="7394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1399</a:t>
            </a:r>
            <a:r>
              <a:rPr lang="ja-JP" altLang="en-US" sz="1800"/>
              <a:t>年、英語を母語とする国王ヘンリー４世が即位　</a:t>
            </a:r>
            <a:r>
              <a:rPr lang="en-US" altLang="ja-JP" sz="1800"/>
              <a:t>Bragg(2003)</a:t>
            </a:r>
            <a:r>
              <a:rPr lang="ja-JP" altLang="en-US" sz="1800"/>
              <a:t>から転載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  <p:pic>
        <p:nvPicPr>
          <p:cNvPr id="3" name="history02-3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075612" cy="706438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チョーサーの</a:t>
            </a:r>
            <a:r>
              <a:rPr lang="en-US" altLang="ja-JP" sz="4000" smtClean="0"/>
              <a:t>『</a:t>
            </a:r>
            <a:r>
              <a:rPr lang="ja-JP" altLang="en-US" sz="4000" smtClean="0"/>
              <a:t>カンタベリー物語</a:t>
            </a:r>
            <a:r>
              <a:rPr lang="en-US" altLang="ja-JP" sz="4000" smtClean="0"/>
              <a:t>』</a:t>
            </a:r>
          </a:p>
        </p:txBody>
      </p:sp>
      <p:pic>
        <p:nvPicPr>
          <p:cNvPr id="78851" name="Picture 4" descr="Chau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5040312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5364163" y="1412875"/>
            <a:ext cx="3349625" cy="508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英語文学の開花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Geoffrey Chaucer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(1340-1400)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/>
              <a:t>カンタベリーへの巡礼たちの</a:t>
            </a:r>
            <a:r>
              <a:rPr lang="en-US" altLang="ja-JP" sz="2000"/>
              <a:t>24</a:t>
            </a:r>
            <a:r>
              <a:rPr lang="ja-JP" altLang="en-US" sz="2000"/>
              <a:t>物語。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/>
              <a:t>洗練高貴な韻律から、庶民的おしゃべりまでの幅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/>
              <a:t>物語とその語り手に合わせたことばづかい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/>
              <a:t>⇒英国最初の文学者、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/>
              <a:t>英詩の父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/>
              <a:t>中英語の発音、語彙、文法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  <p:pic>
        <p:nvPicPr>
          <p:cNvPr id="3" name="history02-3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3326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075612" cy="706438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チョーサーの</a:t>
            </a:r>
            <a:r>
              <a:rPr lang="en-US" altLang="ja-JP" sz="4000" smtClean="0"/>
              <a:t>『</a:t>
            </a:r>
            <a:r>
              <a:rPr lang="ja-JP" altLang="en-US" sz="4000" smtClean="0"/>
              <a:t>カンタベリー物語</a:t>
            </a:r>
            <a:r>
              <a:rPr lang="en-US" altLang="ja-JP" sz="4000" smtClean="0"/>
              <a:t>』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11188" y="2060575"/>
            <a:ext cx="7848600" cy="3090863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/>
              <a:t>Whan that Aprille with hise shoures soote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/>
              <a:t>when        April    with its    showers sweet</a:t>
            </a:r>
            <a:r>
              <a:rPr lang="ja-JP" altLang="en-US" sz="2800"/>
              <a:t>　　　　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/>
              <a:t>４月がその甘美な雨で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/>
              <a:t>The droughte of March hath perced to the roote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/>
              <a:t>the  drought   of March has  pierced to the root  </a:t>
            </a:r>
            <a:r>
              <a:rPr lang="ja-JP" altLang="en-US" sz="2800"/>
              <a:t>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/>
              <a:t>３月の乾きを芯まで潤すとき、</a:t>
            </a:r>
            <a:r>
              <a:rPr lang="ja-JP" altLang="en-US" sz="1800"/>
              <a:t> </a:t>
            </a:r>
          </a:p>
        </p:txBody>
      </p:sp>
      <p:pic>
        <p:nvPicPr>
          <p:cNvPr id="150534" name="E47913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6610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5" name="8C96138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589588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 Box 8"/>
          <p:cNvSpPr txBox="1">
            <a:spLocks noChangeArrowheads="1"/>
          </p:cNvSpPr>
          <p:nvPr/>
        </p:nvSpPr>
        <p:spPr bwMode="auto">
          <a:xfrm>
            <a:off x="684213" y="1341438"/>
            <a:ext cx="431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The Canterbury Tales General Prologue 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37</a:t>
            </a:fld>
            <a:endParaRPr lang="en-US" altLang="ja-JP"/>
          </a:p>
        </p:txBody>
      </p:sp>
      <p:pic>
        <p:nvPicPr>
          <p:cNvPr id="3" name="history02-37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6106" y="3326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0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4" fill="hold"/>
                                        <p:tgtEl>
                                          <p:spTgt spid="1505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3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53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0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26" fill="hold"/>
                                        <p:tgtEl>
                                          <p:spTgt spid="1505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3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53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中英語の文法的特徴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08962" cy="46815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400" dirty="0" smtClean="0"/>
              <a:t>語尾の単純化（水平化）⇒語順の固定化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400" dirty="0" smtClean="0"/>
              <a:t>総合的言語⇒分析的言語（前置詞多用）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2400" dirty="0" err="1" smtClean="0"/>
              <a:t>Whan</a:t>
            </a:r>
            <a:r>
              <a:rPr lang="en-US" altLang="ja-JP" sz="2400" dirty="0" smtClean="0"/>
              <a:t> that </a:t>
            </a:r>
            <a:r>
              <a:rPr lang="en-US" altLang="ja-JP" sz="2400" dirty="0" err="1" smtClean="0"/>
              <a:t>Aprill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e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CC3300"/>
                </a:solidFill>
              </a:rPr>
              <a:t>with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hise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shour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es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soot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e</a:t>
            </a:r>
            <a:endParaRPr lang="en-US" altLang="ja-JP" sz="24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2400" dirty="0" smtClean="0"/>
              <a:t>When        April    with its    showers sweet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400" dirty="0" smtClean="0"/>
              <a:t>　　　　　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2400" dirty="0" smtClean="0"/>
              <a:t>The </a:t>
            </a:r>
            <a:r>
              <a:rPr lang="en-US" altLang="ja-JP" sz="2400" dirty="0" err="1" smtClean="0"/>
              <a:t>drought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e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CC3300"/>
                </a:solidFill>
              </a:rPr>
              <a:t>of</a:t>
            </a:r>
            <a:r>
              <a:rPr lang="en-US" altLang="ja-JP" sz="2400" dirty="0" smtClean="0"/>
              <a:t> March ha</a:t>
            </a:r>
            <a:r>
              <a:rPr lang="en-US" altLang="ja-JP" sz="2400" dirty="0" smtClean="0">
                <a:solidFill>
                  <a:srgbClr val="FF0000"/>
                </a:solidFill>
              </a:rPr>
              <a:t>th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perced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CC3300"/>
                </a:solidFill>
              </a:rPr>
              <a:t>to</a:t>
            </a:r>
            <a:r>
              <a:rPr lang="en-US" altLang="ja-JP" sz="2400" dirty="0" smtClean="0"/>
              <a:t> the </a:t>
            </a:r>
            <a:r>
              <a:rPr lang="en-US" altLang="ja-JP" sz="2400" dirty="0" err="1" smtClean="0"/>
              <a:t>root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e</a:t>
            </a:r>
            <a:endParaRPr lang="en-US" altLang="ja-JP" sz="24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2400" dirty="0" smtClean="0"/>
              <a:t>the  drought   of March has  pierced to the root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2400" dirty="0" smtClean="0"/>
              <a:t>                                      (</a:t>
            </a:r>
            <a:r>
              <a:rPr lang="en-US" altLang="ja-JP" sz="2400" i="1" dirty="0" smtClean="0"/>
              <a:t>The Canterbury Tales</a:t>
            </a:r>
            <a:r>
              <a:rPr lang="en-US" altLang="ja-JP" sz="2400" dirty="0" smtClean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3600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  <p:pic>
        <p:nvPicPr>
          <p:cNvPr id="3" name="history02-3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dirty="0" smtClean="0"/>
              <a:t>中英語期の復習</a:t>
            </a:r>
          </a:p>
        </p:txBody>
      </p:sp>
      <p:pic>
        <p:nvPicPr>
          <p:cNvPr id="43011" name="01Anglo-Saxon.wmv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137525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正方形/長方形 2"/>
          <p:cNvSpPr>
            <a:spLocks noChangeArrowheads="1"/>
          </p:cNvSpPr>
          <p:nvPr/>
        </p:nvSpPr>
        <p:spPr bwMode="auto">
          <a:xfrm>
            <a:off x="755650" y="1773238"/>
            <a:ext cx="770413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/>
              <a:t>英語の歴史</a:t>
            </a:r>
            <a:r>
              <a:rPr lang="en-US" altLang="ja-JP" dirty="0" smtClean="0"/>
              <a:t>-</a:t>
            </a:r>
            <a:r>
              <a:rPr lang="ja-JP" altLang="en-US" dirty="0" smtClean="0"/>
              <a:t>３</a:t>
            </a:r>
            <a:r>
              <a:rPr lang="en-US" altLang="ja-JP" dirty="0" smtClean="0"/>
              <a:t>-</a:t>
            </a:r>
            <a:endParaRPr lang="en-US" altLang="ja-JP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hlinkClick r:id="rId3"/>
              </a:rPr>
              <a:t>http://</a:t>
            </a:r>
            <a:r>
              <a:rPr lang="en-US" altLang="ja-JP" sz="2800" dirty="0" smtClean="0">
                <a:hlinkClick r:id="rId3"/>
              </a:rPr>
              <a:t>www2.hak.hokkyodai.ac.jp/fukuda/lecture/WesternCulture/EnglishHistory03.html</a:t>
            </a:r>
            <a:endParaRPr lang="en-US" altLang="ja-JP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4206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075612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ノルマン征服</a:t>
            </a:r>
            <a:r>
              <a:rPr lang="en-US" altLang="ja-JP" sz="4000" smtClean="0"/>
              <a:t>(Norman Conquest)</a:t>
            </a:r>
          </a:p>
        </p:txBody>
      </p:sp>
      <p:pic>
        <p:nvPicPr>
          <p:cNvPr id="45059" name="Picture 3" descr="BattleOfHast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512"/>
            <a:ext cx="6553200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331913" y="6237288"/>
            <a:ext cx="6429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※</a:t>
            </a:r>
            <a:r>
              <a:rPr lang="ja-JP" altLang="en-US" sz="1800"/>
              <a:t>詳細は、大杉耕一</a:t>
            </a:r>
            <a:r>
              <a:rPr lang="en-US" altLang="ja-JP" sz="1800"/>
              <a:t>『</a:t>
            </a:r>
            <a:r>
              <a:rPr lang="ja-JP" altLang="en-US" sz="1800"/>
              <a:t>見よ、あの彗星を（ノルマン征服記）</a:t>
            </a:r>
            <a:r>
              <a:rPr lang="en-US" altLang="ja-JP" sz="1800"/>
              <a:t>』</a:t>
            </a:r>
            <a:r>
              <a:rPr lang="ja-JP" altLang="en-US" sz="1800"/>
              <a:t>を参照</a:t>
            </a:r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1258888" y="5949950"/>
            <a:ext cx="6503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英国王ハロルドの死（フランス北西部の町バイユーのタペストリー）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pic>
        <p:nvPicPr>
          <p:cNvPr id="3" name="history02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3326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参照文献</a:t>
            </a:r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468313" y="1196975"/>
            <a:ext cx="84963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安藤貞雄</a:t>
            </a:r>
            <a:r>
              <a:rPr lang="en-US" altLang="ja-JP" sz="1800"/>
              <a:t>(2002) 『</a:t>
            </a:r>
            <a:r>
              <a:rPr lang="ja-JP" altLang="en-US" sz="1800"/>
              <a:t>英語史入門</a:t>
            </a:r>
            <a:r>
              <a:rPr lang="en-US" altLang="ja-JP" sz="1800"/>
              <a:t>』</a:t>
            </a:r>
            <a:r>
              <a:rPr lang="ja-JP" altLang="en-US" sz="1800"/>
              <a:t>、開拓社。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/>
              <a:t>Bragg, Melvyn (2003) </a:t>
            </a:r>
            <a:r>
              <a:rPr lang="en-US" altLang="ja-JP" sz="1800" i="1"/>
              <a:t>The Adventure of English</a:t>
            </a:r>
            <a:r>
              <a:rPr lang="en-US" altLang="ja-JP" sz="1800"/>
              <a:t>, London: Sceptre.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メルヴィン・ブラッグ </a:t>
            </a:r>
            <a:r>
              <a:rPr lang="en-US" altLang="ja-JP" sz="1800"/>
              <a:t>(2008) 『</a:t>
            </a:r>
            <a:r>
              <a:rPr lang="ja-JP" altLang="en-US" sz="1800"/>
              <a:t>英語の冒険</a:t>
            </a:r>
            <a:r>
              <a:rPr lang="en-US" altLang="ja-JP" sz="1800"/>
              <a:t>』</a:t>
            </a:r>
            <a:r>
              <a:rPr lang="ja-JP" altLang="en-US" sz="1800"/>
              <a:t>（講談社学術新書）、講談社。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/>
              <a:t>Crystal, David (2003) </a:t>
            </a:r>
            <a:r>
              <a:rPr lang="en-US" altLang="ja-JP" sz="1800" i="1"/>
              <a:t>The Cambridge Encyclopedia of the English Language</a:t>
            </a:r>
            <a:r>
              <a:rPr lang="en-US" altLang="ja-JP" sz="1800"/>
              <a:t>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　　</a:t>
            </a:r>
            <a:r>
              <a:rPr lang="en-US" altLang="ja-JP" sz="1800"/>
              <a:t>2nd. ed. Cambridge: Cambridge University Press.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ヤツェク・フィシャク</a:t>
            </a:r>
            <a:r>
              <a:rPr lang="en-US" altLang="ja-JP" sz="1800"/>
              <a:t>(2006) 『</a:t>
            </a:r>
            <a:r>
              <a:rPr lang="ja-JP" altLang="en-US" sz="1800"/>
              <a:t>英語外面史（第１巻）</a:t>
            </a:r>
            <a:r>
              <a:rPr lang="en-US" altLang="ja-JP" sz="1800"/>
              <a:t>』 </a:t>
            </a:r>
            <a:r>
              <a:rPr lang="ja-JP" altLang="en-US" sz="1800"/>
              <a:t>、青山社。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小林　正典 </a:t>
            </a:r>
            <a:r>
              <a:rPr lang="en-US" altLang="ja-JP" sz="1800"/>
              <a:t>(1993) 『</a:t>
            </a:r>
            <a:r>
              <a:rPr lang="ja-JP" altLang="en-US" sz="1800"/>
              <a:t>英語と日本語のルーツ</a:t>
            </a:r>
            <a:r>
              <a:rPr lang="en-US" altLang="ja-JP" sz="1800"/>
              <a:t>』</a:t>
            </a:r>
            <a:r>
              <a:rPr lang="ja-JP" altLang="en-US" sz="1800"/>
              <a:t>、サイマル出版会。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中尾俊夫・寺島迪子 </a:t>
            </a:r>
            <a:r>
              <a:rPr lang="en-US" altLang="ja-JP" sz="1800"/>
              <a:t>(1988) 『</a:t>
            </a:r>
            <a:r>
              <a:rPr lang="ja-JP" altLang="en-US" sz="1800"/>
              <a:t>図説英語史入門</a:t>
            </a:r>
            <a:r>
              <a:rPr lang="en-US" altLang="ja-JP" sz="1800"/>
              <a:t>』</a:t>
            </a:r>
            <a:r>
              <a:rPr lang="ja-JP" altLang="en-US" sz="1800"/>
              <a:t>、大修館書店。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寺澤　盾 </a:t>
            </a:r>
            <a:r>
              <a:rPr lang="en-US" altLang="ja-JP" sz="1800"/>
              <a:t>(2008) 『</a:t>
            </a:r>
            <a:r>
              <a:rPr lang="ja-JP" altLang="en-US" sz="1800"/>
              <a:t>英語の歴史～過去から未来への物語</a:t>
            </a:r>
            <a:r>
              <a:rPr lang="en-US" altLang="ja-JP" sz="1800"/>
              <a:t>』</a:t>
            </a:r>
            <a:r>
              <a:rPr lang="ja-JP" altLang="en-US" sz="1800"/>
              <a:t>（中公新書）、中央公論新社。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宇賀治　正朋 </a:t>
            </a:r>
            <a:r>
              <a:rPr lang="en-US" altLang="ja-JP" sz="1800"/>
              <a:t>(2000) 『</a:t>
            </a:r>
            <a:r>
              <a:rPr lang="ja-JP" altLang="en-US" sz="1800"/>
              <a:t>英語史</a:t>
            </a:r>
            <a:r>
              <a:rPr lang="en-US" altLang="ja-JP" sz="1800"/>
              <a:t>』</a:t>
            </a:r>
            <a:r>
              <a:rPr lang="ja-JP" altLang="en-US" sz="1800"/>
              <a:t>、開拓社。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ja-JP" altLang="en-US" sz="1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/>
              <a:t>※</a:t>
            </a:r>
            <a:r>
              <a:rPr lang="ja-JP" altLang="en-US" sz="1800"/>
              <a:t>大杉　耕一　</a:t>
            </a:r>
            <a:r>
              <a:rPr lang="en-US" altLang="ja-JP" sz="1800"/>
              <a:t>『</a:t>
            </a:r>
            <a:r>
              <a:rPr lang="ja-JP" altLang="en-US" sz="1800"/>
              <a:t>見よ、あの彗星を（ノルマン征服記）</a:t>
            </a:r>
            <a:r>
              <a:rPr lang="en-US" altLang="ja-JP" sz="1800"/>
              <a:t>』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/>
              <a:t>   (http://www.asahi-net.or.jp/~cn2k-oosg/miyoizan.html)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参考文献</a:t>
            </a: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468313" y="1196975"/>
            <a:ext cx="8207375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板倉厳一郎・スーザン・バートン・小野原教子　（</a:t>
            </a:r>
            <a:r>
              <a:rPr lang="en-US" altLang="ja-JP" sz="1800" dirty="0"/>
              <a:t>2008</a:t>
            </a:r>
            <a:r>
              <a:rPr lang="ja-JP" altLang="en-US" sz="1800" dirty="0"/>
              <a:t>）</a:t>
            </a:r>
            <a:r>
              <a:rPr lang="en-US" altLang="ja-JP" sz="1800" dirty="0"/>
              <a:t>『</a:t>
            </a:r>
            <a:r>
              <a:rPr lang="ja-JP" altLang="en-US" sz="1800" dirty="0"/>
              <a:t>映画でわかるイギリス文化　　　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　　　入門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松柏社。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岩井　淳 </a:t>
            </a:r>
            <a:r>
              <a:rPr lang="en-US" altLang="ja-JP" sz="1800" dirty="0"/>
              <a:t>(1995) 『</a:t>
            </a:r>
            <a:r>
              <a:rPr lang="ja-JP" altLang="en-US" sz="1800" dirty="0"/>
              <a:t>千年王国を夢見た革命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講談社。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サイモン・ウィンチェスター（鈴木主税訳） </a:t>
            </a:r>
            <a:r>
              <a:rPr lang="en-US" altLang="ja-JP" sz="1800" dirty="0"/>
              <a:t>(2006) 『</a:t>
            </a:r>
            <a:r>
              <a:rPr lang="ja-JP" altLang="en-US" sz="1800" dirty="0"/>
              <a:t>博士と狂人</a:t>
            </a:r>
            <a:r>
              <a:rPr lang="en-US" altLang="ja-JP" sz="1800" dirty="0"/>
              <a:t>―</a:t>
            </a:r>
            <a:r>
              <a:rPr lang="ja-JP" altLang="en-US" sz="1800" dirty="0"/>
              <a:t>世界最高の辞書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　　　</a:t>
            </a:r>
            <a:r>
              <a:rPr lang="en-US" altLang="ja-JP" sz="1800" dirty="0"/>
              <a:t>OED</a:t>
            </a:r>
            <a:r>
              <a:rPr lang="ja-JP" altLang="en-US" sz="1800" dirty="0"/>
              <a:t>の誕生秘話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早川書房。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唐澤一友 </a:t>
            </a:r>
            <a:r>
              <a:rPr lang="en-US" altLang="ja-JP" sz="1800" dirty="0"/>
              <a:t>(2008) 『</a:t>
            </a:r>
            <a:r>
              <a:rPr lang="ja-JP" altLang="en-US" sz="1800" dirty="0"/>
              <a:t>他民族の国イギリス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春風社。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岸田隆之・早坂　信・奥村直史</a:t>
            </a:r>
            <a:r>
              <a:rPr lang="en-US" altLang="ja-JP" sz="1800" dirty="0"/>
              <a:t>(2002) 『</a:t>
            </a:r>
            <a:r>
              <a:rPr lang="ja-JP" altLang="en-US" sz="1800" dirty="0"/>
              <a:t>歴史から読み解く英語の謎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教育出版。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近藤久雄・細川裕子 </a:t>
            </a:r>
            <a:r>
              <a:rPr lang="en-US" altLang="ja-JP" sz="1800" dirty="0"/>
              <a:t>(2003) 『</a:t>
            </a:r>
            <a:r>
              <a:rPr lang="ja-JP" altLang="en-US" sz="1800" dirty="0"/>
              <a:t>イギリスを知るための</a:t>
            </a:r>
            <a:r>
              <a:rPr lang="en-US" altLang="ja-JP" sz="1800" dirty="0"/>
              <a:t>65</a:t>
            </a:r>
            <a:r>
              <a:rPr lang="ja-JP" altLang="en-US" sz="1800" dirty="0"/>
              <a:t>章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明石書店。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指　昭博</a:t>
            </a:r>
            <a:r>
              <a:rPr lang="en-US" altLang="ja-JP" sz="1800" dirty="0"/>
              <a:t>(2002) 『</a:t>
            </a:r>
            <a:r>
              <a:rPr lang="ja-JP" altLang="en-US" sz="1800" dirty="0"/>
              <a:t>図説イギリスの歴史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河出書房新社。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佐藤賢一</a:t>
            </a:r>
            <a:r>
              <a:rPr lang="en-US" altLang="ja-JP" sz="1800" dirty="0"/>
              <a:t>(2003) 『</a:t>
            </a:r>
            <a:r>
              <a:rPr lang="ja-JP" altLang="en-US" sz="1800" dirty="0"/>
              <a:t>英仏百年戦争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集英社。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ジェームズ・ボズウェル（中野好之訳）</a:t>
            </a:r>
            <a:r>
              <a:rPr lang="en-US" altLang="ja-JP" sz="1800" dirty="0"/>
              <a:t>(2002) 『</a:t>
            </a:r>
            <a:r>
              <a:rPr lang="ja-JP" altLang="en-US" sz="1800" dirty="0"/>
              <a:t>ジョンソン博士の言葉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みすず書房。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森嶋通夫 </a:t>
            </a:r>
            <a:r>
              <a:rPr lang="en-US" altLang="ja-JP" sz="1800" dirty="0"/>
              <a:t>(2003) 『</a:t>
            </a:r>
            <a:r>
              <a:rPr lang="ja-JP" altLang="en-US" sz="1800" dirty="0"/>
              <a:t>イギリスと日本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岩波書店。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林　望 </a:t>
            </a:r>
            <a:r>
              <a:rPr lang="en-US" altLang="ja-JP" sz="1800" dirty="0"/>
              <a:t>(1996) 『</a:t>
            </a:r>
            <a:r>
              <a:rPr lang="ja-JP" altLang="en-US" sz="1800" dirty="0"/>
              <a:t>イギリス観察辞典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平凡社。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１．行政関係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003834"/>
              </p:ext>
            </p:extLst>
          </p:nvPr>
        </p:nvGraphicFramePr>
        <p:xfrm>
          <a:off x="395288" y="1333500"/>
          <a:ext cx="8569324" cy="5408612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authority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当局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baron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男爵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council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地方議会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crown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王冠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empire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帝国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政府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liberty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自由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majesty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国王陛下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市長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大臣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noble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貴族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palace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王宮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parliament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議会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realm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王国、領土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reign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統治する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royal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王立の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servant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臣下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sir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閣下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treason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反逆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条約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tyrant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暴君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42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48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2. </a:t>
            </a:r>
            <a:r>
              <a:rPr lang="ja-JP" altLang="en-US" sz="3200" dirty="0" smtClean="0"/>
              <a:t>法律関係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370068"/>
              </p:ext>
            </p:extLst>
          </p:nvPr>
        </p:nvGraphicFramePr>
        <p:xfrm>
          <a:off x="323850" y="1700213"/>
          <a:ext cx="8569324" cy="3441697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accuse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告訴する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adultery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姦通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逮捕する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attorney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弁護士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blame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非難する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convict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有罪者、囚人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crime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犯罪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証拠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heir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相続人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judge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審判（員）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正義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legacy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遺産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prison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刑務所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punishment</a:t>
                      </a:r>
                    </a:p>
                  </a:txBody>
                  <a:tcPr marL="91444" marR="91444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罰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43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9197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3. </a:t>
            </a:r>
            <a:r>
              <a:rPr lang="ja-JP" altLang="en-US" sz="3200" dirty="0" smtClean="0"/>
              <a:t>軍事関係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/>
        </p:nvGraphicFramePr>
        <p:xfrm>
          <a:off x="323850" y="1628775"/>
          <a:ext cx="8569324" cy="3933824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army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軍隊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battle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戦い、戦闘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besiege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包囲する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captain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指揮官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combat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（小）戦闘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defend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防衛する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enemy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敵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guard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防護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lieutenant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大尉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navy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海軍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peace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平和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retreat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退却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sergeant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軍曹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soldier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兵士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spy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偵察（する）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44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874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3200" dirty="0" smtClean="0"/>
              <a:t>4. </a:t>
            </a:r>
            <a:r>
              <a:rPr lang="ja-JP" altLang="en-US" sz="3200" dirty="0" smtClean="0"/>
              <a:t>宗教関係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89706"/>
              </p:ext>
            </p:extLst>
          </p:nvPr>
        </p:nvGraphicFramePr>
        <p:xfrm>
          <a:off x="395288" y="1700213"/>
          <a:ext cx="8569324" cy="3933824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abbey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修道院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baptize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洗礼を与える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cathedral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大聖堂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charity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慈善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clergyman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聖職者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confession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（罪の）告白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十字架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神聖な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faith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信心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mercy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慈悲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miracle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奇跡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聖人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savior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救世主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sermon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説教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virtue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徳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45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6497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5. </a:t>
            </a:r>
            <a:r>
              <a:rPr lang="ja-JP" altLang="en-US" sz="3200" dirty="0" smtClean="0"/>
              <a:t>服飾関係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741847"/>
              </p:ext>
            </p:extLst>
          </p:nvPr>
        </p:nvGraphicFramePr>
        <p:xfrm>
          <a:off x="395288" y="1557338"/>
          <a:ext cx="8569324" cy="3932240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attire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服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boots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長靴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brooch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ブローチ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button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ボタン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collar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襟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diamond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ダイアモンド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dress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ドレス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fashion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ファッション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毛皮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garment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衣服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gown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ガウン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jewel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宝石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lace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レース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真珠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robe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ローブ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veil</a:t>
                      </a:r>
                    </a:p>
                  </a:txBody>
                  <a:tcPr marL="91444" marR="91444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ベール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46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0790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smtClean="0"/>
              <a:t>フランス語からの借用語（全語彙の約半分）</a:t>
            </a:r>
            <a:r>
              <a:rPr lang="en-US" altLang="ja-JP" sz="3200" smtClean="0"/>
              <a:t/>
            </a:r>
            <a:br>
              <a:rPr lang="en-US" altLang="ja-JP" sz="3200" smtClean="0"/>
            </a:br>
            <a:r>
              <a:rPr lang="en-US" altLang="ja-JP" sz="3200" smtClean="0"/>
              <a:t>6</a:t>
            </a:r>
            <a:r>
              <a:rPr lang="ja-JP" altLang="en-US" sz="3200" smtClean="0"/>
              <a:t>．家屋関係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400589"/>
              </p:ext>
            </p:extLst>
          </p:nvPr>
        </p:nvGraphicFramePr>
        <p:xfrm>
          <a:off x="323850" y="1484313"/>
          <a:ext cx="8569324" cy="3933824"/>
        </p:xfrm>
        <a:graphic>
          <a:graphicData uri="http://schemas.openxmlformats.org/drawingml/2006/table">
            <a:tbl>
              <a:tblPr/>
              <a:tblGrid>
                <a:gridCol w="1800278"/>
                <a:gridCol w="2345716"/>
                <a:gridCol w="2210661"/>
                <a:gridCol w="2212669"/>
              </a:tblGrid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basin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たらい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blanket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毛布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bucket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バケツ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椅子（⇔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stool)</a:t>
                      </a: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小部屋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⇔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room)</a:t>
                      </a: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closet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クロゼット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couch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カウチ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curtain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カーテン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cushion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クッション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kennel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犬小屋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lamp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ランプ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latch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かんぬき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lattice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格子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porch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ポーチ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towel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タオル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tower</a:t>
                      </a:r>
                    </a:p>
                  </a:txBody>
                  <a:tcPr marL="91444" marR="91444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タワー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47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95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7</a:t>
            </a:r>
            <a:r>
              <a:rPr lang="ja-JP" altLang="en-US" sz="3200" dirty="0" err="1" smtClean="0"/>
              <a:t>．</a:t>
            </a:r>
            <a:r>
              <a:rPr lang="ja-JP" altLang="en-US" sz="3200" dirty="0" smtClean="0"/>
              <a:t>一般語彙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248817"/>
              </p:ext>
            </p:extLst>
          </p:nvPr>
        </p:nvGraphicFramePr>
        <p:xfrm>
          <a:off x="395288" y="1333500"/>
          <a:ext cx="8569324" cy="5408612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adventure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冒険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age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年齢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city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街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coast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海岸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country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国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勇気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嫉妬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face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顔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flower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花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forest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森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名誉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people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人民、人々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reason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理性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river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川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season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季節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spirit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魂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allow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許容する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carry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運ぶ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change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変化する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close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閉じる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cry</a:t>
                      </a: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叫ぶ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楽しむ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48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143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/>
              <a:t>フランス語からの借用語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3200" dirty="0" smtClean="0"/>
              <a:t>7</a:t>
            </a:r>
            <a:r>
              <a:rPr lang="ja-JP" altLang="en-US" sz="3200" dirty="0" err="1" smtClean="0"/>
              <a:t>．</a:t>
            </a:r>
            <a:r>
              <a:rPr lang="ja-JP" altLang="en-US" sz="3200" dirty="0" smtClean="0"/>
              <a:t>一般語彙</a:t>
            </a:r>
          </a:p>
        </p:txBody>
      </p:sp>
      <p:graphicFrame>
        <p:nvGraphicFramePr>
          <p:cNvPr id="6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00845"/>
              </p:ext>
            </p:extLst>
          </p:nvPr>
        </p:nvGraphicFramePr>
        <p:xfrm>
          <a:off x="395288" y="1557338"/>
          <a:ext cx="8569324" cy="4916490"/>
        </p:xfrm>
        <a:graphic>
          <a:graphicData uri="http://schemas.openxmlformats.org/drawingml/2006/table">
            <a:tbl>
              <a:tblPr/>
              <a:tblGrid>
                <a:gridCol w="1933323"/>
                <a:gridCol w="2212671"/>
                <a:gridCol w="2210661"/>
                <a:gridCol w="2212669"/>
              </a:tblGrid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join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参加する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move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動く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pass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過ぎる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pay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支払う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push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押す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save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救う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serve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仕える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旅行する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wait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待つ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calm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穏やかな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clear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明白な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easy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簡単な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gentle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穏やかな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大きい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nice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すてきな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poor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貧しい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safe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安全な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strange</a:t>
                      </a: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奇妙な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91444" marR="91444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49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0230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dirty="0" smtClean="0"/>
              <a:t>ノルマン王朝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（「北の人」）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6510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dirty="0"/>
              <a:t>ノルマンジー公ウィリアム、ヘイスティングスの戦いで英国軍に勝利。</a:t>
            </a:r>
          </a:p>
          <a:p>
            <a:pPr eaLnBrk="1" hangingPunct="1">
              <a:buFontTx/>
              <a:buNone/>
            </a:pPr>
            <a:r>
              <a:rPr lang="ja-JP" altLang="en-US" dirty="0"/>
              <a:t>ウェストミンスター・アビーで戴冠、ノルマン王朝を開く。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91018"/>
            <a:ext cx="230425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728" y="1340768"/>
            <a:ext cx="330839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istory02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436" y="196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6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397" y="241597"/>
            <a:ext cx="8229600" cy="777875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ノルマン人による支配（城塞・王宮）　　　　　</a:t>
            </a:r>
            <a:endParaRPr lang="ja-JP" altLang="en-US" sz="2800" dirty="0" smtClean="0"/>
          </a:p>
        </p:txBody>
      </p:sp>
      <p:pic>
        <p:nvPicPr>
          <p:cNvPr id="48131" name="Picture 5" descr="LondonT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8604250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4787900" y="6237288"/>
            <a:ext cx="3314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中尾・寺島</a:t>
            </a:r>
            <a:r>
              <a:rPr lang="en-US" altLang="ja-JP" sz="1800"/>
              <a:t>(1988, p.81)</a:t>
            </a:r>
            <a:r>
              <a:rPr lang="ja-JP" altLang="en-US" sz="1800"/>
              <a:t>から転載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7544" y="6196662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ロンドン塔</a:t>
            </a:r>
            <a:endParaRPr kumimoji="1" lang="ja-JP" altLang="en-US" dirty="0"/>
          </a:p>
        </p:txBody>
      </p:sp>
      <p:pic>
        <p:nvPicPr>
          <p:cNvPr id="4" name="history02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9313" y="4492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8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ノルマン人による</a:t>
            </a:r>
            <a:r>
              <a:rPr lang="ja-JP" altLang="en-US" sz="4000" dirty="0" smtClean="0"/>
              <a:t>支配</a:t>
            </a:r>
            <a:r>
              <a:rPr lang="ja-JP" altLang="en-US" sz="2800" dirty="0" smtClean="0"/>
              <a:t>ロンドン塔</a:t>
            </a:r>
            <a:endParaRPr lang="ja-JP" altLang="en-US" sz="2800" dirty="0" smtClean="0"/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4787900" y="6237288"/>
            <a:ext cx="41046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World trip(https://wondertrip.jp/33315</a:t>
            </a:r>
            <a:r>
              <a:rPr lang="en-US" altLang="ja-JP" sz="1800" dirty="0" smtClean="0"/>
              <a:t>/)</a:t>
            </a:r>
            <a:endParaRPr lang="ja-JP" altLang="en-US" sz="1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pic>
        <p:nvPicPr>
          <p:cNvPr id="1026" name="Picture 2" descr="https://i0.wp.com/wondertrip.jp/img/201609/iStock-516292790.jpg?w=7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11873"/>
            <a:ext cx="7848872" cy="522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istory02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4393" y="18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893175" cy="850900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ノルマン人による支配　</a:t>
            </a:r>
            <a:r>
              <a:rPr lang="ja-JP" altLang="en-US" sz="2800" dirty="0" smtClean="0"/>
              <a:t>要塞建設</a:t>
            </a:r>
          </a:p>
        </p:txBody>
      </p:sp>
      <p:pic>
        <p:nvPicPr>
          <p:cNvPr id="49155" name="Picture 3" descr="WindsorCas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7345362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4787900" y="6237288"/>
            <a:ext cx="3314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中尾・寺島</a:t>
            </a:r>
            <a:r>
              <a:rPr lang="en-US" altLang="ja-JP" sz="1800"/>
              <a:t>(1988, p.81)</a:t>
            </a:r>
            <a:r>
              <a:rPr lang="ja-JP" altLang="en-US" sz="1800"/>
              <a:t>から転載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088" y="6237288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ウィンザー城</a:t>
            </a:r>
            <a:endParaRPr kumimoji="1" lang="ja-JP" altLang="en-US" dirty="0"/>
          </a:p>
        </p:txBody>
      </p:sp>
      <p:pic>
        <p:nvPicPr>
          <p:cNvPr id="4" name="history02-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2600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893175" cy="850900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ノルマン人による支配　</a:t>
            </a:r>
            <a:r>
              <a:rPr lang="ja-JP" altLang="en-US" sz="2800" dirty="0" smtClean="0"/>
              <a:t>要塞建設・ウィンザー城</a:t>
            </a: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467544" y="1124744"/>
            <a:ext cx="338437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ジョージ門</a:t>
            </a:r>
            <a:r>
              <a:rPr lang="ja-JP" altLang="en-US" sz="1800" dirty="0"/>
              <a:t>と</a:t>
            </a:r>
            <a:r>
              <a:rPr lang="ja-JP" altLang="en-US" sz="1800" dirty="0" smtClean="0"/>
              <a:t>ロング・ウォーク（右）</a:t>
            </a:r>
            <a:endParaRPr lang="en-US" altLang="ja-JP" sz="1800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1800" dirty="0" err="1"/>
              <a:t>Pokke</a:t>
            </a:r>
            <a:r>
              <a:rPr lang="en-US" altLang="ja-JP" sz="1800" dirty="0"/>
              <a:t>(https://jp.pokke.in/windsor-castle</a:t>
            </a:r>
            <a:r>
              <a:rPr lang="en-US" altLang="ja-JP" sz="1800" dirty="0" smtClean="0"/>
              <a:t>/)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ja-JP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ラウンド・タワー（下）</a:t>
            </a:r>
            <a:endParaRPr lang="en-US" altLang="ja-JP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タビナカ（</a:t>
            </a:r>
            <a:r>
              <a:rPr lang="en-US" altLang="ja-JP" sz="1800" dirty="0"/>
              <a:t>https://</a:t>
            </a:r>
            <a:r>
              <a:rPr lang="en-US" altLang="ja-JP" sz="1800" dirty="0" smtClean="0"/>
              <a:t>tabinaka.co.jp/magazine/articles/48108</a:t>
            </a:r>
            <a:r>
              <a:rPr lang="ja-JP" altLang="en-US" sz="1800" dirty="0" smtClean="0"/>
              <a:t>）</a:t>
            </a:r>
            <a:endParaRPr lang="en-US" altLang="ja-JP" sz="1800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pic>
        <p:nvPicPr>
          <p:cNvPr id="2052" name="Picture 4" descr="https://jp.pokke.in/wp-content/uploads/2017/08/windsor-castle3-m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82" y="1052737"/>
            <a:ext cx="476443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tabinaka.co.jp/magazine/wp-content/uploads/2018/10/5DEE36C2-1E5D-4DD3-B65C-416A4DB9B2F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9" y="3789040"/>
            <a:ext cx="4096828" cy="27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istory02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466796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5405</TotalTime>
  <Words>1873</Words>
  <Application>Microsoft Office PowerPoint</Application>
  <PresentationFormat>画面に合わせる (4:3)</PresentationFormat>
  <Paragraphs>843</Paragraphs>
  <Slides>49</Slides>
  <Notes>0</Notes>
  <HiddenSlides>0</HiddenSlides>
  <MMClips>33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0" baseType="lpstr">
      <vt:lpstr>標準デザイン</vt:lpstr>
      <vt:lpstr>英語の歴史(2)</vt:lpstr>
      <vt:lpstr>PowerPoint プレゼンテーション</vt:lpstr>
      <vt:lpstr>ノルマン征服（1066）</vt:lpstr>
      <vt:lpstr>ノルマン征服(Norman Conquest)</vt:lpstr>
      <vt:lpstr>ノルマン王朝 （「北の人」）</vt:lpstr>
      <vt:lpstr>ノルマン人による支配（城塞・王宮）　　　　　</vt:lpstr>
      <vt:lpstr>ノルマン人による支配ロンドン塔</vt:lpstr>
      <vt:lpstr>ノルマン人による支配　要塞建設</vt:lpstr>
      <vt:lpstr>ノルマン人による支配　要塞建設・ウィンザー城</vt:lpstr>
      <vt:lpstr>ノルマン人による支配　徴税</vt:lpstr>
      <vt:lpstr>フランス語の公用語化</vt:lpstr>
      <vt:lpstr>フランス語からの借用語  １．行政関係 2. 法律関係 3. 軍事関係  穴埋めに挑戦！ 問題数　５０　 制限時間６分  </vt:lpstr>
      <vt:lpstr>フランス語からの借用語 １．行政関係</vt:lpstr>
      <vt:lpstr>フランス語からの借用語 2. 法律関係</vt:lpstr>
      <vt:lpstr>フランス語からの借用語 3. 軍事関係</vt:lpstr>
      <vt:lpstr>フランス語からの借用語  １．宗教関係 2. 服飾関係 3. 家屋関係  空欄埋めに挑戦！ 問題数　４７問 制限時間６分  </vt:lpstr>
      <vt:lpstr>フランス語からの借用語 4. 宗教関係</vt:lpstr>
      <vt:lpstr>フランス語からの借用語 5. 服飾関係</vt:lpstr>
      <vt:lpstr>フランス語からの借用語 6．家屋関係</vt:lpstr>
      <vt:lpstr>フランス語からの借用語  一般語彙  穴埋めに挑戦！ 問題数　４０ 制限時間６分  </vt:lpstr>
      <vt:lpstr>フランス語からの借用語 7．一般語彙</vt:lpstr>
      <vt:lpstr>フランス語からの借用語 7．一般語彙</vt:lpstr>
      <vt:lpstr>フランス借入語</vt:lpstr>
      <vt:lpstr>フランス借入語（多用分野）</vt:lpstr>
      <vt:lpstr>フランス語からの借用語（見分け方）</vt:lpstr>
      <vt:lpstr>フランス借用語（本来語の意味変化）</vt:lpstr>
      <vt:lpstr>フランス借用語</vt:lpstr>
      <vt:lpstr>フランス借用語</vt:lpstr>
      <vt:lpstr>フランス借入語の使用率</vt:lpstr>
      <vt:lpstr>綴り字への影響</vt:lpstr>
      <vt:lpstr>綴り字への影響</vt:lpstr>
      <vt:lpstr>英語の復権  （強固な基盤、バイリンガル）</vt:lpstr>
      <vt:lpstr>英語の復権  （強固な基盤、バイリンガル）</vt:lpstr>
      <vt:lpstr>PowerPoint プレゼンテーション</vt:lpstr>
      <vt:lpstr>PowerPoint プレゼンテーション</vt:lpstr>
      <vt:lpstr>チョーサーの『カンタベリー物語』</vt:lpstr>
      <vt:lpstr>チョーサーの『カンタベリー物語』</vt:lpstr>
      <vt:lpstr>中英語の文法的特徴</vt:lpstr>
      <vt:lpstr>中英語期の復習</vt:lpstr>
      <vt:lpstr>参照文献</vt:lpstr>
      <vt:lpstr>参考文献</vt:lpstr>
      <vt:lpstr>フランス語からの借用語 １．行政関係</vt:lpstr>
      <vt:lpstr>フランス語からの借用語 2. 法律関係</vt:lpstr>
      <vt:lpstr>フランス語からの借用語 3. 軍事関係</vt:lpstr>
      <vt:lpstr>フランス語からの借用語 4. 宗教関係</vt:lpstr>
      <vt:lpstr>フランス語からの借用語 5. 服飾関係</vt:lpstr>
      <vt:lpstr>フランス語からの借用語（全語彙の約半分） 6．家屋関係</vt:lpstr>
      <vt:lpstr>フランス語からの借用語 7．一般語彙</vt:lpstr>
      <vt:lpstr>フランス語からの借用語 7．一般語彙</vt:lpstr>
    </vt:vector>
  </TitlesOfParts>
  <Company>HUE, hak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英語の歴史</dc:title>
  <dc:creator>Fukuda</dc:creator>
  <cp:lastModifiedBy>福田薫</cp:lastModifiedBy>
  <cp:revision>159</cp:revision>
  <cp:lastPrinted>2019-07-12T01:30:34Z</cp:lastPrinted>
  <dcterms:created xsi:type="dcterms:W3CDTF">2010-09-29T06:57:12Z</dcterms:created>
  <dcterms:modified xsi:type="dcterms:W3CDTF">2020-07-22T18:22:02Z</dcterms:modified>
</cp:coreProperties>
</file>