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12" r:id="rId2"/>
    <p:sldId id="357" r:id="rId3"/>
    <p:sldId id="292" r:id="rId4"/>
    <p:sldId id="293" r:id="rId5"/>
    <p:sldId id="481" r:id="rId6"/>
    <p:sldId id="482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87" r:id="rId15"/>
    <p:sldId id="445" r:id="rId16"/>
    <p:sldId id="294" r:id="rId17"/>
    <p:sldId id="447" r:id="rId18"/>
    <p:sldId id="448" r:id="rId19"/>
    <p:sldId id="296" r:id="rId20"/>
    <p:sldId id="483" r:id="rId21"/>
    <p:sldId id="392" r:id="rId22"/>
    <p:sldId id="449" r:id="rId23"/>
    <p:sldId id="484" r:id="rId24"/>
    <p:sldId id="486" r:id="rId25"/>
    <p:sldId id="358" r:id="rId26"/>
    <p:sldId id="393" r:id="rId27"/>
    <p:sldId id="468" r:id="rId28"/>
    <p:sldId id="269" r:id="rId29"/>
    <p:sldId id="410" r:id="rId30"/>
  </p:sldIdLst>
  <p:sldSz cx="9144000" cy="6858000" type="screen4x3"/>
  <p:notesSz cx="9926638" cy="6797675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CC33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922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9377" y="0"/>
            <a:ext cx="4304944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9377" y="6456324"/>
            <a:ext cx="4304944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C03BA1-D6D3-40F0-8614-E093F5A1D8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64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9377" y="0"/>
            <a:ext cx="4304944" cy="33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1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201" y="3228705"/>
            <a:ext cx="7942238" cy="305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defTabSz="914829" eaLnBrk="1" hangingPunct="1">
              <a:defRPr sz="12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9377" y="6456324"/>
            <a:ext cx="4304944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AA7293B-AB3B-4446-A93B-401B9AAE0B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7302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DBC52-A12E-4BF9-AE7C-F38E74EFF1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6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B89A6-ABAD-482D-9416-0FA696919C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761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ED3E-95A2-4CA1-89A7-31D0BDC0E4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72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6C832-DB84-446D-B364-EC4F29E6DF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192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F6B13-895E-44E0-80D3-228386E284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474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78996-9036-4163-8B6A-2392ACEB92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929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F7E43-9FEA-44F3-9116-DE7539152D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39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3FE5C-6833-42ED-B4A7-F6100DD7DB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430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17D3E-3F26-4B6B-B00E-9E6A5D120F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969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086F2-9DE2-4A7F-86CD-B56E1B18CD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400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E471-1F2F-44AA-BD46-BA08F14403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18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4987-FBB7-4B67-B8FE-FB736702C5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376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97B5CCE-3CE1-428D-8F44-8B970B771A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hak.hokkyodai.ac.jp/fukuda/lecture/WesternCulture/EnglishHistory04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2.hak.hokkyodai.ac.jp/fukuda/lecture/WesternCulture/EnglishHistory05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1196975"/>
            <a:ext cx="7772400" cy="1470025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英語の歴史（</a:t>
            </a:r>
            <a:r>
              <a:rPr lang="en-US" altLang="ja-JP" dirty="0" smtClean="0"/>
              <a:t>3</a:t>
            </a:r>
            <a:r>
              <a:rPr lang="ja-JP" altLang="en-US" dirty="0" smtClean="0"/>
              <a:t>）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03350" y="38608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ja-JP" altLang="en-US" dirty="0" smtClean="0"/>
              <a:t>初期近代英語</a:t>
            </a:r>
            <a:endParaRPr lang="en-US" altLang="ja-JP" dirty="0" smtClean="0"/>
          </a:p>
          <a:p>
            <a:pPr marL="0" indent="0" algn="ctr" eaLnBrk="1" hangingPunct="1">
              <a:buFontTx/>
              <a:buNone/>
            </a:pPr>
            <a:r>
              <a:rPr lang="ja-JP" altLang="en-US" dirty="0"/>
              <a:t>（</a:t>
            </a:r>
            <a:r>
              <a:rPr lang="en-US" altLang="ja-JP" dirty="0" smtClean="0"/>
              <a:t>1500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1700</a:t>
            </a:r>
            <a:r>
              <a:rPr lang="ja-JP" altLang="en-US" dirty="0" smtClean="0"/>
              <a:t>）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92138" y="423863"/>
            <a:ext cx="3111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「英語音声学」「英語学概論２」</a:t>
            </a:r>
            <a:endParaRPr lang="en-US" altLang="ja-JP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第</a:t>
            </a:r>
            <a:r>
              <a:rPr lang="en-US" altLang="ja-JP" sz="1800" dirty="0" smtClean="0"/>
              <a:t>12</a:t>
            </a:r>
            <a:r>
              <a:rPr lang="ja-JP" altLang="en-US" sz="1800" dirty="0" smtClean="0"/>
              <a:t>回</a:t>
            </a:r>
            <a:endParaRPr lang="ja-JP" altLang="en-US" sz="1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pic>
        <p:nvPicPr>
          <p:cNvPr id="3" name="history03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91513" cy="7064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大母音推移（</a:t>
            </a:r>
            <a:r>
              <a:rPr lang="en-US" altLang="ja-JP" sz="4000" dirty="0" smtClean="0"/>
              <a:t>4</a:t>
            </a:r>
            <a:r>
              <a:rPr lang="ja-JP" altLang="en-US" sz="4000" dirty="0" smtClean="0"/>
              <a:t>）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052513"/>
            <a:ext cx="8362950" cy="54006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2600" dirty="0" smtClean="0"/>
              <a:t>ME 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:] ⇒[</a:t>
            </a:r>
            <a:r>
              <a:rPr lang="en-US" altLang="ja-JP" sz="2600" dirty="0" err="1" smtClean="0"/>
              <a:t>əi</a:t>
            </a:r>
            <a:r>
              <a:rPr lang="en-US" altLang="ja-JP" sz="2600" dirty="0" smtClean="0"/>
              <a:t>] </a:t>
            </a:r>
            <a:r>
              <a:rPr lang="ja-JP" altLang="en-US" sz="2600" dirty="0" smtClean="0"/>
              <a:t>（　　　　　　　　）</a:t>
            </a:r>
            <a:r>
              <a:rPr lang="en-US" altLang="ja-JP" sz="2600" dirty="0" smtClean="0"/>
              <a:t> (⇒[</a:t>
            </a:r>
            <a:r>
              <a:rPr lang="en-US" altLang="ja-JP" sz="2600" dirty="0" err="1" smtClean="0"/>
              <a:t>ai</a:t>
            </a:r>
            <a:r>
              <a:rPr lang="en-US" altLang="ja-JP" sz="2600" dirty="0" smtClean="0"/>
              <a:t>])</a:t>
            </a:r>
          </a:p>
          <a:p>
            <a:pPr eaLnBrk="1" hangingPunct="1">
              <a:buFontTx/>
              <a:buNone/>
            </a:pPr>
            <a:r>
              <a:rPr lang="ja-JP" altLang="en-US" sz="2600" dirty="0" smtClean="0"/>
              <a:t>（例）</a:t>
            </a:r>
            <a:r>
              <a:rPr lang="en-US" altLang="ja-JP" sz="2600" dirty="0"/>
              <a:t> </a:t>
            </a:r>
            <a:r>
              <a:rPr lang="en-US" altLang="ja-JP" sz="2600" dirty="0" smtClean="0"/>
              <a:t>t</a:t>
            </a:r>
            <a:r>
              <a:rPr lang="en-US" altLang="ja-JP" sz="2600" dirty="0" smtClean="0">
                <a:solidFill>
                  <a:srgbClr val="FF0000"/>
                </a:solidFill>
              </a:rPr>
              <a:t>i</a:t>
            </a:r>
            <a:r>
              <a:rPr lang="en-US" altLang="ja-JP" sz="2600" dirty="0" smtClean="0"/>
              <a:t>me, </a:t>
            </a:r>
            <a:r>
              <a:rPr lang="en-US" altLang="ja-JP" sz="2600" dirty="0"/>
              <a:t>w</a:t>
            </a:r>
            <a:r>
              <a:rPr lang="en-US" altLang="ja-JP" sz="2600" dirty="0" smtClean="0">
                <a:solidFill>
                  <a:srgbClr val="FF0000"/>
                </a:solidFill>
              </a:rPr>
              <a:t>i</a:t>
            </a:r>
            <a:r>
              <a:rPr lang="en-US" altLang="ja-JP" sz="2600" dirty="0" smtClean="0"/>
              <a:t>fe, </a:t>
            </a:r>
          </a:p>
          <a:p>
            <a:pPr eaLnBrk="1" hangingPunct="1">
              <a:buFontTx/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</a:t>
            </a:r>
            <a:r>
              <a:rPr lang="en-US" altLang="ja-JP" sz="2600" dirty="0" smtClean="0"/>
              <a:t>f</a:t>
            </a:r>
            <a:r>
              <a:rPr lang="en-US" altLang="ja-JP" sz="2600" dirty="0" smtClean="0">
                <a:solidFill>
                  <a:srgbClr val="FF0000"/>
                </a:solidFill>
              </a:rPr>
              <a:t>i</a:t>
            </a:r>
            <a:r>
              <a:rPr lang="en-US" altLang="ja-JP" sz="2600" dirty="0" smtClean="0"/>
              <a:t>nd, m</a:t>
            </a:r>
            <a:r>
              <a:rPr lang="en-US" altLang="ja-JP" sz="2600" dirty="0" smtClean="0">
                <a:solidFill>
                  <a:srgbClr val="FF0000"/>
                </a:solidFill>
              </a:rPr>
              <a:t>i</a:t>
            </a:r>
            <a:r>
              <a:rPr lang="en-US" altLang="ja-JP" sz="2600" dirty="0" smtClean="0"/>
              <a:t>ld, ch</a:t>
            </a:r>
            <a:r>
              <a:rPr lang="en-US" altLang="ja-JP" sz="2600" dirty="0" smtClean="0">
                <a:solidFill>
                  <a:srgbClr val="FF0000"/>
                </a:solidFill>
              </a:rPr>
              <a:t>i</a:t>
            </a:r>
            <a:r>
              <a:rPr lang="en-US" altLang="ja-JP" sz="2600" dirty="0" smtClean="0"/>
              <a:t>ld, …</a:t>
            </a:r>
          </a:p>
          <a:p>
            <a:pPr eaLnBrk="1" hangingPunct="1">
              <a:buFontTx/>
              <a:buNone/>
            </a:pPr>
            <a:r>
              <a:rPr lang="ja-JP" altLang="en-US" sz="2600" dirty="0" smtClean="0"/>
              <a:t>（注意１）接尾辞付いて短母音化</a:t>
            </a:r>
            <a:endParaRPr lang="en-US" altLang="ja-JP" sz="2600" dirty="0" smtClean="0"/>
          </a:p>
          <a:p>
            <a:pPr eaLnBrk="1" hangingPunct="1">
              <a:buFontTx/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　　</a:t>
            </a:r>
            <a:r>
              <a:rPr lang="en-US" altLang="ja-JP" sz="2600" dirty="0" smtClean="0"/>
              <a:t>wise[</a:t>
            </a:r>
            <a:r>
              <a:rPr lang="en-US" altLang="ja-JP" sz="2600" dirty="0" err="1" smtClean="0"/>
              <a:t>waiz</a:t>
            </a:r>
            <a:r>
              <a:rPr lang="en-US" altLang="ja-JP" sz="2600" dirty="0" smtClean="0"/>
              <a:t>] ⇔ wis</a:t>
            </a:r>
            <a:r>
              <a:rPr lang="en-US" altLang="ja-JP" sz="2600" dirty="0" smtClean="0">
                <a:solidFill>
                  <a:srgbClr val="FF0000"/>
                </a:solidFill>
              </a:rPr>
              <a:t>dom</a:t>
            </a:r>
            <a:r>
              <a:rPr lang="en-US" altLang="ja-JP" sz="2600" dirty="0" smtClean="0"/>
              <a:t>[</a:t>
            </a:r>
            <a:r>
              <a:rPr lang="en-US" altLang="ja-JP" sz="2600" dirty="0" err="1" smtClean="0"/>
              <a:t>w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600" dirty="0" err="1" smtClean="0"/>
              <a:t>zdəm</a:t>
            </a:r>
            <a:r>
              <a:rPr lang="en-US" altLang="ja-JP" sz="2600" dirty="0" smtClean="0"/>
              <a:t>]</a:t>
            </a:r>
          </a:p>
          <a:p>
            <a:pPr eaLnBrk="1" hangingPunct="1">
              <a:buFontTx/>
              <a:buNone/>
            </a:pPr>
            <a:r>
              <a:rPr lang="ja-JP" altLang="en-US" sz="2600" dirty="0" smtClean="0"/>
              <a:t>  　　　　</a:t>
            </a:r>
            <a:r>
              <a:rPr lang="en-US" altLang="ja-JP" sz="2600" dirty="0" smtClean="0"/>
              <a:t>five[</a:t>
            </a:r>
            <a:r>
              <a:rPr lang="en-US" altLang="ja-JP" sz="2600" dirty="0" err="1" smtClean="0"/>
              <a:t>faiv</a:t>
            </a:r>
            <a:r>
              <a:rPr lang="en-US" altLang="ja-JP" sz="2600" dirty="0" smtClean="0"/>
              <a:t>]    ⇔fif</a:t>
            </a:r>
            <a:r>
              <a:rPr lang="en-US" altLang="ja-JP" sz="2600" dirty="0" smtClean="0">
                <a:solidFill>
                  <a:srgbClr val="FF0000"/>
                </a:solidFill>
              </a:rPr>
              <a:t>th</a:t>
            </a:r>
            <a:r>
              <a:rPr lang="en-US" altLang="ja-JP" sz="2600" dirty="0" smtClean="0"/>
              <a:t>[</a:t>
            </a:r>
            <a:r>
              <a:rPr lang="en-US" altLang="ja-JP" sz="2600" dirty="0" err="1" smtClean="0"/>
              <a:t>f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i</a:t>
            </a:r>
            <a:r>
              <a:rPr lang="en-US" altLang="ja-JP" sz="2600" dirty="0" err="1" smtClean="0"/>
              <a:t>fθ</a:t>
            </a:r>
            <a:r>
              <a:rPr lang="en-US" altLang="ja-JP" sz="2600" dirty="0" smtClean="0"/>
              <a:t>],  cf. deep[e:</a:t>
            </a:r>
            <a:r>
              <a:rPr lang="ja-JP" altLang="en-US" sz="2600" dirty="0" smtClean="0"/>
              <a:t>⇒</a:t>
            </a:r>
            <a:r>
              <a:rPr lang="en-US" altLang="ja-JP" sz="2600" dirty="0" smtClean="0"/>
              <a:t>i:]</a:t>
            </a:r>
            <a:r>
              <a:rPr lang="ja-JP" altLang="en-US" sz="2600" dirty="0"/>
              <a:t>⇔</a:t>
            </a:r>
            <a:r>
              <a:rPr lang="en-US" altLang="ja-JP" sz="2600" dirty="0" smtClean="0"/>
              <a:t>dep</a:t>
            </a:r>
            <a:r>
              <a:rPr lang="en-US" altLang="ja-JP" sz="2600" dirty="0" smtClean="0">
                <a:solidFill>
                  <a:srgbClr val="FF0000"/>
                </a:solidFill>
              </a:rPr>
              <a:t>th</a:t>
            </a:r>
          </a:p>
          <a:p>
            <a:pPr eaLnBrk="1" hangingPunct="1">
              <a:buFontTx/>
              <a:buNone/>
            </a:pPr>
            <a:r>
              <a:rPr lang="ja-JP" altLang="en-US" sz="2600" dirty="0" smtClean="0"/>
              <a:t>（注意２）もともと短母音</a:t>
            </a:r>
            <a:endParaRPr lang="en-US" altLang="ja-JP" sz="2600" dirty="0" smtClean="0"/>
          </a:p>
          <a:p>
            <a:pPr eaLnBrk="1" hangingPunct="1">
              <a:buFontTx/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　　</a:t>
            </a:r>
            <a:r>
              <a:rPr lang="en-US" altLang="ja-JP" sz="2600" dirty="0" smtClean="0"/>
              <a:t>live[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] &lt; </a:t>
            </a:r>
            <a:r>
              <a:rPr lang="en-US" altLang="ja-JP" sz="2600" dirty="0" err="1" smtClean="0"/>
              <a:t>liben</a:t>
            </a:r>
            <a:r>
              <a:rPr lang="en-US" altLang="ja-JP" sz="2600" dirty="0" smtClean="0"/>
              <a:t>(ME) &lt; </a:t>
            </a:r>
            <a:r>
              <a:rPr lang="en-US" altLang="ja-JP" sz="2600" dirty="0" err="1" smtClean="0"/>
              <a:t>libban</a:t>
            </a:r>
            <a:r>
              <a:rPr lang="en-US" altLang="ja-JP" sz="2600" dirty="0" smtClean="0"/>
              <a:t>(OE) </a:t>
            </a:r>
          </a:p>
          <a:p>
            <a:pPr eaLnBrk="1" hangingPunct="1">
              <a:buFontTx/>
              <a:buNone/>
            </a:pPr>
            <a:r>
              <a:rPr lang="en-US" altLang="ja-JP" sz="2600" dirty="0" smtClean="0"/>
              <a:t>  </a:t>
            </a:r>
            <a:r>
              <a:rPr lang="ja-JP" altLang="en-US" sz="2600" dirty="0" smtClean="0"/>
              <a:t>　　　　</a:t>
            </a:r>
            <a:r>
              <a:rPr lang="en-US" altLang="ja-JP" sz="2600" dirty="0" smtClean="0"/>
              <a:t>give[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] &lt; </a:t>
            </a:r>
            <a:r>
              <a:rPr lang="en-US" altLang="ja-JP" sz="2600" dirty="0" err="1" smtClean="0"/>
              <a:t>gyf</a:t>
            </a:r>
            <a:r>
              <a:rPr lang="en-US" altLang="ja-JP" sz="2600" dirty="0" smtClean="0"/>
              <a:t>(ME) &lt; </a:t>
            </a:r>
            <a:r>
              <a:rPr lang="en-US" altLang="ja-JP" sz="2600" dirty="0" err="1" smtClean="0"/>
              <a:t>gifan</a:t>
            </a:r>
            <a:r>
              <a:rPr lang="en-US" altLang="ja-JP" sz="2600" dirty="0" smtClean="0"/>
              <a:t>(OE) </a:t>
            </a:r>
          </a:p>
          <a:p>
            <a:pPr eaLnBrk="1" hangingPunct="1">
              <a:buFontTx/>
              <a:buNone/>
            </a:pPr>
            <a:r>
              <a:rPr lang="ja-JP" altLang="en-US" sz="2600" dirty="0" smtClean="0"/>
              <a:t>（注意３）「乗り遅れ」グループ</a:t>
            </a:r>
            <a:endParaRPr lang="en-US" altLang="ja-JP" sz="2600" dirty="0" smtClean="0"/>
          </a:p>
          <a:p>
            <a:pPr eaLnBrk="1" hangingPunct="1">
              <a:buFontTx/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　　</a:t>
            </a:r>
            <a:r>
              <a:rPr lang="en-US" altLang="ja-JP" sz="2600" dirty="0" smtClean="0"/>
              <a:t>magazine[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:](1583), police[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:](1530), </a:t>
            </a:r>
          </a:p>
          <a:p>
            <a:pPr eaLnBrk="1" hangingPunct="1">
              <a:buFontTx/>
              <a:buNone/>
            </a:pPr>
            <a:r>
              <a:rPr lang="en-US" altLang="ja-JP" sz="2600" dirty="0" smtClean="0"/>
              <a:t>  </a:t>
            </a:r>
            <a:r>
              <a:rPr lang="ja-JP" altLang="en-US" sz="2600" dirty="0" smtClean="0"/>
              <a:t>　　　　</a:t>
            </a:r>
            <a:r>
              <a:rPr lang="en-US" altLang="ja-JP" sz="2600" dirty="0" smtClean="0"/>
              <a:t>machine[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:](1549), expertise[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:](1868)</a:t>
            </a:r>
          </a:p>
          <a:p>
            <a:pPr eaLnBrk="1" hangingPunct="1">
              <a:buFontTx/>
              <a:buNone/>
            </a:pPr>
            <a:endParaRPr lang="en-US" altLang="ja-JP" sz="2800" dirty="0" smtClean="0"/>
          </a:p>
          <a:p>
            <a:pPr eaLnBrk="1" hangingPunct="1">
              <a:buFontTx/>
              <a:buNone/>
            </a:pPr>
            <a:endParaRPr lang="en-US" altLang="ja-JP" sz="28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grpSp>
        <p:nvGrpSpPr>
          <p:cNvPr id="3" name="グループ化 2"/>
          <p:cNvGrpSpPr/>
          <p:nvPr/>
        </p:nvGrpSpPr>
        <p:grpSpPr>
          <a:xfrm>
            <a:off x="6025832" y="1136852"/>
            <a:ext cx="3024336" cy="2018251"/>
            <a:chOff x="6025832" y="1136852"/>
            <a:chExt cx="3024336" cy="201825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832" y="1192138"/>
              <a:ext cx="3024336" cy="196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円/楕円 5"/>
            <p:cNvSpPr/>
            <p:nvPr/>
          </p:nvSpPr>
          <p:spPr>
            <a:xfrm rot="12673121">
              <a:off x="6113929" y="1136852"/>
              <a:ext cx="556097" cy="9906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history03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44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大母音推移</a:t>
            </a:r>
            <a:r>
              <a:rPr lang="en-US" altLang="ja-JP" dirty="0" smtClean="0"/>
              <a:t>(5)</a:t>
            </a:r>
            <a:endParaRPr lang="ja-JP" altLang="en-US" dirty="0" smtClean="0"/>
          </a:p>
        </p:txBody>
      </p:sp>
      <p:sp>
        <p:nvSpPr>
          <p:cNvPr id="93187" name="コンテンツ プレースホルダー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ja-JP" sz="2600" dirty="0" smtClean="0"/>
              <a:t>ME [ɔ:]⇒[o:]</a:t>
            </a:r>
            <a:r>
              <a:rPr lang="ja-JP" altLang="en-US" sz="2600" dirty="0" smtClean="0"/>
              <a:t>（後</a:t>
            </a:r>
            <a:r>
              <a:rPr lang="ja-JP" altLang="en-US" sz="2600" dirty="0"/>
              <a:t>に二重母音化</a:t>
            </a:r>
            <a:r>
              <a:rPr lang="en-US" altLang="ja-JP" sz="2600" dirty="0"/>
              <a:t>⇒[</a:t>
            </a:r>
            <a:r>
              <a:rPr lang="en-US" altLang="ja-JP" sz="2600" dirty="0" err="1"/>
              <a:t>ou</a:t>
            </a:r>
            <a:r>
              <a:rPr lang="en-US" altLang="ja-JP" sz="2600" dirty="0" smtClean="0"/>
              <a:t>])</a:t>
            </a:r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（例）</a:t>
            </a:r>
            <a:r>
              <a:rPr lang="en-US" altLang="ja-JP" sz="2600" dirty="0" smtClean="0"/>
              <a:t>l</a:t>
            </a:r>
            <a:r>
              <a:rPr lang="en-US" altLang="ja-JP" sz="2600" dirty="0" smtClean="0">
                <a:solidFill>
                  <a:srgbClr val="FF0000"/>
                </a:solidFill>
              </a:rPr>
              <a:t>oa</a:t>
            </a:r>
            <a:r>
              <a:rPr lang="en-US" altLang="ja-JP" sz="2600" dirty="0" smtClean="0"/>
              <a:t>d, c</a:t>
            </a:r>
            <a:r>
              <a:rPr lang="en-US" altLang="ja-JP" sz="2600" dirty="0" smtClean="0">
                <a:solidFill>
                  <a:srgbClr val="FF0000"/>
                </a:solidFill>
              </a:rPr>
              <a:t>oa</a:t>
            </a:r>
            <a:r>
              <a:rPr lang="en-US" altLang="ja-JP" sz="2600" dirty="0" smtClean="0"/>
              <a:t>t, </a:t>
            </a:r>
            <a:r>
              <a:rPr lang="en-US" altLang="ja-JP" sz="2600" dirty="0" smtClean="0">
                <a:solidFill>
                  <a:srgbClr val="FF0000"/>
                </a:solidFill>
              </a:rPr>
              <a:t>o</a:t>
            </a:r>
            <a:r>
              <a:rPr lang="en-US" altLang="ja-JP" sz="2600" dirty="0" smtClean="0"/>
              <a:t>ver, h</a:t>
            </a:r>
            <a:r>
              <a:rPr lang="en-US" altLang="ja-JP" sz="2600" dirty="0" smtClean="0">
                <a:solidFill>
                  <a:srgbClr val="FF0000"/>
                </a:solidFill>
              </a:rPr>
              <a:t>o</a:t>
            </a:r>
            <a:r>
              <a:rPr lang="en-US" altLang="ja-JP" sz="2600" dirty="0" smtClean="0"/>
              <a:t>pe, st</a:t>
            </a:r>
            <a:r>
              <a:rPr lang="en-US" altLang="ja-JP" sz="2600" dirty="0" smtClean="0">
                <a:solidFill>
                  <a:srgbClr val="FF0000"/>
                </a:solidFill>
              </a:rPr>
              <a:t>o</a:t>
            </a:r>
            <a:r>
              <a:rPr lang="en-US" altLang="ja-JP" sz="2600" dirty="0" smtClean="0"/>
              <a:t>ne, …</a:t>
            </a:r>
          </a:p>
          <a:p>
            <a:pPr marL="0" indent="0" eaLnBrk="1" hangingPunct="1">
              <a:buFontTx/>
              <a:buNone/>
            </a:pPr>
            <a:endParaRPr lang="en-US" altLang="ja-JP" sz="2600" dirty="0" smtClean="0"/>
          </a:p>
          <a:p>
            <a:pPr marL="0" indent="0" eaLnBrk="1" hangingPunct="1">
              <a:buNone/>
            </a:pPr>
            <a:r>
              <a:rPr lang="ja-JP" altLang="en-US" sz="2600" dirty="0" smtClean="0"/>
              <a:t>（注意）もともと短母音</a:t>
            </a:r>
            <a:endParaRPr lang="en-US" altLang="ja-JP" sz="2600" dirty="0" smtClean="0"/>
          </a:p>
          <a:p>
            <a:pPr marL="0" indent="0" eaLnBrk="1" hangingPunct="1"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</a:t>
            </a:r>
            <a:r>
              <a:rPr lang="en-US" altLang="ja-JP" sz="2600" dirty="0" smtClean="0"/>
              <a:t>come[</a:t>
            </a:r>
            <a:r>
              <a:rPr lang="en-US" altLang="ja-JP" sz="2800" dirty="0" smtClean="0">
                <a:solidFill>
                  <a:srgbClr val="FF0000"/>
                </a:solidFill>
              </a:rPr>
              <a:t>ʌ</a:t>
            </a:r>
            <a:r>
              <a:rPr lang="en-US" altLang="ja-JP" sz="2600" dirty="0" smtClean="0"/>
              <a:t>] &lt; </a:t>
            </a:r>
            <a:r>
              <a:rPr lang="en-US" altLang="ja-JP" sz="2600" dirty="0" err="1" smtClean="0"/>
              <a:t>cumen</a:t>
            </a:r>
            <a:r>
              <a:rPr lang="en-US" altLang="ja-JP" sz="2600" dirty="0" smtClean="0"/>
              <a:t>[</a:t>
            </a:r>
            <a:r>
              <a:rPr lang="en-US" altLang="ja-JP" sz="2600" dirty="0" smtClean="0">
                <a:solidFill>
                  <a:srgbClr val="FF0000"/>
                </a:solidFill>
              </a:rPr>
              <a:t>u</a:t>
            </a:r>
            <a:r>
              <a:rPr lang="en-US" altLang="ja-JP" sz="2600" dirty="0" smtClean="0"/>
              <a:t>](ME) &lt; </a:t>
            </a:r>
            <a:r>
              <a:rPr lang="en-US" altLang="ja-JP" sz="2600" dirty="0" err="1" smtClean="0"/>
              <a:t>cuman</a:t>
            </a:r>
            <a:r>
              <a:rPr lang="en-US" altLang="ja-JP" sz="2600" dirty="0" smtClean="0"/>
              <a:t>(OE)  cf. cut</a:t>
            </a:r>
          </a:p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  </a:t>
            </a:r>
            <a:r>
              <a:rPr lang="ja-JP" altLang="en-US" sz="2600" dirty="0" smtClean="0"/>
              <a:t>　</a:t>
            </a:r>
            <a:r>
              <a:rPr lang="en-US" altLang="ja-JP" sz="2600" dirty="0" smtClean="0"/>
              <a:t>love[</a:t>
            </a:r>
            <a:r>
              <a:rPr lang="en-US" altLang="ja-JP" sz="2400" dirty="0" smtClean="0">
                <a:solidFill>
                  <a:srgbClr val="FF0000"/>
                </a:solidFill>
              </a:rPr>
              <a:t>ʌ</a:t>
            </a:r>
            <a:r>
              <a:rPr lang="en-US" altLang="ja-JP" sz="2600" dirty="0" smtClean="0"/>
              <a:t>] &lt; </a:t>
            </a:r>
            <a:r>
              <a:rPr lang="en-US" altLang="ja-JP" sz="2600" dirty="0" err="1" smtClean="0"/>
              <a:t>lufu</a:t>
            </a:r>
            <a:r>
              <a:rPr lang="en-US" altLang="ja-JP" sz="2600" dirty="0" smtClean="0"/>
              <a:t>[</a:t>
            </a:r>
            <a:r>
              <a:rPr lang="en-US" altLang="ja-JP" sz="2600" dirty="0" smtClean="0">
                <a:solidFill>
                  <a:srgbClr val="FF0000"/>
                </a:solidFill>
              </a:rPr>
              <a:t>u</a:t>
            </a:r>
            <a:r>
              <a:rPr lang="en-US" altLang="ja-JP" sz="2600" dirty="0" smtClean="0"/>
              <a:t>](OE)   cf. luck</a:t>
            </a:r>
          </a:p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  </a:t>
            </a:r>
            <a:r>
              <a:rPr lang="ja-JP" altLang="en-US" sz="2600" dirty="0" smtClean="0"/>
              <a:t>　</a:t>
            </a:r>
            <a:r>
              <a:rPr lang="en-US" altLang="ja-JP" sz="2600" dirty="0" smtClean="0"/>
              <a:t>son[</a:t>
            </a:r>
            <a:r>
              <a:rPr lang="en-US" altLang="ja-JP" sz="2400" dirty="0" smtClean="0">
                <a:solidFill>
                  <a:srgbClr val="FF0000"/>
                </a:solidFill>
              </a:rPr>
              <a:t>ʌ</a:t>
            </a:r>
            <a:r>
              <a:rPr lang="en-US" altLang="ja-JP" sz="2600" dirty="0" smtClean="0"/>
              <a:t>] &lt; </a:t>
            </a:r>
            <a:r>
              <a:rPr lang="en-US" altLang="ja-JP" sz="2600" dirty="0" err="1" smtClean="0"/>
              <a:t>sunu</a:t>
            </a:r>
            <a:r>
              <a:rPr lang="en-US" altLang="ja-JP" sz="2600" dirty="0" smtClean="0"/>
              <a:t>[</a:t>
            </a:r>
            <a:r>
              <a:rPr lang="en-US" altLang="ja-JP" sz="2600" dirty="0" smtClean="0">
                <a:solidFill>
                  <a:srgbClr val="FF0000"/>
                </a:solidFill>
              </a:rPr>
              <a:t>u</a:t>
            </a:r>
            <a:r>
              <a:rPr lang="en-US" altLang="ja-JP" sz="2600" dirty="0" smtClean="0"/>
              <a:t>](OE)  </a:t>
            </a:r>
            <a:r>
              <a:rPr lang="en-US" altLang="ja-JP" sz="2600" dirty="0" err="1" smtClean="0"/>
              <a:t>cf</a:t>
            </a:r>
            <a:r>
              <a:rPr lang="en-US" altLang="ja-JP" sz="2600" dirty="0" smtClean="0"/>
              <a:t>, sun</a:t>
            </a:r>
          </a:p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  </a:t>
            </a:r>
            <a:r>
              <a:rPr lang="ja-JP" altLang="en-US" sz="2600" dirty="0" smtClean="0"/>
              <a:t>　</a:t>
            </a:r>
            <a:r>
              <a:rPr lang="en-US" altLang="ja-JP" sz="2600" dirty="0" smtClean="0"/>
              <a:t>gone[</a:t>
            </a:r>
            <a:r>
              <a:rPr lang="en-US" altLang="ja-JP" sz="2600" dirty="0" smtClean="0">
                <a:solidFill>
                  <a:srgbClr val="FF0000"/>
                </a:solidFill>
              </a:rPr>
              <a:t>ɔ</a:t>
            </a:r>
            <a:r>
              <a:rPr lang="en-US" altLang="ja-JP" sz="2600" dirty="0" smtClean="0"/>
              <a:t>] &lt; </a:t>
            </a:r>
            <a:r>
              <a:rPr lang="en-US" altLang="ja-JP" sz="2600" dirty="0" err="1" smtClean="0"/>
              <a:t>gon</a:t>
            </a:r>
            <a:r>
              <a:rPr lang="en-US" altLang="ja-JP" sz="2600" dirty="0" smtClean="0"/>
              <a:t>[</a:t>
            </a:r>
            <a:r>
              <a:rPr lang="en-US" altLang="ja-JP" sz="2600" dirty="0" smtClean="0">
                <a:solidFill>
                  <a:srgbClr val="FF0000"/>
                </a:solidFill>
              </a:rPr>
              <a:t>ɔ</a:t>
            </a:r>
            <a:r>
              <a:rPr lang="en-US" altLang="ja-JP" sz="2600" dirty="0" smtClean="0"/>
              <a:t>](ME)  </a:t>
            </a:r>
          </a:p>
          <a:p>
            <a:pPr marL="0" indent="0">
              <a:buFontTx/>
              <a:buNone/>
            </a:pPr>
            <a:endParaRPr lang="ja-JP" altLang="en-US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grpSp>
        <p:nvGrpSpPr>
          <p:cNvPr id="3" name="グループ化 2"/>
          <p:cNvGrpSpPr/>
          <p:nvPr/>
        </p:nvGrpSpPr>
        <p:grpSpPr>
          <a:xfrm>
            <a:off x="6012160" y="1052736"/>
            <a:ext cx="3328277" cy="2160240"/>
            <a:chOff x="6012160" y="1052736"/>
            <a:chExt cx="3328277" cy="21602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052736"/>
              <a:ext cx="3328277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円/楕円 6"/>
            <p:cNvSpPr/>
            <p:nvPr/>
          </p:nvSpPr>
          <p:spPr>
            <a:xfrm rot="1644565">
              <a:off x="7935468" y="1573816"/>
              <a:ext cx="570546" cy="10962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history03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176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大母音推移</a:t>
            </a:r>
            <a:r>
              <a:rPr lang="en-US" altLang="ja-JP" dirty="0" smtClean="0"/>
              <a:t>(6)</a:t>
            </a:r>
            <a:endParaRPr lang="ja-JP" altLang="en-US" dirty="0" smtClean="0"/>
          </a:p>
        </p:txBody>
      </p:sp>
      <p:sp>
        <p:nvSpPr>
          <p:cNvPr id="94211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68313" y="1341438"/>
            <a:ext cx="8207375" cy="50403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ME [o:]⇒[u:] </a:t>
            </a:r>
            <a:r>
              <a:rPr lang="ja-JP" altLang="en-US" sz="2600" dirty="0" smtClean="0"/>
              <a:t>（主流派）</a:t>
            </a:r>
            <a:endParaRPr lang="ja-JP" altLang="ja-JP" sz="2600" dirty="0" smtClean="0"/>
          </a:p>
          <a:p>
            <a:pPr marL="0" indent="0" eaLnBrk="1" hangingPunct="1">
              <a:buFontTx/>
              <a:buNone/>
            </a:pPr>
            <a:r>
              <a:rPr lang="ja-JP" altLang="en-US" sz="2600" dirty="0"/>
              <a:t>（</a:t>
            </a:r>
            <a:r>
              <a:rPr lang="ja-JP" altLang="en-US" sz="2600" dirty="0" smtClean="0"/>
              <a:t>例</a:t>
            </a:r>
            <a:r>
              <a:rPr lang="ja-JP" altLang="en-US" sz="2600" dirty="0"/>
              <a:t>）</a:t>
            </a:r>
            <a:r>
              <a:rPr lang="en-US" altLang="ja-JP" sz="2600" dirty="0" smtClean="0"/>
              <a:t>c</a:t>
            </a:r>
            <a:r>
              <a:rPr lang="en-US" altLang="ja-JP" sz="2600" dirty="0" smtClean="0">
                <a:solidFill>
                  <a:srgbClr val="FF0000"/>
                </a:solidFill>
              </a:rPr>
              <a:t>oo</a:t>
            </a:r>
            <a:r>
              <a:rPr lang="en-US" altLang="ja-JP" sz="2600" dirty="0" smtClean="0"/>
              <a:t>l, f</a:t>
            </a:r>
            <a:r>
              <a:rPr lang="en-US" altLang="ja-JP" sz="2600" dirty="0" smtClean="0">
                <a:solidFill>
                  <a:srgbClr val="FF0000"/>
                </a:solidFill>
              </a:rPr>
              <a:t>oo</a:t>
            </a:r>
            <a:r>
              <a:rPr lang="en-US" altLang="ja-JP" sz="2600" dirty="0" smtClean="0"/>
              <a:t>d, l</a:t>
            </a:r>
            <a:r>
              <a:rPr lang="en-US" altLang="ja-JP" sz="2600" dirty="0" smtClean="0">
                <a:solidFill>
                  <a:srgbClr val="FF0000"/>
                </a:solidFill>
              </a:rPr>
              <a:t>oo</a:t>
            </a:r>
            <a:r>
              <a:rPr lang="en-US" altLang="ja-JP" sz="2600" dirty="0" smtClean="0"/>
              <a:t>se, m</a:t>
            </a:r>
            <a:r>
              <a:rPr lang="en-US" altLang="ja-JP" sz="2600" dirty="0" smtClean="0">
                <a:solidFill>
                  <a:srgbClr val="FF0000"/>
                </a:solidFill>
              </a:rPr>
              <a:t>oo</a:t>
            </a:r>
            <a:r>
              <a:rPr lang="en-US" altLang="ja-JP" sz="2600" dirty="0" smtClean="0"/>
              <a:t>n, sp</a:t>
            </a:r>
            <a:r>
              <a:rPr lang="en-US" altLang="ja-JP" sz="2600" dirty="0" smtClean="0">
                <a:solidFill>
                  <a:srgbClr val="FF0000"/>
                </a:solidFill>
              </a:rPr>
              <a:t>oo</a:t>
            </a:r>
            <a:r>
              <a:rPr lang="en-US" altLang="ja-JP" sz="2600" dirty="0" smtClean="0"/>
              <a:t>n, </a:t>
            </a:r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l</a:t>
            </a:r>
            <a:r>
              <a:rPr lang="en-US" altLang="ja-JP" sz="2600" dirty="0" smtClean="0">
                <a:solidFill>
                  <a:srgbClr val="FF0000"/>
                </a:solidFill>
              </a:rPr>
              <a:t>o</a:t>
            </a:r>
            <a:r>
              <a:rPr lang="en-US" altLang="ja-JP" sz="2600" dirty="0" smtClean="0"/>
              <a:t>se[u:] &lt; </a:t>
            </a:r>
            <a:r>
              <a:rPr lang="en-US" altLang="ja-JP" sz="2600" dirty="0" err="1" smtClean="0"/>
              <a:t>lōsen</a:t>
            </a:r>
            <a:r>
              <a:rPr lang="en-US" altLang="ja-JP" sz="2600" dirty="0" smtClean="0"/>
              <a:t>[</a:t>
            </a:r>
            <a:r>
              <a:rPr lang="en-US" altLang="ja-JP" sz="2600" dirty="0" smtClean="0">
                <a:solidFill>
                  <a:srgbClr val="FF0000"/>
                </a:solidFill>
              </a:rPr>
              <a:t>o</a:t>
            </a:r>
            <a:r>
              <a:rPr lang="en-US" altLang="ja-JP" sz="2600" dirty="0" smtClean="0"/>
              <a:t>:](ME) &lt; </a:t>
            </a:r>
            <a:r>
              <a:rPr lang="en-US" altLang="ja-JP" sz="2600" dirty="0" err="1" smtClean="0"/>
              <a:t>lōsian</a:t>
            </a:r>
            <a:r>
              <a:rPr lang="en-US" altLang="ja-JP" sz="2600" dirty="0" smtClean="0"/>
              <a:t>(OE)</a:t>
            </a:r>
          </a:p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  m</a:t>
            </a:r>
            <a:r>
              <a:rPr lang="en-US" altLang="ja-JP" sz="2600" dirty="0" smtClean="0">
                <a:solidFill>
                  <a:srgbClr val="FF0000"/>
                </a:solidFill>
              </a:rPr>
              <a:t>o</a:t>
            </a:r>
            <a:r>
              <a:rPr lang="en-US" altLang="ja-JP" sz="2600" dirty="0" smtClean="0"/>
              <a:t>ve[u:], pr</a:t>
            </a:r>
            <a:r>
              <a:rPr lang="en-US" altLang="ja-JP" sz="2600" dirty="0" smtClean="0">
                <a:solidFill>
                  <a:srgbClr val="FF0000"/>
                </a:solidFill>
              </a:rPr>
              <a:t>o</a:t>
            </a:r>
            <a:r>
              <a:rPr lang="en-US" altLang="ja-JP" sz="2600" dirty="0" smtClean="0"/>
              <a:t>ve[u:], …</a:t>
            </a:r>
          </a:p>
          <a:p>
            <a:pPr marL="0" indent="0" eaLnBrk="1" hangingPunct="1">
              <a:buFontTx/>
              <a:buNone/>
            </a:pPr>
            <a:endParaRPr lang="en-US" altLang="ja-JP" sz="2600" dirty="0" smtClean="0"/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（先進</a:t>
            </a:r>
            <a:r>
              <a:rPr lang="ja-JP" altLang="en-US" sz="2600" dirty="0"/>
              <a:t>グループ</a:t>
            </a:r>
            <a:r>
              <a:rPr lang="ja-JP" altLang="en-US" sz="2600" dirty="0" smtClean="0"/>
              <a:t>、分岐）</a:t>
            </a:r>
            <a:endParaRPr lang="en-US" altLang="ja-JP" sz="2600" dirty="0" smtClean="0"/>
          </a:p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ME [o:]⇒[u:]</a:t>
            </a:r>
            <a:r>
              <a:rPr lang="ja-JP" altLang="en-US" sz="2600" dirty="0" smtClean="0"/>
              <a:t>　</a:t>
            </a:r>
            <a:r>
              <a:rPr lang="en-US" altLang="ja-JP" sz="2600" dirty="0" smtClean="0"/>
              <a:t>(</a:t>
            </a:r>
            <a:r>
              <a:rPr lang="ja-JP" altLang="en-US" sz="2600" dirty="0" smtClean="0"/>
              <a:t>⇒</a:t>
            </a:r>
            <a:r>
              <a:rPr lang="en-US" altLang="ja-JP" sz="2600" dirty="0" smtClean="0"/>
              <a:t>[</a:t>
            </a:r>
            <a:r>
              <a:rPr lang="en-US" altLang="ja-JP" sz="2600" dirty="0" smtClean="0">
                <a:solidFill>
                  <a:srgbClr val="FF0000"/>
                </a:solidFill>
              </a:rPr>
              <a:t>u</a:t>
            </a:r>
            <a:r>
              <a:rPr lang="en-US" altLang="ja-JP" sz="2600" dirty="0" smtClean="0"/>
              <a:t>]) [t, d, k]</a:t>
            </a:r>
            <a:r>
              <a:rPr lang="ja-JP" altLang="en-US" sz="2600" dirty="0" smtClean="0"/>
              <a:t>の前で</a:t>
            </a:r>
            <a:r>
              <a:rPr lang="ja-JP" altLang="en-US" sz="2600" dirty="0" smtClean="0">
                <a:solidFill>
                  <a:srgbClr val="FF0000"/>
                </a:solidFill>
              </a:rPr>
              <a:t>短母音化</a:t>
            </a:r>
            <a:r>
              <a:rPr lang="ja-JP" altLang="en-US" sz="2600" dirty="0" smtClean="0"/>
              <a:t>（</a:t>
            </a:r>
            <a:r>
              <a:rPr lang="en-US" altLang="ja-JP" sz="2600" dirty="0" smtClean="0"/>
              <a:t>16c</a:t>
            </a:r>
            <a:r>
              <a:rPr lang="ja-JP" altLang="en-US" sz="2600" dirty="0" smtClean="0"/>
              <a:t>）</a:t>
            </a:r>
            <a:endParaRPr lang="ja-JP" altLang="ja-JP" sz="2600" dirty="0" smtClean="0"/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foot, cook, good, …</a:t>
            </a:r>
          </a:p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ME [o:]⇒[u:]</a:t>
            </a:r>
            <a:r>
              <a:rPr lang="ja-JP" altLang="en-US" sz="2600" dirty="0" smtClean="0"/>
              <a:t>　</a:t>
            </a:r>
            <a:r>
              <a:rPr lang="en-US" altLang="ja-JP" sz="2600" dirty="0" smtClean="0"/>
              <a:t>(</a:t>
            </a:r>
            <a:r>
              <a:rPr lang="ja-JP" altLang="en-US" sz="2600" dirty="0" smtClean="0"/>
              <a:t>⇒</a:t>
            </a:r>
            <a:r>
              <a:rPr lang="en-US" altLang="ja-JP" sz="2600" dirty="0" smtClean="0"/>
              <a:t>[u]</a:t>
            </a:r>
            <a:r>
              <a:rPr lang="ja-JP" altLang="en-US" sz="2600" dirty="0" smtClean="0"/>
              <a:t>⇒</a:t>
            </a:r>
            <a:r>
              <a:rPr lang="en-US" altLang="ja-JP" sz="2600" dirty="0" smtClean="0"/>
              <a:t>[</a:t>
            </a:r>
            <a:r>
              <a:rPr lang="en-US" altLang="ja-JP" sz="2800" dirty="0">
                <a:solidFill>
                  <a:srgbClr val="FF0000"/>
                </a:solidFill>
              </a:rPr>
              <a:t>ʌ</a:t>
            </a:r>
            <a:r>
              <a:rPr lang="en-US" altLang="ja-JP" sz="2600" dirty="0" smtClean="0"/>
              <a:t>]) </a:t>
            </a:r>
            <a:r>
              <a:rPr lang="ja-JP" altLang="en-US" sz="2600" dirty="0" smtClean="0">
                <a:solidFill>
                  <a:srgbClr val="FF0000"/>
                </a:solidFill>
              </a:rPr>
              <a:t>中舌化</a:t>
            </a:r>
            <a:r>
              <a:rPr lang="en-US" altLang="ja-JP" sz="2600" dirty="0" smtClean="0"/>
              <a:t>(16c)</a:t>
            </a:r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　</a:t>
            </a:r>
            <a:r>
              <a:rPr lang="en-US" altLang="ja-JP" sz="2600" dirty="0" smtClean="0"/>
              <a:t>blood[</a:t>
            </a:r>
            <a:r>
              <a:rPr lang="en-US" altLang="ja-JP" sz="2400" dirty="0" smtClean="0"/>
              <a:t>ʌ</a:t>
            </a:r>
            <a:r>
              <a:rPr lang="en-US" altLang="ja-JP" sz="2600" dirty="0" smtClean="0"/>
              <a:t>] &lt; </a:t>
            </a:r>
            <a:r>
              <a:rPr lang="en-US" altLang="ja-JP" sz="2600" dirty="0" err="1" smtClean="0"/>
              <a:t>blōd</a:t>
            </a:r>
            <a:r>
              <a:rPr lang="en-US" altLang="ja-JP" sz="2600" dirty="0" smtClean="0"/>
              <a:t>(OE), flood, glove</a:t>
            </a:r>
            <a:endParaRPr lang="ja-JP" altLang="ja-JP" sz="26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grpSp>
        <p:nvGrpSpPr>
          <p:cNvPr id="3" name="グループ化 2"/>
          <p:cNvGrpSpPr/>
          <p:nvPr/>
        </p:nvGrpSpPr>
        <p:grpSpPr>
          <a:xfrm>
            <a:off x="6162992" y="1030326"/>
            <a:ext cx="3217334" cy="2182650"/>
            <a:chOff x="6162992" y="1030326"/>
            <a:chExt cx="3217334" cy="218265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992" y="1124744"/>
              <a:ext cx="3217334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円/楕円 5"/>
            <p:cNvSpPr/>
            <p:nvPr/>
          </p:nvSpPr>
          <p:spPr>
            <a:xfrm rot="1644565">
              <a:off x="8306185" y="1030326"/>
              <a:ext cx="570546" cy="10962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history03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9723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147050" cy="850900"/>
          </a:xfrm>
        </p:spPr>
        <p:txBody>
          <a:bodyPr/>
          <a:lstStyle/>
          <a:p>
            <a:pPr algn="l"/>
            <a:r>
              <a:rPr lang="ja-JP" altLang="en-US" smtClean="0"/>
              <a:t>大母音推移</a:t>
            </a:r>
          </a:p>
        </p:txBody>
      </p:sp>
      <p:sp>
        <p:nvSpPr>
          <p:cNvPr id="95235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ja-JP" sz="2600" dirty="0"/>
              <a:t>[u:] </a:t>
            </a:r>
            <a:r>
              <a:rPr lang="ja-JP" altLang="en-US" sz="2600" dirty="0"/>
              <a:t>⇒ </a:t>
            </a:r>
            <a:r>
              <a:rPr lang="en-US" altLang="ja-JP" sz="2600" dirty="0"/>
              <a:t>[u] </a:t>
            </a:r>
            <a:r>
              <a:rPr lang="ja-JP" altLang="en-US" sz="2600" dirty="0"/>
              <a:t>の短母音化は現在も進行中</a:t>
            </a:r>
            <a:endParaRPr lang="en-US" altLang="ja-JP" sz="2600" dirty="0"/>
          </a:p>
          <a:p>
            <a:pPr marL="0" indent="0">
              <a:buNone/>
            </a:pPr>
            <a:r>
              <a:rPr lang="ja-JP" altLang="en-US" sz="2600" dirty="0"/>
              <a:t>　　　　　（寺澤　盾</a:t>
            </a:r>
            <a:r>
              <a:rPr lang="en-US" altLang="ja-JP" sz="2600" dirty="0"/>
              <a:t>『</a:t>
            </a:r>
            <a:r>
              <a:rPr lang="ja-JP" altLang="en-US" sz="2600" dirty="0"/>
              <a:t>英語の歴史</a:t>
            </a:r>
            <a:r>
              <a:rPr lang="en-US" altLang="ja-JP" sz="2600" dirty="0"/>
              <a:t>』 </a:t>
            </a:r>
            <a:r>
              <a:rPr lang="ja-JP" altLang="en-US" sz="2600" dirty="0"/>
              <a:t>中央公論社、</a:t>
            </a:r>
            <a:r>
              <a:rPr lang="en-US" altLang="ja-JP" sz="2600" dirty="0"/>
              <a:t>2008</a:t>
            </a:r>
            <a:r>
              <a:rPr lang="ja-JP" altLang="en-US" sz="2600" dirty="0"/>
              <a:t>年）</a:t>
            </a:r>
            <a:endParaRPr lang="en-US" altLang="ja-JP" sz="2600" dirty="0"/>
          </a:p>
          <a:p>
            <a:pPr marL="0" indent="0">
              <a:buFontTx/>
              <a:buNone/>
            </a:pPr>
            <a:endParaRPr lang="en-US" altLang="ja-JP" sz="2600" dirty="0"/>
          </a:p>
          <a:p>
            <a:pPr marL="0" indent="0">
              <a:buFontTx/>
              <a:buNone/>
            </a:pPr>
            <a:r>
              <a:rPr lang="en-US" altLang="ja-JP" sz="2600" dirty="0"/>
              <a:t>room[</a:t>
            </a:r>
            <a:r>
              <a:rPr lang="en-US" altLang="ja-JP" sz="2600" dirty="0">
                <a:solidFill>
                  <a:srgbClr val="FF0000"/>
                </a:solidFill>
              </a:rPr>
              <a:t>u:/u</a:t>
            </a:r>
            <a:r>
              <a:rPr lang="en-US" altLang="ja-JP" sz="2600" dirty="0"/>
              <a:t>], roof, root, broom, groom, </a:t>
            </a:r>
          </a:p>
          <a:p>
            <a:pPr marL="0" indent="0">
              <a:buFontTx/>
              <a:buNone/>
            </a:pPr>
            <a:r>
              <a:rPr lang="en-US" altLang="ja-JP" sz="2600" dirty="0"/>
              <a:t>coop, gook, hoof, hoop, … </a:t>
            </a:r>
            <a:r>
              <a:rPr lang="ja-JP" altLang="en-US" sz="2600" dirty="0" smtClean="0"/>
              <a:t>（現在、</a:t>
            </a:r>
            <a:r>
              <a:rPr lang="en-US" altLang="ja-JP" sz="2600" dirty="0" smtClean="0"/>
              <a:t>[u:]</a:t>
            </a:r>
            <a:r>
              <a:rPr lang="ja-JP" altLang="en-US" sz="2600" dirty="0" smtClean="0"/>
              <a:t>と</a:t>
            </a:r>
            <a:r>
              <a:rPr lang="en-US" altLang="ja-JP" sz="2600" dirty="0" smtClean="0"/>
              <a:t>[u]</a:t>
            </a:r>
            <a:r>
              <a:rPr lang="ja-JP" altLang="en-US" sz="2600" dirty="0" smtClean="0"/>
              <a:t>両方あり）</a:t>
            </a:r>
            <a:r>
              <a:rPr lang="en-US" altLang="ja-JP" sz="2600" dirty="0" smtClean="0"/>
              <a:t>   </a:t>
            </a:r>
            <a:endParaRPr lang="en-US" altLang="ja-JP" sz="2600" dirty="0"/>
          </a:p>
          <a:p>
            <a:pPr marL="0" indent="0">
              <a:buFontTx/>
              <a:buNone/>
            </a:pPr>
            <a:endParaRPr lang="en-US" altLang="ja-JP" sz="2600" dirty="0" smtClean="0"/>
          </a:p>
          <a:p>
            <a:pPr marL="0" indent="0">
              <a:buFontTx/>
              <a:buNone/>
            </a:pPr>
            <a:r>
              <a:rPr lang="ja-JP" altLang="en-US" sz="2600" dirty="0" smtClean="0"/>
              <a:t>語彙拡散</a:t>
            </a:r>
            <a:r>
              <a:rPr lang="en-US" altLang="ja-JP" sz="2600" dirty="0" smtClean="0"/>
              <a:t>(lexical diffusion)</a:t>
            </a:r>
          </a:p>
          <a:p>
            <a:pPr marL="0" indent="0">
              <a:buFontTx/>
              <a:buNone/>
            </a:pPr>
            <a:r>
              <a:rPr lang="ja-JP" altLang="en-US" sz="2600" dirty="0" smtClean="0"/>
              <a:t>　音変化が、該当する語に一斉に適用されるのでは</a:t>
            </a:r>
            <a:r>
              <a:rPr lang="ja-JP" altLang="en-US" sz="2600" dirty="0" err="1" smtClean="0"/>
              <a:t>な</a:t>
            </a:r>
            <a:r>
              <a:rPr lang="ja-JP" altLang="en-US" sz="2600" dirty="0" smtClean="0"/>
              <a:t>　</a:t>
            </a:r>
            <a:endParaRPr lang="en-US" altLang="ja-JP" sz="2600" dirty="0" smtClean="0"/>
          </a:p>
          <a:p>
            <a:pPr marL="0" indent="0">
              <a:buFontTx/>
              <a:buNone/>
            </a:pPr>
            <a:r>
              <a:rPr lang="ja-JP" altLang="en-US" sz="2600" dirty="0" smtClean="0"/>
              <a:t>　　く、語から語へと徐々に広がっていく。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3" name="history03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147050" cy="706090"/>
          </a:xfrm>
        </p:spPr>
        <p:txBody>
          <a:bodyPr/>
          <a:lstStyle/>
          <a:p>
            <a:pPr algn="l"/>
            <a:r>
              <a:rPr lang="ja-JP" altLang="en-US" dirty="0" smtClean="0"/>
              <a:t>大母音推移</a:t>
            </a:r>
          </a:p>
        </p:txBody>
      </p:sp>
      <p:sp>
        <p:nvSpPr>
          <p:cNvPr id="95235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57200" y="1341438"/>
            <a:ext cx="8507288" cy="5255914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ja-JP" sz="2600" dirty="0"/>
              <a:t>[u:] </a:t>
            </a:r>
            <a:r>
              <a:rPr lang="ja-JP" altLang="en-US" sz="2600" dirty="0"/>
              <a:t>⇒ </a:t>
            </a:r>
            <a:r>
              <a:rPr lang="en-US" altLang="ja-JP" sz="2600" dirty="0"/>
              <a:t>[u] </a:t>
            </a:r>
            <a:r>
              <a:rPr lang="ja-JP" altLang="en-US" sz="2600" dirty="0"/>
              <a:t>の短母音化は現在も進行中</a:t>
            </a:r>
            <a:endParaRPr lang="en-US" altLang="ja-JP" sz="2600" dirty="0"/>
          </a:p>
          <a:p>
            <a:pPr marL="0" indent="0">
              <a:buNone/>
            </a:pPr>
            <a:r>
              <a:rPr lang="ja-JP" altLang="en-US" sz="2600" dirty="0"/>
              <a:t>　　　　　（寺澤　盾</a:t>
            </a:r>
            <a:r>
              <a:rPr lang="en-US" altLang="ja-JP" sz="2600" dirty="0"/>
              <a:t>『</a:t>
            </a:r>
            <a:r>
              <a:rPr lang="ja-JP" altLang="en-US" sz="2600" dirty="0"/>
              <a:t>英語の歴史</a:t>
            </a:r>
            <a:r>
              <a:rPr lang="en-US" altLang="ja-JP" sz="2600" dirty="0"/>
              <a:t>』 </a:t>
            </a:r>
            <a:r>
              <a:rPr lang="ja-JP" altLang="en-US" sz="2600" dirty="0"/>
              <a:t>中央公論社、</a:t>
            </a:r>
            <a:r>
              <a:rPr lang="en-US" altLang="ja-JP" sz="2600" dirty="0"/>
              <a:t>2008</a:t>
            </a:r>
            <a:r>
              <a:rPr lang="ja-JP" altLang="en-US" sz="2600" dirty="0"/>
              <a:t>年）</a:t>
            </a:r>
            <a:endParaRPr lang="en-US" altLang="ja-JP" sz="2600" dirty="0"/>
          </a:p>
          <a:p>
            <a:pPr marL="0" indent="0">
              <a:buFontTx/>
              <a:buNone/>
            </a:pPr>
            <a:r>
              <a:rPr lang="en-US" altLang="ja-JP" sz="2600" dirty="0" smtClean="0"/>
              <a:t>room[</a:t>
            </a:r>
            <a:r>
              <a:rPr lang="en-US" altLang="ja-JP" sz="2600" dirty="0" smtClean="0">
                <a:solidFill>
                  <a:srgbClr val="FF0000"/>
                </a:solidFill>
              </a:rPr>
              <a:t>u</a:t>
            </a:r>
            <a:r>
              <a:rPr lang="en-US" altLang="ja-JP" sz="2600" dirty="0">
                <a:solidFill>
                  <a:srgbClr val="FF0000"/>
                </a:solidFill>
              </a:rPr>
              <a:t>:/u</a:t>
            </a:r>
            <a:r>
              <a:rPr lang="en-US" altLang="ja-JP" sz="2600" dirty="0"/>
              <a:t>], roof, root, broom, groom, </a:t>
            </a:r>
          </a:p>
          <a:p>
            <a:pPr marL="0" indent="0">
              <a:buFontTx/>
              <a:buNone/>
            </a:pPr>
            <a:r>
              <a:rPr lang="en-US" altLang="ja-JP" sz="2600" dirty="0"/>
              <a:t>coop, gook, hoof, hoop, … </a:t>
            </a:r>
            <a:r>
              <a:rPr lang="ja-JP" altLang="en-US" sz="2600" dirty="0" smtClean="0"/>
              <a:t>（現在、</a:t>
            </a:r>
            <a:r>
              <a:rPr lang="en-US" altLang="ja-JP" sz="2600" dirty="0" smtClean="0"/>
              <a:t>[u:]</a:t>
            </a:r>
            <a:r>
              <a:rPr lang="ja-JP" altLang="en-US" sz="2600" dirty="0" smtClean="0"/>
              <a:t>と</a:t>
            </a:r>
            <a:r>
              <a:rPr lang="en-US" altLang="ja-JP" sz="2600" dirty="0" smtClean="0"/>
              <a:t>[u]</a:t>
            </a:r>
            <a:r>
              <a:rPr lang="ja-JP" altLang="en-US" sz="2600" dirty="0" smtClean="0"/>
              <a:t>両方あり）</a:t>
            </a:r>
            <a:r>
              <a:rPr lang="en-US" altLang="ja-JP" sz="2600" dirty="0" smtClean="0"/>
              <a:t>   </a:t>
            </a:r>
            <a:endParaRPr lang="en-US" altLang="ja-JP" sz="2600" dirty="0"/>
          </a:p>
          <a:p>
            <a:pPr marL="0" indent="0">
              <a:buFontTx/>
              <a:buNone/>
            </a:pPr>
            <a:endParaRPr lang="en-US" altLang="ja-JP" sz="2600" dirty="0" smtClean="0"/>
          </a:p>
          <a:p>
            <a:pPr marL="0" indent="0">
              <a:buFontTx/>
              <a:buNone/>
            </a:pPr>
            <a:r>
              <a:rPr lang="ja-JP" altLang="en-US" sz="2600" dirty="0" smtClean="0"/>
              <a:t>福田</a:t>
            </a:r>
            <a:r>
              <a:rPr lang="en-US" altLang="ja-JP" sz="2600" dirty="0" smtClean="0"/>
              <a:t>(2018)</a:t>
            </a:r>
          </a:p>
          <a:p>
            <a:pPr marL="0" indent="0">
              <a:buFontTx/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bathroom, bedroom</a:t>
            </a:r>
            <a:r>
              <a:rPr lang="ja-JP" altLang="en-US" sz="2000" smtClean="0"/>
              <a:t>など、複合語</a:t>
            </a:r>
            <a:r>
              <a:rPr lang="ja-JP" altLang="en-US" sz="2000" dirty="0" smtClean="0"/>
              <a:t>第２要素のとき短音化し易い</a:t>
            </a:r>
            <a:endParaRPr lang="en-US" altLang="ja-JP" sz="2000" dirty="0" smtClean="0"/>
          </a:p>
          <a:p>
            <a:pPr marL="0" indent="0">
              <a:buFontTx/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強勢が置かれる母音は、強く、</a:t>
            </a:r>
            <a:r>
              <a:rPr lang="ja-JP" altLang="en-US" sz="2000" dirty="0" smtClean="0">
                <a:solidFill>
                  <a:srgbClr val="FF0000"/>
                </a:solidFill>
              </a:rPr>
              <a:t>長く</a:t>
            </a:r>
            <a:r>
              <a:rPr lang="ja-JP" altLang="en-US" sz="2000" dirty="0" smtClean="0"/>
              <a:t>、はっきりと発音される</a:t>
            </a:r>
            <a:endParaRPr lang="en-US" altLang="ja-JP" sz="2000" dirty="0" smtClean="0"/>
          </a:p>
          <a:p>
            <a:pPr marL="0" indent="0">
              <a:buFontTx/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複合語は第１要素に強勢、第２要素は弱く、</a:t>
            </a:r>
            <a:r>
              <a:rPr lang="ja-JP" altLang="en-US" sz="2000" dirty="0" smtClean="0">
                <a:solidFill>
                  <a:srgbClr val="FF0000"/>
                </a:solidFill>
              </a:rPr>
              <a:t>短く</a:t>
            </a:r>
            <a:r>
              <a:rPr lang="ja-JP" altLang="en-US" sz="2000" dirty="0" smtClean="0"/>
              <a:t>発音される</a:t>
            </a:r>
            <a:endParaRPr lang="en-US" altLang="ja-JP" sz="2000" dirty="0" smtClean="0"/>
          </a:p>
          <a:p>
            <a:pPr marL="0" indent="0">
              <a:buFontTx/>
              <a:buNone/>
            </a:pPr>
            <a:r>
              <a:rPr lang="ja-JP" altLang="en-US" sz="2000" dirty="0" smtClean="0"/>
              <a:t>福田　薫</a:t>
            </a:r>
            <a:r>
              <a:rPr lang="en-US" altLang="ja-JP" sz="2000" dirty="0" smtClean="0"/>
              <a:t>(2018)</a:t>
            </a:r>
            <a:r>
              <a:rPr lang="ja-JP" altLang="en-US" sz="2000" dirty="0" smtClean="0"/>
              <a:t>　「</a:t>
            </a:r>
            <a:r>
              <a:rPr lang="ja-JP" altLang="en-US" sz="2000" dirty="0"/>
              <a:t>現代英語における短母音化と頻度要因</a:t>
            </a:r>
            <a:r>
              <a:rPr lang="en-US" altLang="ja-JP" sz="2000" dirty="0"/>
              <a:t>―[u:]</a:t>
            </a:r>
            <a:r>
              <a:rPr lang="ja-JP" altLang="en-US" sz="2000" dirty="0"/>
              <a:t>～</a:t>
            </a:r>
            <a:r>
              <a:rPr lang="en-US" altLang="ja-JP" sz="2000" dirty="0"/>
              <a:t>[u]</a:t>
            </a:r>
            <a:r>
              <a:rPr lang="ja-JP" altLang="en-US" sz="2000" dirty="0"/>
              <a:t>の事例</a:t>
            </a:r>
            <a:r>
              <a:rPr lang="ja-JP" altLang="en-US" sz="2000" dirty="0" smtClean="0"/>
              <a:t>を</a:t>
            </a:r>
            <a:endParaRPr lang="en-US" altLang="ja-JP" sz="2000" dirty="0" smtClean="0"/>
          </a:p>
          <a:p>
            <a:pPr marL="0" indent="0">
              <a:buFontTx/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  </a:t>
            </a:r>
            <a:r>
              <a:rPr lang="ja-JP" altLang="en-US" sz="2000" dirty="0" smtClean="0"/>
              <a:t>中心</a:t>
            </a:r>
            <a:r>
              <a:rPr lang="ja-JP" altLang="en-US" sz="2000" dirty="0"/>
              <a:t>にー」，</a:t>
            </a:r>
            <a:r>
              <a:rPr lang="en-US" altLang="ja-JP" sz="2000" dirty="0"/>
              <a:t>『</a:t>
            </a:r>
            <a:r>
              <a:rPr lang="ja-JP" altLang="en-US" sz="2000" dirty="0"/>
              <a:t>函館英文学</a:t>
            </a:r>
            <a:r>
              <a:rPr lang="en-US" altLang="ja-JP" sz="2000" dirty="0"/>
              <a:t>』</a:t>
            </a:r>
            <a:r>
              <a:rPr lang="ja-JP" altLang="en-US" sz="2000" dirty="0"/>
              <a:t>第</a:t>
            </a:r>
            <a:r>
              <a:rPr lang="en-US" altLang="ja-JP" sz="2000" dirty="0"/>
              <a:t>57</a:t>
            </a:r>
            <a:r>
              <a:rPr lang="ja-JP" altLang="en-US" sz="2000" dirty="0"/>
              <a:t>号，</a:t>
            </a:r>
            <a:r>
              <a:rPr lang="en-US" altLang="ja-JP" sz="2000" dirty="0"/>
              <a:t>15-31</a:t>
            </a:r>
            <a:r>
              <a:rPr lang="ja-JP" altLang="en-US" sz="2000" dirty="0"/>
              <a:t>頁。</a:t>
            </a:r>
            <a:endParaRPr lang="en-US" altLang="ja-JP" sz="20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3" name="history03-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2606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3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タイトル 1"/>
          <p:cNvSpPr>
            <a:spLocks noGrp="1"/>
          </p:cNvSpPr>
          <p:nvPr>
            <p:ph type="title" idx="4294967295"/>
          </p:nvPr>
        </p:nvSpPr>
        <p:spPr>
          <a:xfrm>
            <a:off x="60616" y="231158"/>
            <a:ext cx="4042792" cy="922114"/>
          </a:xfrm>
        </p:spPr>
        <p:txBody>
          <a:bodyPr/>
          <a:lstStyle/>
          <a:p>
            <a:pPr algn="l"/>
            <a:r>
              <a:rPr lang="ja-JP" altLang="en-US" dirty="0" smtClean="0"/>
              <a:t>大母音推移</a:t>
            </a:r>
            <a:r>
              <a:rPr lang="en-US" altLang="ja-JP" dirty="0" smtClean="0"/>
              <a:t>(7)</a:t>
            </a:r>
            <a:endParaRPr lang="ja-JP" altLang="en-US" dirty="0" smtClean="0"/>
          </a:p>
        </p:txBody>
      </p:sp>
      <p:sp>
        <p:nvSpPr>
          <p:cNvPr id="96259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395536" y="1484784"/>
            <a:ext cx="8207375" cy="50403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ja-JP" sz="2600" dirty="0" smtClean="0"/>
              <a:t>ME [u:]</a:t>
            </a:r>
            <a:r>
              <a:rPr lang="ja-JP" altLang="en-US" sz="2600" dirty="0" smtClean="0"/>
              <a:t>⇒</a:t>
            </a:r>
            <a:r>
              <a:rPr lang="en-US" altLang="ja-JP" sz="2800" dirty="0"/>
              <a:t>[</a:t>
            </a:r>
            <a:r>
              <a:rPr lang="en-US" altLang="ja-JP" sz="2800" dirty="0" err="1"/>
              <a:t>ǝu</a:t>
            </a:r>
            <a:r>
              <a:rPr lang="en-US" altLang="ja-JP" sz="2800" dirty="0"/>
              <a:t>] </a:t>
            </a:r>
            <a:r>
              <a:rPr lang="ja-JP" altLang="en-US" sz="2800" dirty="0" smtClean="0"/>
              <a:t>（⇒</a:t>
            </a:r>
            <a:r>
              <a:rPr lang="en-US" altLang="ja-JP" sz="2600" dirty="0" smtClean="0"/>
              <a:t>[au]</a:t>
            </a:r>
            <a:r>
              <a:rPr lang="ja-JP" altLang="en-US" sz="2600" dirty="0" smtClean="0"/>
              <a:t>）</a:t>
            </a:r>
            <a:endParaRPr lang="en-US" altLang="ja-JP" sz="2600" dirty="0" smtClean="0"/>
          </a:p>
          <a:p>
            <a:pPr marL="0" indent="0" eaLnBrk="1" hangingPunct="1">
              <a:buNone/>
            </a:pPr>
            <a:r>
              <a:rPr lang="ja-JP" altLang="en-US" sz="2600" dirty="0" smtClean="0"/>
              <a:t>（例）</a:t>
            </a:r>
            <a:r>
              <a:rPr lang="en-US" altLang="ja-JP" sz="2600" dirty="0"/>
              <a:t>h</a:t>
            </a:r>
            <a:r>
              <a:rPr lang="en-US" altLang="ja-JP" sz="2600" dirty="0">
                <a:solidFill>
                  <a:srgbClr val="FF0000"/>
                </a:solidFill>
              </a:rPr>
              <a:t>ou</a:t>
            </a:r>
            <a:r>
              <a:rPr lang="en-US" altLang="ja-JP" sz="2600" dirty="0"/>
              <a:t>se[au] (&lt; OE </a:t>
            </a:r>
            <a:r>
              <a:rPr lang="en-US" altLang="ja-JP" sz="2600" dirty="0" err="1"/>
              <a:t>hūs</a:t>
            </a:r>
            <a:r>
              <a:rPr lang="en-US" altLang="ja-JP" sz="2600" dirty="0"/>
              <a:t>[u</a:t>
            </a:r>
            <a:r>
              <a:rPr lang="en-US" altLang="ja-JP" sz="2600" dirty="0" smtClean="0"/>
              <a:t>:]), gr</a:t>
            </a:r>
            <a:r>
              <a:rPr lang="en-US" altLang="ja-JP" sz="2600" dirty="0" smtClean="0">
                <a:solidFill>
                  <a:srgbClr val="FF0000"/>
                </a:solidFill>
              </a:rPr>
              <a:t>ou</a:t>
            </a:r>
            <a:r>
              <a:rPr lang="en-US" altLang="ja-JP" sz="2600" dirty="0" smtClean="0"/>
              <a:t>nd(&lt;OE </a:t>
            </a:r>
            <a:r>
              <a:rPr lang="en-US" altLang="ja-JP" sz="2600" dirty="0" err="1" smtClean="0"/>
              <a:t>gr</a:t>
            </a:r>
            <a:r>
              <a:rPr lang="en-US" altLang="ja-JP" sz="2400" dirty="0" err="1">
                <a:solidFill>
                  <a:srgbClr val="FF0000"/>
                </a:solidFill>
              </a:rPr>
              <a:t>ū</a:t>
            </a:r>
            <a:r>
              <a:rPr lang="en-US" altLang="ja-JP" sz="2600" dirty="0" err="1" smtClean="0"/>
              <a:t>nd</a:t>
            </a:r>
            <a:r>
              <a:rPr lang="en-US" altLang="ja-JP" sz="2600" dirty="0" smtClean="0"/>
              <a:t>),   </a:t>
            </a:r>
          </a:p>
          <a:p>
            <a:pPr marL="0" indent="0" eaLnBrk="1" hangingPunct="1">
              <a:buNone/>
            </a:pPr>
            <a:r>
              <a:rPr lang="en-US" altLang="ja-JP" sz="2600" dirty="0"/>
              <a:t> </a:t>
            </a:r>
            <a:r>
              <a:rPr lang="en-US" altLang="ja-JP" sz="2600" dirty="0" smtClean="0"/>
              <a:t>      m</a:t>
            </a:r>
            <a:r>
              <a:rPr lang="en-US" altLang="ja-JP" sz="2600" dirty="0" smtClean="0">
                <a:solidFill>
                  <a:srgbClr val="FF0000"/>
                </a:solidFill>
              </a:rPr>
              <a:t>ou</a:t>
            </a:r>
            <a:r>
              <a:rPr lang="en-US" altLang="ja-JP" sz="2600" dirty="0" smtClean="0"/>
              <a:t>se(OE </a:t>
            </a:r>
            <a:r>
              <a:rPr lang="en-US" altLang="ja-JP" sz="2600" dirty="0" err="1" smtClean="0"/>
              <a:t>m</a:t>
            </a:r>
            <a:r>
              <a:rPr lang="en-US" altLang="ja-JP" sz="2800" dirty="0" err="1">
                <a:solidFill>
                  <a:srgbClr val="FF0000"/>
                </a:solidFill>
              </a:rPr>
              <a:t>ū</a:t>
            </a:r>
            <a:r>
              <a:rPr lang="en-US" altLang="ja-JP" sz="2600" dirty="0" err="1" smtClean="0"/>
              <a:t>s</a:t>
            </a:r>
            <a:r>
              <a:rPr lang="en-US" altLang="ja-JP" sz="2600" dirty="0" smtClean="0"/>
              <a:t>), s</a:t>
            </a:r>
            <a:r>
              <a:rPr lang="en-US" altLang="ja-JP" sz="2600" dirty="0" smtClean="0">
                <a:solidFill>
                  <a:srgbClr val="FF0000"/>
                </a:solidFill>
              </a:rPr>
              <a:t>ou</a:t>
            </a:r>
            <a:r>
              <a:rPr lang="en-US" altLang="ja-JP" sz="2600" dirty="0" smtClean="0"/>
              <a:t>th, …</a:t>
            </a:r>
          </a:p>
          <a:p>
            <a:pPr marL="0" indent="0" eaLnBrk="1" hangingPunct="1"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</a:t>
            </a:r>
            <a:r>
              <a:rPr lang="en-US" altLang="ja-JP" sz="2600" dirty="0" smtClean="0"/>
              <a:t>br</a:t>
            </a:r>
            <a:r>
              <a:rPr lang="en-US" altLang="ja-JP" sz="2600" dirty="0" smtClean="0">
                <a:solidFill>
                  <a:srgbClr val="FF0000"/>
                </a:solidFill>
              </a:rPr>
              <a:t>ow</a:t>
            </a:r>
            <a:r>
              <a:rPr lang="en-US" altLang="ja-JP" sz="2600" dirty="0" smtClean="0"/>
              <a:t>n</a:t>
            </a:r>
            <a:r>
              <a:rPr lang="ja-JP" altLang="en-US" sz="2600" dirty="0" smtClean="0"/>
              <a:t>（</a:t>
            </a:r>
            <a:r>
              <a:rPr lang="en-US" altLang="ja-JP" sz="2600" dirty="0" smtClean="0"/>
              <a:t>&lt;OE </a:t>
            </a:r>
            <a:r>
              <a:rPr lang="en-US" altLang="ja-JP" sz="2600" dirty="0" err="1" smtClean="0"/>
              <a:t>br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ū</a:t>
            </a:r>
            <a:r>
              <a:rPr lang="en-US" altLang="ja-JP" sz="2600" dirty="0" err="1" smtClean="0"/>
              <a:t>n</a:t>
            </a:r>
            <a:r>
              <a:rPr lang="en-US" altLang="ja-JP" sz="2600" dirty="0" smtClean="0"/>
              <a:t>), c</a:t>
            </a:r>
            <a:r>
              <a:rPr lang="en-US" altLang="ja-JP" sz="2600" dirty="0" smtClean="0">
                <a:solidFill>
                  <a:srgbClr val="FF0000"/>
                </a:solidFill>
              </a:rPr>
              <a:t>ow</a:t>
            </a:r>
            <a:r>
              <a:rPr lang="en-US" altLang="ja-JP" sz="2600" dirty="0" smtClean="0"/>
              <a:t>(OE </a:t>
            </a:r>
            <a:r>
              <a:rPr lang="en-US" altLang="ja-JP" sz="2600" dirty="0" err="1" smtClean="0"/>
              <a:t>c</a:t>
            </a:r>
            <a:r>
              <a:rPr lang="en-US" altLang="ja-JP" sz="2400" dirty="0" err="1">
                <a:solidFill>
                  <a:srgbClr val="FF0000"/>
                </a:solidFill>
              </a:rPr>
              <a:t>ū</a:t>
            </a:r>
            <a:r>
              <a:rPr lang="en-US" altLang="ja-JP" sz="2600" dirty="0" smtClean="0"/>
              <a:t>), how, … </a:t>
            </a:r>
            <a:endParaRPr lang="ja-JP" altLang="ja-JP" sz="2600" dirty="0" smtClean="0"/>
          </a:p>
          <a:p>
            <a:pPr marL="0" indent="0" eaLnBrk="1" hangingPunct="1">
              <a:buFontTx/>
              <a:buNone/>
            </a:pPr>
            <a:endParaRPr lang="en-US" altLang="ja-JP" sz="2600" dirty="0" smtClean="0"/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（注意） 唇音グループ</a:t>
            </a:r>
            <a:endParaRPr lang="en-US" altLang="ja-JP" sz="2600" dirty="0" smtClean="0"/>
          </a:p>
          <a:p>
            <a:pPr marL="0" indent="0" eaLnBrk="1" hangingPunct="1">
              <a:buFontTx/>
              <a:buNone/>
            </a:pPr>
            <a:r>
              <a:rPr lang="ja-JP" altLang="en-US" sz="2600" dirty="0"/>
              <a:t>　</a:t>
            </a:r>
            <a:r>
              <a:rPr lang="en-US" altLang="ja-JP" sz="2600" dirty="0" smtClean="0"/>
              <a:t>wound[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w</a:t>
            </a:r>
            <a:r>
              <a:rPr lang="en-US" altLang="ja-JP" sz="2600" dirty="0" err="1" smtClean="0"/>
              <a:t>u:nd</a:t>
            </a:r>
            <a:r>
              <a:rPr lang="en-US" altLang="ja-JP" sz="2600" dirty="0" smtClean="0"/>
              <a:t>], youth[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j</a:t>
            </a:r>
            <a:r>
              <a:rPr lang="en-US" altLang="ja-JP" sz="2600" dirty="0" err="1" smtClean="0"/>
              <a:t>u:θ</a:t>
            </a:r>
            <a:r>
              <a:rPr lang="en-US" altLang="ja-JP" sz="2600" dirty="0" smtClean="0"/>
              <a:t>], you[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j</a:t>
            </a:r>
            <a:r>
              <a:rPr lang="en-US" altLang="ja-JP" sz="2600" dirty="0" err="1" smtClean="0"/>
              <a:t>u</a:t>
            </a:r>
            <a:r>
              <a:rPr lang="en-US" altLang="ja-JP" sz="2600" dirty="0" smtClean="0"/>
              <a:t>:], tomb[</a:t>
            </a:r>
            <a:r>
              <a:rPr lang="en-US" altLang="ja-JP" sz="2600" dirty="0" err="1" smtClean="0"/>
              <a:t>tu: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m</a:t>
            </a:r>
            <a:r>
              <a:rPr lang="en-US" altLang="ja-JP" sz="2600" dirty="0" smtClean="0"/>
              <a:t>], …</a:t>
            </a:r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　 唇音</a:t>
            </a:r>
            <a:r>
              <a:rPr lang="en-US" altLang="ja-JP" sz="2600" dirty="0" smtClean="0"/>
              <a:t>[w, j, m, p]</a:t>
            </a:r>
            <a:r>
              <a:rPr lang="ja-JP" altLang="en-US" sz="2600" dirty="0" smtClean="0"/>
              <a:t>前後の</a:t>
            </a:r>
            <a:r>
              <a:rPr lang="en-US" altLang="ja-JP" sz="2600" dirty="0" smtClean="0"/>
              <a:t>[u:]</a:t>
            </a:r>
            <a:r>
              <a:rPr lang="ja-JP" altLang="en-US" sz="2600" dirty="0" smtClean="0"/>
              <a:t>は、例外（</a:t>
            </a:r>
            <a:r>
              <a:rPr lang="en-US" altLang="ja-JP" sz="2600" dirty="0" smtClean="0"/>
              <a:t>[au</a:t>
            </a:r>
            <a:r>
              <a:rPr lang="en-US" altLang="ja-JP" sz="2600" dirty="0"/>
              <a:t>]</a:t>
            </a:r>
            <a:r>
              <a:rPr lang="ja-JP" altLang="en-US" sz="2600" dirty="0" smtClean="0"/>
              <a:t>とならない）</a:t>
            </a:r>
          </a:p>
          <a:p>
            <a:pPr marL="0" indent="0" eaLnBrk="1" hangingPunct="1">
              <a:buFontTx/>
              <a:buNone/>
            </a:pPr>
            <a:r>
              <a:rPr lang="ja-JP" altLang="en-US" sz="2600" dirty="0" smtClean="0"/>
              <a:t>（注意）「乗り遅れ」グループ</a:t>
            </a:r>
            <a:endParaRPr lang="en-US" altLang="ja-JP" sz="2600" dirty="0" smtClean="0"/>
          </a:p>
          <a:p>
            <a:pPr marL="0" indent="0" eaLnBrk="1" hangingPunct="1">
              <a:buFontTx/>
              <a:buNone/>
            </a:pPr>
            <a:r>
              <a:rPr lang="ja-JP" altLang="en-US" sz="2600" dirty="0"/>
              <a:t>　　</a:t>
            </a:r>
            <a:r>
              <a:rPr lang="en-US" altLang="ja-JP" sz="2600" dirty="0" smtClean="0"/>
              <a:t>group[u:](1754), soup[u:](1653), coupon[u:](1822)</a:t>
            </a:r>
            <a:endParaRPr lang="ja-JP" altLang="ja-JP" sz="2600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6976"/>
            <a:ext cx="2736304" cy="177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5"/>
          <p:cNvSpPr/>
          <p:nvPr/>
        </p:nvSpPr>
        <p:spPr>
          <a:xfrm rot="19049723">
            <a:off x="5717864" y="196549"/>
            <a:ext cx="543271" cy="8505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history03-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9396" y="2499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英国ルネッサンス</a:t>
            </a:r>
            <a:r>
              <a:rPr lang="ja-JP" altLang="en-US" sz="2800" smtClean="0"/>
              <a:t>（</a:t>
            </a:r>
            <a:r>
              <a:rPr lang="en-US" altLang="ja-JP" sz="2800" smtClean="0"/>
              <a:t>16</a:t>
            </a:r>
            <a:r>
              <a:rPr lang="ja-JP" altLang="en-US" sz="2800" smtClean="0"/>
              <a:t>ｃ初め</a:t>
            </a:r>
            <a:r>
              <a:rPr lang="en-US" altLang="ja-JP" sz="2800" smtClean="0"/>
              <a:t>~17</a:t>
            </a:r>
            <a:r>
              <a:rPr lang="ja-JP" altLang="en-US" sz="2800" smtClean="0"/>
              <a:t>ｃ初め）</a:t>
            </a:r>
          </a:p>
        </p:txBody>
      </p:sp>
      <p:graphicFrame>
        <p:nvGraphicFramePr>
          <p:cNvPr id="44074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307994"/>
              </p:ext>
            </p:extLst>
          </p:nvPr>
        </p:nvGraphicFramePr>
        <p:xfrm>
          <a:off x="827088" y="2349501"/>
          <a:ext cx="7777162" cy="3809980"/>
        </p:xfrm>
        <a:graphic>
          <a:graphicData uri="http://schemas.openxmlformats.org/drawingml/2006/table">
            <a:tbl>
              <a:tblPr/>
              <a:tblGrid>
                <a:gridCol w="4178300"/>
                <a:gridCol w="3598862"/>
              </a:tblGrid>
              <a:tr h="704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トマス・モア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(Thomas Moore)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『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ユートピア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』(1516)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エドマンド･スペンサー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(Edmund Spencer)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『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神仙女王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』(1590-96)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フィリップ・シドニー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(Philip Sidney)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『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詩の弁護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』(1579-80)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4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フランシス･ベーコン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(Francis Bacon)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『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随想録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』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45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クリストファー･マーロー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(Christopher Marlowe)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『</a:t>
                      </a:r>
                      <a:r>
                        <a:rPr kumimoji="1" lang="ja-JP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ファウストス博士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』(1604)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8327" name="Rectangle 36"/>
          <p:cNvSpPr>
            <a:spLocks noChangeArrowheads="1"/>
          </p:cNvSpPr>
          <p:nvPr/>
        </p:nvSpPr>
        <p:spPr bwMode="auto">
          <a:xfrm>
            <a:off x="323850" y="981075"/>
            <a:ext cx="8280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（　　　　）中心の（中世）世界から、（　　　　）中心の（近代）世界への転換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⇒ギリシア・ラテンの古典研究の隆盛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3" name="history03-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1331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古典語彙の借用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79388" y="4076700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400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684213" y="1196975"/>
            <a:ext cx="727233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（１）ラテン語からの借用語（約１万語）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2400" dirty="0" smtClean="0"/>
              <a:t>派生語</a:t>
            </a:r>
            <a:r>
              <a:rPr lang="ja-JP" altLang="en-US" sz="2400" dirty="0"/>
              <a:t>では強勢位置が</a:t>
            </a:r>
            <a:r>
              <a:rPr lang="ja-JP" altLang="en-US" sz="2400" dirty="0" smtClean="0"/>
              <a:t>変わる</a:t>
            </a: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adapt, allusion, appropriate, assassinate, </a:t>
            </a:r>
            <a:r>
              <a:rPr lang="en-US" altLang="ja-JP" sz="2400" dirty="0">
                <a:solidFill>
                  <a:srgbClr val="FF0000"/>
                </a:solidFill>
              </a:rPr>
              <a:t>ben</a:t>
            </a:r>
            <a:r>
              <a:rPr lang="en-US" altLang="ja-JP" sz="2400" dirty="0"/>
              <a:t>efit, capsule, </a:t>
            </a:r>
            <a:r>
              <a:rPr lang="en-US" altLang="ja-JP" sz="2400" dirty="0">
                <a:solidFill>
                  <a:srgbClr val="FF0000"/>
                </a:solidFill>
              </a:rPr>
              <a:t>con</a:t>
            </a:r>
            <a:r>
              <a:rPr lang="en-US" altLang="ja-JP" sz="2400" dirty="0"/>
              <a:t>ceive, </a:t>
            </a:r>
            <a:r>
              <a:rPr lang="en-US" altLang="ja-JP" sz="2400" dirty="0">
                <a:solidFill>
                  <a:srgbClr val="FF0000"/>
                </a:solidFill>
              </a:rPr>
              <a:t>de</a:t>
            </a:r>
            <a:r>
              <a:rPr lang="en-US" altLang="ja-JP" sz="2400" dirty="0"/>
              <a:t>scribe, drama, exact, expensive, </a:t>
            </a:r>
            <a:r>
              <a:rPr lang="en-US" altLang="ja-JP" sz="2400" dirty="0">
                <a:solidFill>
                  <a:srgbClr val="FF0000"/>
                </a:solidFill>
              </a:rPr>
              <a:t>ex</a:t>
            </a:r>
            <a:r>
              <a:rPr lang="en-US" altLang="ja-JP" sz="2400" dirty="0"/>
              <a:t>plain, </a:t>
            </a:r>
            <a:r>
              <a:rPr lang="en-US" altLang="ja-JP" sz="2400" dirty="0">
                <a:solidFill>
                  <a:srgbClr val="FF0000"/>
                </a:solidFill>
              </a:rPr>
              <a:t>ex</a:t>
            </a:r>
            <a:r>
              <a:rPr lang="en-US" altLang="ja-JP" sz="2400" dirty="0"/>
              <a:t>ternal, fact, fiction, habitual, lunar, </a:t>
            </a:r>
            <a:r>
              <a:rPr lang="en-US" altLang="ja-JP" sz="2400" dirty="0">
                <a:solidFill>
                  <a:srgbClr val="FF0000"/>
                </a:solidFill>
              </a:rPr>
              <a:t>mal</a:t>
            </a:r>
            <a:r>
              <a:rPr lang="en-US" altLang="ja-JP" sz="2400" dirty="0"/>
              <a:t>ignant, obstruction, </a:t>
            </a:r>
            <a:r>
              <a:rPr lang="en-US" altLang="ja-JP" sz="2400" dirty="0">
                <a:solidFill>
                  <a:srgbClr val="FF0000"/>
                </a:solidFill>
              </a:rPr>
              <a:t>para</a:t>
            </a:r>
            <a:r>
              <a:rPr lang="en-US" altLang="ja-JP" sz="2400" dirty="0"/>
              <a:t>site, </a:t>
            </a:r>
            <a:r>
              <a:rPr lang="en-US" altLang="ja-JP" sz="2400" dirty="0" err="1">
                <a:solidFill>
                  <a:srgbClr val="FF0000"/>
                </a:solidFill>
              </a:rPr>
              <a:t>pre</a:t>
            </a:r>
            <a:r>
              <a:rPr lang="en-US" altLang="ja-JP" sz="2400" dirty="0" err="1"/>
              <a:t>pose</a:t>
            </a:r>
            <a:r>
              <a:rPr lang="en-US" altLang="ja-JP" sz="2400" dirty="0"/>
              <a:t>, </a:t>
            </a:r>
            <a:r>
              <a:rPr lang="en-US" altLang="ja-JP" sz="2400" dirty="0">
                <a:solidFill>
                  <a:srgbClr val="FF0000"/>
                </a:solidFill>
              </a:rPr>
              <a:t>re</a:t>
            </a:r>
            <a:r>
              <a:rPr lang="en-US" altLang="ja-JP" sz="2400" dirty="0"/>
              <a:t>cognize, relevant, </a:t>
            </a:r>
            <a:r>
              <a:rPr lang="en-US" altLang="ja-JP" sz="2400" dirty="0">
                <a:solidFill>
                  <a:srgbClr val="FF0000"/>
                </a:solidFill>
              </a:rPr>
              <a:t>sub</a:t>
            </a:r>
            <a:r>
              <a:rPr lang="en-US" altLang="ja-JP" sz="2400" dirty="0"/>
              <a:t>ordinate, </a:t>
            </a:r>
            <a:r>
              <a:rPr lang="en-US" altLang="ja-JP" sz="2400" dirty="0">
                <a:solidFill>
                  <a:srgbClr val="FF0000"/>
                </a:solidFill>
              </a:rPr>
              <a:t>temp</a:t>
            </a:r>
            <a:r>
              <a:rPr lang="en-US" altLang="ja-JP" sz="2400" dirty="0"/>
              <a:t>erature, </a:t>
            </a:r>
            <a:r>
              <a:rPr lang="en-US" altLang="ja-JP" sz="2400" dirty="0">
                <a:solidFill>
                  <a:srgbClr val="FF0000"/>
                </a:solidFill>
              </a:rPr>
              <a:t>trans</a:t>
            </a:r>
            <a:r>
              <a:rPr lang="en-US" altLang="ja-JP" sz="2400" dirty="0"/>
              <a:t>cribe, </a:t>
            </a:r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dirty="0"/>
              <a:t>acuum, </a:t>
            </a:r>
            <a:r>
              <a:rPr lang="en-US" altLang="ja-JP" sz="2400" dirty="0" smtClean="0"/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接頭辞＋語根の組み合わせ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re-</a:t>
            </a:r>
            <a:r>
              <a:rPr lang="en-US" altLang="ja-JP" sz="2400" dirty="0" err="1"/>
              <a:t>ceive</a:t>
            </a:r>
            <a:r>
              <a:rPr lang="en-US" altLang="ja-JP" sz="2400" dirty="0"/>
              <a:t>, con-</a:t>
            </a:r>
            <a:r>
              <a:rPr lang="en-US" altLang="ja-JP" sz="2400" dirty="0" err="1"/>
              <a:t>ceive</a:t>
            </a:r>
            <a:r>
              <a:rPr lang="en-US" altLang="ja-JP" sz="2400" dirty="0"/>
              <a:t>, per-</a:t>
            </a:r>
            <a:r>
              <a:rPr lang="en-US" altLang="ja-JP" sz="2400" dirty="0" err="1"/>
              <a:t>ceive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a-</a:t>
            </a:r>
            <a:r>
              <a:rPr lang="en-US" altLang="ja-JP" sz="2400" dirty="0" err="1"/>
              <a:t>spect</a:t>
            </a:r>
            <a:r>
              <a:rPr lang="en-US" altLang="ja-JP" sz="2400" dirty="0"/>
              <a:t>, in-</a:t>
            </a:r>
            <a:r>
              <a:rPr lang="en-US" altLang="ja-JP" sz="2400" dirty="0" err="1"/>
              <a:t>spect</a:t>
            </a:r>
            <a:r>
              <a:rPr lang="en-US" altLang="ja-JP" sz="2400" dirty="0"/>
              <a:t>, re-</a:t>
            </a:r>
            <a:r>
              <a:rPr lang="en-US" altLang="ja-JP" sz="2400" dirty="0" err="1"/>
              <a:t>spect</a:t>
            </a:r>
            <a:r>
              <a:rPr lang="en-US" altLang="ja-JP" sz="2400" dirty="0"/>
              <a:t>, retro-</a:t>
            </a:r>
            <a:r>
              <a:rPr lang="en-US" altLang="ja-JP" sz="2400" dirty="0" err="1"/>
              <a:t>spect</a:t>
            </a:r>
            <a:r>
              <a:rPr lang="en-US" altLang="ja-JP" sz="2400" dirty="0"/>
              <a:t>, pro-</a:t>
            </a:r>
            <a:r>
              <a:rPr lang="en-US" altLang="ja-JP" sz="2400" dirty="0" err="1"/>
              <a:t>spect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pre-scribe, sub-scribe, in-scribe, </a:t>
            </a:r>
            <a:r>
              <a:rPr lang="en-US" altLang="ja-JP" sz="2400" dirty="0" smtClean="0"/>
              <a:t>de-scribe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ja-JP" sz="2400" dirty="0"/>
              <a:t>[v]</a:t>
            </a:r>
            <a:r>
              <a:rPr lang="ja-JP" altLang="en-US" sz="2400" dirty="0"/>
              <a:t>から始まる</a:t>
            </a:r>
            <a:r>
              <a:rPr lang="ja-JP" altLang="en-US" sz="2400" dirty="0" smtClean="0"/>
              <a:t>語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dirty="0"/>
              <a:t>iew, </a:t>
            </a:r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dirty="0"/>
              <a:t>ital, </a:t>
            </a:r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dirty="0"/>
              <a:t>alue, </a:t>
            </a:r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dirty="0"/>
              <a:t>oice, </a:t>
            </a:r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dirty="0"/>
              <a:t>isit, …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3" name="history03-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3688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古典語彙の借用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468313" y="1052736"/>
            <a:ext cx="82804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（２）ギリシア語からの借用語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学術用語</a:t>
            </a:r>
            <a:r>
              <a:rPr lang="ja-JP" altLang="en-US" sz="2400" dirty="0"/>
              <a:t>が</a:t>
            </a:r>
            <a:r>
              <a:rPr lang="ja-JP" altLang="en-US" sz="2400" dirty="0" smtClean="0"/>
              <a:t>中心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anthropology, biology, economics, lexicon, mathematics, 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2400" dirty="0"/>
              <a:t>接辞による</a:t>
            </a:r>
            <a:r>
              <a:rPr lang="ja-JP" altLang="en-US" sz="2400" dirty="0" smtClean="0"/>
              <a:t>強力な造語力  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2400" dirty="0"/>
              <a:t>　</a:t>
            </a:r>
            <a:r>
              <a:rPr lang="en-US" altLang="ja-JP" sz="2400" dirty="0" err="1" smtClean="0"/>
              <a:t>dia</a:t>
            </a:r>
            <a:r>
              <a:rPr lang="en-US" altLang="ja-JP" sz="2400" dirty="0" smtClean="0"/>
              <a:t>-</a:t>
            </a:r>
            <a:r>
              <a:rPr lang="en-US" altLang="ja-JP" sz="2400" dirty="0"/>
              <a:t>, para-, hyper-, hypo-, bio-, -logy, -sis, -gram, </a:t>
            </a:r>
            <a:r>
              <a:rPr lang="en-US" altLang="ja-JP" sz="2400" dirty="0" smtClean="0"/>
              <a:t>...</a:t>
            </a:r>
            <a:r>
              <a:rPr lang="ja-JP" altLang="en-US" sz="2400" dirty="0" smtClean="0"/>
              <a:t>など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analysis, chaos, climax, cube, diagnosis, diagram, system, dogma, theorem, theory, crisis, criterion, encyclopedia, pneumonia, skeleton,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綴り字と発音から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ch</a:t>
            </a:r>
            <a:r>
              <a:rPr lang="en-US" altLang="ja-JP" sz="2400" dirty="0"/>
              <a:t>aracter, </a:t>
            </a:r>
            <a:r>
              <a:rPr lang="en-US" altLang="ja-JP" sz="2400" dirty="0">
                <a:solidFill>
                  <a:srgbClr val="FF0000"/>
                </a:solidFill>
              </a:rPr>
              <a:t>ch</a:t>
            </a:r>
            <a:r>
              <a:rPr lang="en-US" altLang="ja-JP" sz="2400" dirty="0"/>
              <a:t>orus, or</a:t>
            </a:r>
            <a:r>
              <a:rPr lang="en-US" altLang="ja-JP" sz="2400" dirty="0">
                <a:solidFill>
                  <a:srgbClr val="FF0000"/>
                </a:solidFill>
              </a:rPr>
              <a:t>ch</a:t>
            </a:r>
            <a:r>
              <a:rPr lang="en-US" altLang="ja-JP" sz="2400" dirty="0"/>
              <a:t>estra, anar</a:t>
            </a:r>
            <a:r>
              <a:rPr lang="en-US" altLang="ja-JP" sz="2400" dirty="0">
                <a:solidFill>
                  <a:srgbClr val="FF0000"/>
                </a:solidFill>
              </a:rPr>
              <a:t>ch</a:t>
            </a:r>
            <a:r>
              <a:rPr lang="en-US" altLang="ja-JP" sz="2400" dirty="0"/>
              <a:t>y, s</a:t>
            </a:r>
            <a:r>
              <a:rPr lang="en-US" altLang="ja-JP" sz="2400" dirty="0">
                <a:solidFill>
                  <a:srgbClr val="FF0000"/>
                </a:solidFill>
              </a:rPr>
              <a:t>ch</a:t>
            </a:r>
            <a:r>
              <a:rPr lang="en-US" altLang="ja-JP" sz="2400" dirty="0"/>
              <a:t>ool, ar</a:t>
            </a:r>
            <a:r>
              <a:rPr lang="en-US" altLang="ja-JP" sz="2400" dirty="0">
                <a:solidFill>
                  <a:srgbClr val="FF0000"/>
                </a:solidFill>
              </a:rPr>
              <a:t>ch</a:t>
            </a:r>
            <a:r>
              <a:rPr lang="en-US" altLang="ja-JP" sz="2400" dirty="0"/>
              <a:t>itect,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m</a:t>
            </a:r>
            <a:r>
              <a:rPr lang="en-US" altLang="ja-JP" sz="2400" dirty="0">
                <a:solidFill>
                  <a:srgbClr val="FF0000"/>
                </a:solidFill>
              </a:rPr>
              <a:t>y</a:t>
            </a:r>
            <a:r>
              <a:rPr lang="en-US" altLang="ja-JP" sz="2400" dirty="0"/>
              <a:t>th, rh</a:t>
            </a:r>
            <a:r>
              <a:rPr lang="en-US" altLang="ja-JP" sz="2400" dirty="0">
                <a:solidFill>
                  <a:srgbClr val="FF0000"/>
                </a:solidFill>
              </a:rPr>
              <a:t>y</a:t>
            </a:r>
            <a:r>
              <a:rPr lang="en-US" altLang="ja-JP" sz="2400" dirty="0"/>
              <a:t>thm, h</a:t>
            </a:r>
            <a:r>
              <a:rPr lang="en-US" altLang="ja-JP" sz="2400" dirty="0">
                <a:solidFill>
                  <a:srgbClr val="FF0000"/>
                </a:solidFill>
              </a:rPr>
              <a:t>y</a:t>
            </a:r>
            <a:r>
              <a:rPr lang="en-US" altLang="ja-JP" sz="2400" dirty="0"/>
              <a:t>mn, s</a:t>
            </a:r>
            <a:r>
              <a:rPr lang="en-US" altLang="ja-JP" sz="2400" dirty="0">
                <a:solidFill>
                  <a:srgbClr val="FF0000"/>
                </a:solidFill>
              </a:rPr>
              <a:t>y</a:t>
            </a:r>
            <a:r>
              <a:rPr lang="en-US" altLang="ja-JP" sz="2400" dirty="0"/>
              <a:t>mbol, t</a:t>
            </a:r>
            <a:r>
              <a:rPr lang="en-US" altLang="ja-JP" sz="2400" dirty="0">
                <a:solidFill>
                  <a:srgbClr val="FF0000"/>
                </a:solidFill>
              </a:rPr>
              <a:t>y</a:t>
            </a:r>
            <a:r>
              <a:rPr lang="en-US" altLang="ja-JP" sz="2400" dirty="0"/>
              <a:t>pe, t</a:t>
            </a:r>
            <a:r>
              <a:rPr lang="en-US" altLang="ja-JP" sz="2400" dirty="0">
                <a:solidFill>
                  <a:srgbClr val="FF0000"/>
                </a:solidFill>
              </a:rPr>
              <a:t>y</a:t>
            </a:r>
            <a:r>
              <a:rPr lang="en-US" altLang="ja-JP" sz="2400" dirty="0"/>
              <a:t>ranny,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ps</a:t>
            </a:r>
            <a:r>
              <a:rPr lang="en-US" altLang="ja-JP" sz="2400" dirty="0"/>
              <a:t>ychology, </a:t>
            </a:r>
            <a:r>
              <a:rPr lang="en-US" altLang="ja-JP" sz="2400" dirty="0">
                <a:solidFill>
                  <a:srgbClr val="FF0000"/>
                </a:solidFill>
              </a:rPr>
              <a:t>pn</a:t>
            </a:r>
            <a:r>
              <a:rPr lang="en-US" altLang="ja-JP" sz="2400" dirty="0"/>
              <a:t>eumonia, </a:t>
            </a:r>
            <a:r>
              <a:rPr lang="en-US" altLang="ja-JP" sz="2400" dirty="0">
                <a:solidFill>
                  <a:srgbClr val="FF0000"/>
                </a:solidFill>
              </a:rPr>
              <a:t>Pt</a:t>
            </a:r>
            <a:r>
              <a:rPr lang="en-US" altLang="ja-JP" sz="2400" dirty="0"/>
              <a:t>olemy,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ph</a:t>
            </a:r>
            <a:r>
              <a:rPr lang="en-US" altLang="ja-JP" sz="2400" dirty="0"/>
              <a:t>iloso</a:t>
            </a:r>
            <a:r>
              <a:rPr lang="en-US" altLang="ja-JP" sz="2400" dirty="0">
                <a:solidFill>
                  <a:srgbClr val="FF0000"/>
                </a:solidFill>
              </a:rPr>
              <a:t>ph</a:t>
            </a:r>
            <a:r>
              <a:rPr lang="en-US" altLang="ja-JP" sz="2400" dirty="0"/>
              <a:t>y, </a:t>
            </a:r>
            <a:r>
              <a:rPr lang="en-US" altLang="ja-JP" sz="2400" dirty="0">
                <a:solidFill>
                  <a:srgbClr val="FF0000"/>
                </a:solidFill>
              </a:rPr>
              <a:t>ph</a:t>
            </a:r>
            <a:r>
              <a:rPr lang="en-US" altLang="ja-JP" sz="2400" dirty="0"/>
              <a:t>otogra</a:t>
            </a:r>
            <a:r>
              <a:rPr lang="en-US" altLang="ja-JP" sz="2400" dirty="0">
                <a:solidFill>
                  <a:srgbClr val="FF0000"/>
                </a:solidFill>
              </a:rPr>
              <a:t>ph</a:t>
            </a:r>
            <a:r>
              <a:rPr lang="en-US" altLang="ja-JP" sz="2400" dirty="0"/>
              <a:t>, metamor</a:t>
            </a:r>
            <a:r>
              <a:rPr lang="en-US" altLang="ja-JP" sz="2400" dirty="0">
                <a:solidFill>
                  <a:srgbClr val="FF0000"/>
                </a:solidFill>
              </a:rPr>
              <a:t>ph</a:t>
            </a:r>
            <a:r>
              <a:rPr lang="en-US" altLang="ja-JP" sz="2400" dirty="0"/>
              <a:t>osis, </a:t>
            </a:r>
            <a:r>
              <a:rPr lang="en-US" altLang="ja-JP" sz="2400" dirty="0">
                <a:solidFill>
                  <a:srgbClr val="FF0000"/>
                </a:solidFill>
              </a:rPr>
              <a:t>ph</a:t>
            </a:r>
            <a:r>
              <a:rPr lang="en-US" altLang="ja-JP" sz="2400" dirty="0"/>
              <a:t>onetics, </a:t>
            </a:r>
            <a:endParaRPr lang="en-US" altLang="ja-JP" sz="2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3" name="history03-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ウィリアム･シェイクスピア</a:t>
            </a:r>
            <a:r>
              <a:rPr lang="en-US" altLang="ja-JP" sz="2800" dirty="0" smtClean="0"/>
              <a:t>(1564-1616)</a:t>
            </a:r>
          </a:p>
        </p:txBody>
      </p:sp>
      <p:pic>
        <p:nvPicPr>
          <p:cNvPr id="102403" name="Picture 3" descr="Shakespe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6750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284663" y="1704003"/>
            <a:ext cx="453548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英文学史上最大の詩人・劇作家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生地</a:t>
            </a:r>
            <a:r>
              <a:rPr lang="en-US" altLang="ja-JP" sz="2400" dirty="0"/>
              <a:t>Stratford upon Avon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ソネット（</a:t>
            </a:r>
            <a:r>
              <a:rPr lang="en-US" altLang="ja-JP" sz="2400" dirty="0" smtClean="0"/>
              <a:t>14</a:t>
            </a:r>
            <a:r>
              <a:rPr lang="ja-JP" altLang="en-US" sz="2400" dirty="0" smtClean="0"/>
              <a:t>行から成る定型詩）、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ja-JP" altLang="en-US" sz="2400" dirty="0"/>
              <a:t>４大悲劇（</a:t>
            </a:r>
            <a:r>
              <a:rPr lang="en-US" altLang="ja-JP" sz="2400" dirty="0"/>
              <a:t>『             』</a:t>
            </a:r>
            <a:r>
              <a:rPr lang="ja-JP" altLang="en-US" sz="2400" dirty="0" err="1"/>
              <a:t>、</a:t>
            </a:r>
            <a:r>
              <a:rPr lang="ja-JP" altLang="en-US" sz="2400" dirty="0"/>
              <a:t> </a:t>
            </a:r>
            <a:r>
              <a:rPr lang="en-US" altLang="ja-JP" sz="2400" dirty="0"/>
              <a:t>『</a:t>
            </a:r>
            <a:r>
              <a:rPr lang="ja-JP" altLang="en-US" sz="2400" dirty="0"/>
              <a:t>オセロウ</a:t>
            </a:r>
            <a:r>
              <a:rPr lang="en-US" altLang="ja-JP" sz="2400" dirty="0"/>
              <a:t>』 </a:t>
            </a:r>
            <a:r>
              <a:rPr lang="ja-JP" altLang="en-US" sz="2400" dirty="0" err="1"/>
              <a:t>、</a:t>
            </a:r>
            <a:r>
              <a:rPr lang="ja-JP" altLang="en-US" sz="2400" dirty="0"/>
              <a:t> </a:t>
            </a:r>
            <a:r>
              <a:rPr lang="en-US" altLang="ja-JP" sz="2400" dirty="0"/>
              <a:t>『          』</a:t>
            </a:r>
            <a:r>
              <a:rPr lang="ja-JP" altLang="en-US" sz="2400" dirty="0" err="1"/>
              <a:t>、</a:t>
            </a:r>
            <a:r>
              <a:rPr lang="en-US" altLang="ja-JP" sz="2400" dirty="0"/>
              <a:t>『</a:t>
            </a:r>
            <a:r>
              <a:rPr lang="ja-JP" altLang="en-US" sz="2400" dirty="0"/>
              <a:t>リア王</a:t>
            </a:r>
            <a:r>
              <a:rPr lang="en-US" altLang="ja-JP" sz="2400" dirty="0"/>
              <a:t>』</a:t>
            </a:r>
            <a:r>
              <a:rPr lang="ja-JP" altLang="en-US" sz="2400" dirty="0"/>
              <a:t>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「</a:t>
            </a:r>
            <a:r>
              <a:rPr lang="ja-JP" altLang="en-US" sz="2400" dirty="0"/>
              <a:t>万人の心を持つ」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(myriad-minded)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多彩な人間関係、感情描写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後世の英語に大きな影響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pic>
        <p:nvPicPr>
          <p:cNvPr id="3" name="history03-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113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762872" cy="850900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初期近代英語</a:t>
            </a:r>
            <a:r>
              <a:rPr lang="en-US" altLang="ja-JP" sz="4000" dirty="0" smtClean="0"/>
              <a:t>(</a:t>
            </a:r>
            <a:r>
              <a:rPr lang="en-US" altLang="ja-JP" sz="4000" dirty="0" smtClean="0"/>
              <a:t>EME)</a:t>
            </a:r>
            <a:endParaRPr lang="en-US" altLang="ja-JP" sz="4000" dirty="0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1476</a:t>
            </a:r>
            <a:r>
              <a:rPr lang="ja-JP" altLang="en-US" sz="2800" dirty="0" smtClean="0"/>
              <a:t>年、ウィリアム･キャクストン</a:t>
            </a:r>
            <a:r>
              <a:rPr lang="en-US" altLang="ja-JP" sz="2800" dirty="0" smtClean="0"/>
              <a:t>(William Caxton)</a:t>
            </a:r>
            <a:r>
              <a:rPr lang="ja-JP" altLang="en-US" sz="2800" dirty="0" smtClean="0"/>
              <a:t>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　　　ウェストミンスターで</a:t>
            </a:r>
            <a:r>
              <a:rPr lang="ja-JP" altLang="en-US" sz="2800" dirty="0" smtClean="0">
                <a:solidFill>
                  <a:srgbClr val="FF0000"/>
                </a:solidFill>
              </a:rPr>
              <a:t>（　　　　　　　）</a:t>
            </a:r>
            <a:r>
              <a:rPr lang="ja-JP" altLang="en-US" sz="2800" dirty="0" smtClean="0"/>
              <a:t>設立。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1485</a:t>
            </a:r>
            <a:r>
              <a:rPr lang="ja-JP" altLang="en-US" sz="2800" dirty="0" smtClean="0"/>
              <a:t>年、ヘンリー７世即位、チューダー朝（～</a:t>
            </a:r>
            <a:r>
              <a:rPr lang="en-US" altLang="ja-JP" sz="2800" dirty="0" smtClean="0"/>
              <a:t>1603</a:t>
            </a:r>
            <a:r>
              <a:rPr lang="ja-JP" altLang="en-US" sz="2800" dirty="0" smtClean="0"/>
              <a:t>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16</a:t>
            </a:r>
            <a:r>
              <a:rPr lang="ja-JP" altLang="en-US" sz="2800" dirty="0" err="1" smtClean="0"/>
              <a:t>ｃ</a:t>
            </a:r>
            <a:r>
              <a:rPr lang="ja-JP" altLang="en-US" sz="2800" dirty="0" smtClean="0"/>
              <a:t>初め～</a:t>
            </a:r>
            <a:r>
              <a:rPr lang="en-US" altLang="ja-JP" sz="2800" dirty="0" smtClean="0"/>
              <a:t>17</a:t>
            </a:r>
            <a:r>
              <a:rPr lang="ja-JP" altLang="en-US" sz="2800" dirty="0" err="1" smtClean="0"/>
              <a:t>ｃ</a:t>
            </a:r>
            <a:r>
              <a:rPr lang="ja-JP" altLang="en-US" sz="2800" dirty="0" smtClean="0"/>
              <a:t>初め　</a:t>
            </a:r>
            <a:r>
              <a:rPr lang="ja-JP" altLang="en-US" sz="2800" dirty="0" smtClean="0">
                <a:solidFill>
                  <a:srgbClr val="FF0000"/>
                </a:solidFill>
              </a:rPr>
              <a:t>英国ルネッサンス</a:t>
            </a:r>
            <a:r>
              <a:rPr lang="ja-JP" altLang="en-US" sz="2800" dirty="0" smtClean="0"/>
              <a:t>（古典研究）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1534</a:t>
            </a:r>
            <a:r>
              <a:rPr lang="ja-JP" altLang="en-US" sz="2800" dirty="0" smtClean="0"/>
              <a:t>年、ヘンリー８世、</a:t>
            </a:r>
            <a:r>
              <a:rPr lang="ja-JP" altLang="en-US" sz="2800" dirty="0" smtClean="0">
                <a:solidFill>
                  <a:srgbClr val="FF0000"/>
                </a:solidFill>
              </a:rPr>
              <a:t>英国国教会</a:t>
            </a:r>
            <a:r>
              <a:rPr lang="ja-JP" altLang="en-US" sz="2800" dirty="0" smtClean="0"/>
              <a:t>を設立。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⇒ローマカトリック教会から分離。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1536</a:t>
            </a:r>
            <a:r>
              <a:rPr lang="ja-JP" altLang="en-US" sz="2800" dirty="0" smtClean="0"/>
              <a:t>年、ウェールズを統合。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1558</a:t>
            </a:r>
            <a:r>
              <a:rPr lang="ja-JP" altLang="en-US" sz="2800" dirty="0" smtClean="0"/>
              <a:t>年、</a:t>
            </a:r>
            <a:r>
              <a:rPr lang="ja-JP" altLang="en-US" sz="2800" dirty="0" smtClean="0">
                <a:solidFill>
                  <a:srgbClr val="FF0000"/>
                </a:solidFill>
              </a:rPr>
              <a:t>エリザベス１世</a:t>
            </a:r>
            <a:r>
              <a:rPr lang="ja-JP" altLang="en-US" sz="2800" dirty="0" smtClean="0"/>
              <a:t>即位（～</a:t>
            </a:r>
            <a:r>
              <a:rPr lang="en-US" altLang="ja-JP" sz="2800" dirty="0" smtClean="0"/>
              <a:t>1603</a:t>
            </a:r>
            <a:r>
              <a:rPr lang="ja-JP" altLang="en-US" sz="2800" dirty="0" smtClean="0"/>
              <a:t>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1564</a:t>
            </a:r>
            <a:r>
              <a:rPr lang="ja-JP" altLang="en-US" sz="2800" dirty="0" smtClean="0"/>
              <a:t>年、</a:t>
            </a:r>
            <a:r>
              <a:rPr lang="ja-JP" altLang="en-US" sz="2800" dirty="0" smtClean="0">
                <a:solidFill>
                  <a:srgbClr val="FF0000"/>
                </a:solidFill>
              </a:rPr>
              <a:t>ウィリアム･シェイクスピア</a:t>
            </a:r>
            <a:r>
              <a:rPr lang="ja-JP" altLang="en-US" sz="2800" dirty="0" smtClean="0"/>
              <a:t>生まれる</a:t>
            </a:r>
            <a:r>
              <a:rPr lang="en-US" altLang="ja-JP" sz="2800" dirty="0" smtClean="0"/>
              <a:t>(~1616</a:t>
            </a:r>
            <a:r>
              <a:rPr lang="ja-JP" altLang="en-US" sz="2800" dirty="0" smtClean="0"/>
              <a:t>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1588</a:t>
            </a:r>
            <a:r>
              <a:rPr lang="ja-JP" altLang="en-US" sz="2800" dirty="0" smtClean="0"/>
              <a:t>年、スペイン無敵艦隊を撃破。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1600</a:t>
            </a:r>
            <a:r>
              <a:rPr lang="ja-JP" altLang="en-US" sz="2800" dirty="0" smtClean="0"/>
              <a:t>年、東インド会社設立、東洋貿易。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pic>
        <p:nvPicPr>
          <p:cNvPr id="3" name="history03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5902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kumimoji="1" lang="ja-JP" altLang="en-US" dirty="0" smtClean="0"/>
              <a:t>ルネッサンス（人間描写）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800" dirty="0" smtClean="0"/>
              <a:t>… </a:t>
            </a:r>
            <a:r>
              <a:rPr lang="en-US" altLang="ja-JP" sz="2800" dirty="0" smtClean="0">
                <a:solidFill>
                  <a:srgbClr val="FF0000"/>
                </a:solidFill>
              </a:rPr>
              <a:t>What </a:t>
            </a:r>
            <a:r>
              <a:rPr lang="en-US" altLang="ja-JP" sz="2800" dirty="0">
                <a:solidFill>
                  <a:srgbClr val="FF0000"/>
                </a:solidFill>
              </a:rPr>
              <a:t>a piece of work is </a:t>
            </a:r>
            <a:r>
              <a:rPr lang="en-US" altLang="ja-JP" sz="2800" dirty="0" smtClean="0">
                <a:solidFill>
                  <a:srgbClr val="FF0000"/>
                </a:solidFill>
              </a:rPr>
              <a:t>a man</a:t>
            </a:r>
            <a:r>
              <a:rPr lang="en-US" altLang="ja-JP" sz="2800" dirty="0"/>
              <a:t>, How noble in reason, how infinite in faculty, In form and moving how express and admirable, In action how like an Angel, In apprehension how like a god, The beauty of the world, The paragon of animals. And yet to me, what is this quintessence of dust? </a:t>
            </a:r>
            <a:r>
              <a:rPr lang="en-US" altLang="ja-JP" sz="2800" dirty="0">
                <a:solidFill>
                  <a:srgbClr val="0000CC"/>
                </a:solidFill>
              </a:rPr>
              <a:t>Man delights not me; </a:t>
            </a:r>
            <a:r>
              <a:rPr lang="en-US" altLang="ja-JP" sz="2800" dirty="0" smtClean="0"/>
              <a:t>no, nor </a:t>
            </a:r>
            <a:r>
              <a:rPr lang="en-US" altLang="ja-JP" sz="2800" dirty="0"/>
              <a:t>Woman neither; though by your smiling you seem to say so</a:t>
            </a:r>
            <a:r>
              <a:rPr lang="en-US" altLang="ja-JP" sz="2800" dirty="0" smtClean="0"/>
              <a:t>.</a:t>
            </a:r>
          </a:p>
          <a:p>
            <a:pPr marL="0" indent="0">
              <a:buNone/>
            </a:pP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                                      (</a:t>
            </a:r>
            <a:r>
              <a:rPr kumimoji="1" lang="en-US" altLang="ja-JP" sz="2800" i="1" dirty="0" smtClean="0"/>
              <a:t>Hamlet</a:t>
            </a:r>
            <a:r>
              <a:rPr kumimoji="1" lang="en-US" altLang="ja-JP" sz="2800" dirty="0" smtClean="0"/>
              <a:t>, Act II, Scene 2)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5661248"/>
            <a:ext cx="517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</a:t>
            </a:r>
            <a:r>
              <a:rPr lang="en-US" altLang="ja-JP" dirty="0" smtClean="0"/>
              <a:t>www.youtube.com/watch?v=6_Y-tYrGBDc</a:t>
            </a:r>
          </a:p>
          <a:p>
            <a:r>
              <a:rPr kumimoji="1" lang="ja-JP" altLang="en-US" dirty="0" smtClean="0"/>
              <a:t>該当部分１：１５：０７－１：１５：４４</a:t>
            </a:r>
            <a:endParaRPr kumimoji="1" lang="ja-JP" altLang="en-US" dirty="0"/>
          </a:p>
        </p:txBody>
      </p:sp>
      <p:pic>
        <p:nvPicPr>
          <p:cNvPr id="6" name="history03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ウィリアム･シェイクスピア</a:t>
            </a:r>
            <a:r>
              <a:rPr lang="en-US" altLang="ja-JP" sz="2800" smtClean="0"/>
              <a:t>(1564-1616)</a:t>
            </a:r>
          </a:p>
        </p:txBody>
      </p:sp>
      <p:pic>
        <p:nvPicPr>
          <p:cNvPr id="103427" name="Picture 3" descr="Shakespe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6"/>
            <a:ext cx="792336" cy="11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475657" y="1052513"/>
            <a:ext cx="734449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smtClean="0"/>
              <a:t>accommodation</a:t>
            </a:r>
            <a:r>
              <a:rPr lang="en-US" altLang="ja-JP" sz="2400" dirty="0"/>
              <a:t>, assassination,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barefaced, countless, dislocate, dwindle,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eventful, gloomy, obscene</a:t>
            </a:r>
            <a:r>
              <a:rPr lang="ja-JP" altLang="en-US" sz="2400" dirty="0" smtClean="0"/>
              <a:t>などの新語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green-eyed monster</a:t>
            </a:r>
            <a:r>
              <a:rPr lang="ja-JP" altLang="en-US" sz="2400" dirty="0"/>
              <a:t>（嫉妬）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on purpose</a:t>
            </a:r>
            <a:r>
              <a:rPr lang="ja-JP" altLang="en-US" sz="2400" dirty="0"/>
              <a:t>（わざと）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salad days</a:t>
            </a:r>
            <a:r>
              <a:rPr lang="ja-JP" altLang="en-US" sz="2400" dirty="0"/>
              <a:t>（未熟な青年時代）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To be, or not to be, that is the question.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-</a:t>
            </a:r>
            <a:r>
              <a:rPr lang="en-US" altLang="ja-JP" sz="2400" dirty="0" err="1"/>
              <a:t>en</a:t>
            </a:r>
            <a:r>
              <a:rPr lang="ja-JP" altLang="en-US" sz="2400" dirty="0"/>
              <a:t>複数 </a:t>
            </a:r>
            <a:r>
              <a:rPr lang="en-US" altLang="ja-JP" sz="2400" dirty="0"/>
              <a:t>eyen, </a:t>
            </a:r>
            <a:r>
              <a:rPr lang="en-US" altLang="ja-JP" sz="2400" dirty="0" err="1"/>
              <a:t>shoen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kine</a:t>
            </a:r>
            <a:r>
              <a:rPr lang="en-US" altLang="ja-JP" sz="2400" dirty="0"/>
              <a:t>(=cows)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上位単数</a:t>
            </a:r>
            <a:r>
              <a:rPr lang="en-US" altLang="ja-JP" sz="2400" dirty="0"/>
              <a:t>you</a:t>
            </a:r>
            <a:r>
              <a:rPr lang="ja-JP" altLang="en-US" sz="2400" dirty="0" err="1"/>
              <a:t>、</a:t>
            </a:r>
            <a:r>
              <a:rPr lang="ja-JP" altLang="en-US" sz="2400" dirty="0"/>
              <a:t>下位単数</a:t>
            </a:r>
            <a:r>
              <a:rPr lang="en-US" altLang="ja-JP" sz="2400" dirty="0"/>
              <a:t>thou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２人称単数接辞</a:t>
            </a:r>
            <a:r>
              <a:rPr lang="en-US" altLang="ja-JP" sz="2400" dirty="0"/>
              <a:t>-(e)</a:t>
            </a:r>
            <a:r>
              <a:rPr lang="en-US" altLang="ja-JP" sz="2400" dirty="0" err="1"/>
              <a:t>st</a:t>
            </a:r>
            <a:r>
              <a:rPr lang="en-US" altLang="ja-JP" sz="2400" dirty="0"/>
              <a:t>, </a:t>
            </a:r>
            <a:r>
              <a:rPr lang="ja-JP" altLang="en-US" sz="2400" dirty="0"/>
              <a:t>３人称単数</a:t>
            </a:r>
            <a:r>
              <a:rPr lang="en-US" altLang="ja-JP" sz="2400" dirty="0"/>
              <a:t>-(e)</a:t>
            </a:r>
            <a:r>
              <a:rPr lang="en-US" altLang="ja-JP" sz="2400" dirty="0" err="1"/>
              <a:t>th</a:t>
            </a: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</a:rPr>
              <a:t>do</a:t>
            </a:r>
            <a:r>
              <a:rPr lang="ja-JP" altLang="en-US" sz="2400" dirty="0">
                <a:solidFill>
                  <a:srgbClr val="FF0000"/>
                </a:solidFill>
              </a:rPr>
              <a:t>なし否定文・疑問文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I know not.  </a:t>
            </a:r>
            <a:r>
              <a:rPr lang="en-US" altLang="ja-JP" sz="2400" dirty="0" smtClean="0"/>
              <a:t>Man delights not me.     </a:t>
            </a:r>
            <a:r>
              <a:rPr lang="en-US" altLang="ja-JP" sz="2400" dirty="0"/>
              <a:t>Said I</a:t>
            </a:r>
            <a:r>
              <a:rPr lang="en-US" altLang="ja-JP" sz="2400" dirty="0" smtClean="0"/>
              <a:t>?</a:t>
            </a:r>
            <a:endParaRPr lang="en-US" altLang="ja-JP" sz="2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pic>
        <p:nvPicPr>
          <p:cNvPr id="3" name="history03-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939" y="565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タイトル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008410"/>
          </a:xfrm>
        </p:spPr>
        <p:txBody>
          <a:bodyPr/>
          <a:lstStyle/>
          <a:p>
            <a:pPr algn="l"/>
            <a:r>
              <a:rPr lang="ja-JP" altLang="en-US" dirty="0"/>
              <a:t>助動詞</a:t>
            </a:r>
            <a:r>
              <a:rPr lang="en-US" altLang="ja-JP" dirty="0" smtClean="0"/>
              <a:t>do</a:t>
            </a:r>
            <a:r>
              <a:rPr lang="ja-JP" altLang="en-US" dirty="0" smtClean="0"/>
              <a:t>の発達</a:t>
            </a:r>
            <a:r>
              <a:rPr lang="en-US" altLang="ja-JP" dirty="0" smtClean="0"/>
              <a:t>(16c~)</a:t>
            </a:r>
          </a:p>
        </p:txBody>
      </p:sp>
      <p:sp>
        <p:nvSpPr>
          <p:cNvPr id="104451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68313" y="1484313"/>
            <a:ext cx="8229600" cy="46704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ja-JP" altLang="en-US" dirty="0" smtClean="0"/>
              <a:t>疑問文：　</a:t>
            </a:r>
            <a:r>
              <a:rPr lang="en-US" altLang="ja-JP" dirty="0" smtClean="0"/>
              <a:t>SV</a:t>
            </a:r>
            <a:r>
              <a:rPr lang="ja-JP" altLang="en-US" dirty="0" smtClean="0"/>
              <a:t>～</a:t>
            </a:r>
            <a:r>
              <a:rPr lang="en-US" altLang="ja-JP" dirty="0" smtClean="0">
                <a:solidFill>
                  <a:srgbClr val="FF0000"/>
                </a:solidFill>
              </a:rPr>
              <a:t>VS?</a:t>
            </a:r>
            <a:r>
              <a:rPr lang="ja-JP" altLang="en-US" dirty="0" smtClean="0"/>
              <a:t>　⇒ </a:t>
            </a:r>
            <a:r>
              <a:rPr lang="en-US" altLang="ja-JP" dirty="0" smtClean="0"/>
              <a:t>SV</a:t>
            </a:r>
            <a:r>
              <a:rPr lang="ja-JP" altLang="en-US" dirty="0" smtClean="0"/>
              <a:t>～</a:t>
            </a:r>
            <a:r>
              <a:rPr lang="en-US" altLang="ja-JP" dirty="0" smtClean="0">
                <a:solidFill>
                  <a:srgbClr val="FF0000"/>
                </a:solidFill>
              </a:rPr>
              <a:t>do S V?</a:t>
            </a:r>
            <a:r>
              <a:rPr lang="en-US" altLang="ja-JP" dirty="0" smtClean="0"/>
              <a:t>(16c)</a:t>
            </a:r>
          </a:p>
          <a:p>
            <a:pPr marL="0" indent="0">
              <a:buFontTx/>
              <a:buNone/>
            </a:pPr>
            <a:r>
              <a:rPr lang="en-US" altLang="ja-JP" sz="2600" dirty="0" err="1" smtClean="0"/>
              <a:t>Gehyrst</a:t>
            </a:r>
            <a:r>
              <a:rPr lang="en-US" altLang="ja-JP" sz="2600" dirty="0" smtClean="0"/>
              <a:t> </a:t>
            </a:r>
            <a:r>
              <a:rPr lang="en-US" altLang="ja-JP" sz="2600" dirty="0" err="1" smtClean="0"/>
              <a:t>ðu</a:t>
            </a:r>
            <a:r>
              <a:rPr lang="en-US" altLang="ja-JP" sz="2600" dirty="0" smtClean="0"/>
              <a:t> me?    </a:t>
            </a:r>
            <a:r>
              <a:rPr lang="ja-JP" altLang="en-US" sz="2600" dirty="0" smtClean="0"/>
              <a:t>⇒</a:t>
            </a:r>
            <a:r>
              <a:rPr lang="en-US" altLang="ja-JP" sz="2600" dirty="0" smtClean="0"/>
              <a:t>Do you hear me?(16c)</a:t>
            </a:r>
          </a:p>
          <a:p>
            <a:pPr marL="0" indent="0">
              <a:buFontTx/>
              <a:buNone/>
            </a:pPr>
            <a:r>
              <a:rPr lang="en-US" altLang="ja-JP" sz="2600" dirty="0" err="1" smtClean="0"/>
              <a:t>Hwæt</a:t>
            </a:r>
            <a:r>
              <a:rPr lang="en-US" altLang="ja-JP" sz="2600" dirty="0" smtClean="0"/>
              <a:t> </a:t>
            </a:r>
            <a:r>
              <a:rPr lang="en-US" altLang="ja-JP" sz="2600" dirty="0" err="1" smtClean="0"/>
              <a:t>sægest</a:t>
            </a:r>
            <a:r>
              <a:rPr lang="en-US" altLang="ja-JP" sz="2600" dirty="0" smtClean="0"/>
              <a:t> </a:t>
            </a:r>
            <a:r>
              <a:rPr lang="en-US" altLang="ja-JP" sz="2600" dirty="0" err="1" smtClean="0"/>
              <a:t>ðu</a:t>
            </a:r>
            <a:r>
              <a:rPr lang="en-US" altLang="ja-JP" sz="2600" dirty="0" smtClean="0"/>
              <a:t>? </a:t>
            </a:r>
            <a:r>
              <a:rPr lang="ja-JP" altLang="en-US" sz="2600" dirty="0" smtClean="0"/>
              <a:t>⇒</a:t>
            </a:r>
            <a:r>
              <a:rPr lang="en-US" altLang="ja-JP" sz="2600" dirty="0" smtClean="0"/>
              <a:t>What do you say?(17c)</a:t>
            </a:r>
          </a:p>
          <a:p>
            <a:pPr marL="0" indent="0">
              <a:buFontTx/>
              <a:buNone/>
            </a:pPr>
            <a:r>
              <a:rPr lang="en-US" altLang="ja-JP" sz="2600" dirty="0"/>
              <a:t> </a:t>
            </a:r>
            <a:r>
              <a:rPr lang="en-US" altLang="ja-JP" sz="2600" dirty="0" smtClean="0"/>
              <a:t>                                        </a:t>
            </a:r>
            <a:r>
              <a:rPr lang="ja-JP" altLang="en-US" sz="2600" dirty="0" smtClean="0"/>
              <a:t>　　</a:t>
            </a:r>
            <a:r>
              <a:rPr lang="en-US" altLang="ja-JP" sz="2600" dirty="0" smtClean="0">
                <a:solidFill>
                  <a:srgbClr val="FF0000"/>
                </a:solidFill>
              </a:rPr>
              <a:t>SV</a:t>
            </a:r>
            <a:r>
              <a:rPr lang="ja-JP" altLang="en-US" sz="2600" dirty="0" smtClean="0">
                <a:solidFill>
                  <a:srgbClr val="FF0000"/>
                </a:solidFill>
              </a:rPr>
              <a:t>語順が保持できる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pic>
        <p:nvPicPr>
          <p:cNvPr id="3" name="history03-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タイトル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008410"/>
          </a:xfrm>
        </p:spPr>
        <p:txBody>
          <a:bodyPr/>
          <a:lstStyle/>
          <a:p>
            <a:pPr algn="l"/>
            <a:r>
              <a:rPr lang="ja-JP" altLang="en-US" dirty="0"/>
              <a:t>助動詞</a:t>
            </a:r>
            <a:r>
              <a:rPr lang="en-US" altLang="ja-JP" dirty="0" smtClean="0"/>
              <a:t>do</a:t>
            </a:r>
            <a:r>
              <a:rPr lang="ja-JP" altLang="en-US" dirty="0" smtClean="0"/>
              <a:t>の発達</a:t>
            </a:r>
            <a:r>
              <a:rPr lang="en-US" altLang="ja-JP" dirty="0" smtClean="0"/>
              <a:t>(16c~)</a:t>
            </a:r>
          </a:p>
        </p:txBody>
      </p:sp>
      <p:sp>
        <p:nvSpPr>
          <p:cNvPr id="104451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68313" y="1484313"/>
            <a:ext cx="8229600" cy="46704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ja-JP" altLang="en-US" dirty="0" smtClean="0"/>
              <a:t>否定文： </a:t>
            </a:r>
            <a:r>
              <a:rPr lang="en-US" altLang="ja-JP" dirty="0" smtClean="0"/>
              <a:t>S V not O</a:t>
            </a:r>
            <a:r>
              <a:rPr lang="ja-JP" altLang="en-US" dirty="0" smtClean="0"/>
              <a:t>⇒ </a:t>
            </a:r>
            <a:r>
              <a:rPr lang="en-US" altLang="ja-JP" dirty="0" smtClean="0"/>
              <a:t>S do not V O(17c)</a:t>
            </a:r>
          </a:p>
          <a:p>
            <a:pPr marL="0" indent="0">
              <a:buFontTx/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</a:t>
            </a:r>
            <a:r>
              <a:rPr lang="ja-JP" altLang="en-US" sz="2600" dirty="0"/>
              <a:t> </a:t>
            </a:r>
            <a:r>
              <a:rPr lang="ja-JP" altLang="en-US" sz="2600" dirty="0" smtClean="0"/>
              <a:t>                            </a:t>
            </a:r>
            <a:r>
              <a:rPr lang="en-US" altLang="ja-JP" sz="2600" dirty="0" smtClean="0">
                <a:solidFill>
                  <a:srgbClr val="FF0000"/>
                </a:solidFill>
              </a:rPr>
              <a:t>VO</a:t>
            </a:r>
            <a:r>
              <a:rPr lang="ja-JP" altLang="en-US" sz="2600" dirty="0" smtClean="0">
                <a:solidFill>
                  <a:srgbClr val="FF0000"/>
                </a:solidFill>
              </a:rPr>
              <a:t>の語順が保持できる</a:t>
            </a:r>
            <a:endParaRPr lang="en-US" altLang="ja-JP" sz="260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altLang="ja-JP" sz="260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altLang="ja-JP" sz="2600" dirty="0" smtClean="0"/>
              <a:t>Man delights not me.</a:t>
            </a:r>
          </a:p>
          <a:p>
            <a:pPr marL="0" indent="0">
              <a:buFontTx/>
              <a:buNone/>
            </a:pPr>
            <a:r>
              <a:rPr lang="en-US" altLang="ja-JP" sz="2600" dirty="0" smtClean="0"/>
              <a:t>S      V           not O</a:t>
            </a:r>
          </a:p>
          <a:p>
            <a:pPr marL="0" indent="0">
              <a:buFontTx/>
              <a:buNone/>
            </a:pPr>
            <a:endParaRPr lang="en-US" altLang="ja-JP" sz="2600" dirty="0"/>
          </a:p>
          <a:p>
            <a:pPr marL="0" indent="0">
              <a:buFontTx/>
              <a:buNone/>
            </a:pPr>
            <a:r>
              <a:rPr lang="en-US" altLang="ja-JP" sz="2600" dirty="0" smtClean="0"/>
              <a:t>Man does not delight me.</a:t>
            </a:r>
          </a:p>
          <a:p>
            <a:pPr marL="0" indent="0">
              <a:buFontTx/>
              <a:buNone/>
            </a:pPr>
            <a:r>
              <a:rPr lang="en-US" altLang="ja-JP" sz="2600" dirty="0" smtClean="0"/>
              <a:t>S</a:t>
            </a:r>
            <a:r>
              <a:rPr lang="en-US" altLang="ja-JP" sz="2600" dirty="0" smtClean="0">
                <a:solidFill>
                  <a:srgbClr val="FF0000"/>
                </a:solidFill>
              </a:rPr>
              <a:t>      does not  V        O</a:t>
            </a:r>
            <a:endParaRPr lang="en-US" altLang="ja-JP" sz="260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altLang="ja-JP" sz="2600" dirty="0" smtClean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pic>
        <p:nvPicPr>
          <p:cNvPr id="3" name="history03-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ja-JP" altLang="en-US" dirty="0"/>
              <a:t>助動詞</a:t>
            </a:r>
            <a:r>
              <a:rPr lang="en-US" altLang="ja-JP" dirty="0" smtClean="0"/>
              <a:t>do</a:t>
            </a:r>
            <a:r>
              <a:rPr lang="ja-JP" altLang="en-US" dirty="0" smtClean="0"/>
              <a:t>の発達（</a:t>
            </a:r>
            <a:r>
              <a:rPr lang="en-US" altLang="ja-JP" dirty="0" smtClean="0"/>
              <a:t>16c</a:t>
            </a:r>
            <a:r>
              <a:rPr lang="ja-JP" altLang="en-US" dirty="0" smtClean="0"/>
              <a:t>～）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785395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 smtClean="0"/>
              <a:t>（一般動詞）</a:t>
            </a:r>
            <a:r>
              <a:rPr lang="en-US" altLang="ja-JP" dirty="0" smtClean="0"/>
              <a:t>do</a:t>
            </a:r>
            <a:r>
              <a:rPr lang="ja-JP" altLang="en-US" dirty="0" smtClean="0"/>
              <a:t>を使う疑問文・否定文が発達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V S…?</a:t>
            </a:r>
            <a:r>
              <a:rPr lang="ja-JP" altLang="en-US" dirty="0" smtClean="0"/>
              <a:t>　　  ⇒</a:t>
            </a:r>
            <a:r>
              <a:rPr lang="en-US" altLang="ja-JP" dirty="0" smtClean="0">
                <a:solidFill>
                  <a:srgbClr val="FF0000"/>
                </a:solidFill>
              </a:rPr>
              <a:t>do S V</a:t>
            </a:r>
            <a:r>
              <a:rPr lang="en-US" altLang="ja-JP" dirty="0">
                <a:solidFill>
                  <a:srgbClr val="FF0000"/>
                </a:solidFill>
              </a:rPr>
              <a:t>?</a:t>
            </a:r>
            <a:r>
              <a:rPr lang="en-US" altLang="ja-JP" dirty="0"/>
              <a:t>(16c)</a:t>
            </a:r>
          </a:p>
          <a:p>
            <a:pPr marL="0" indent="0">
              <a:buNone/>
            </a:pPr>
            <a:r>
              <a:rPr lang="en-US" altLang="ja-JP" dirty="0" smtClean="0"/>
              <a:t>S V not … </a:t>
            </a:r>
            <a:r>
              <a:rPr lang="ja-JP" altLang="en-US" dirty="0" smtClean="0"/>
              <a:t>⇒</a:t>
            </a:r>
            <a:r>
              <a:rPr lang="en-US" altLang="ja-JP" dirty="0" smtClean="0"/>
              <a:t>S </a:t>
            </a:r>
            <a:r>
              <a:rPr lang="en-US" altLang="ja-JP" dirty="0">
                <a:solidFill>
                  <a:srgbClr val="FF0000"/>
                </a:solidFill>
              </a:rPr>
              <a:t>do not V</a:t>
            </a:r>
            <a:r>
              <a:rPr lang="en-US" altLang="ja-JP" dirty="0"/>
              <a:t> (17c</a:t>
            </a:r>
            <a:r>
              <a:rPr lang="en-US" altLang="ja-JP" dirty="0" smtClean="0"/>
              <a:t>)</a:t>
            </a:r>
          </a:p>
          <a:p>
            <a:pPr marL="0" indent="0">
              <a:buNone/>
            </a:pPr>
            <a:r>
              <a:rPr lang="ja-JP" altLang="en-US" dirty="0" smtClean="0"/>
              <a:t>（助動詞） 従来の疑問文・否定文形式を保持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V S …?      </a:t>
            </a:r>
            <a:r>
              <a:rPr lang="en-US" altLang="ja-JP" dirty="0" smtClean="0">
                <a:solidFill>
                  <a:srgbClr val="FF0000"/>
                </a:solidFill>
              </a:rPr>
              <a:t>Can you </a:t>
            </a:r>
            <a:r>
              <a:rPr lang="en-US" altLang="ja-JP" dirty="0" smtClean="0"/>
              <a:t>open the window?</a:t>
            </a:r>
          </a:p>
          <a:p>
            <a:pPr marL="0" indent="0">
              <a:buNone/>
            </a:pPr>
            <a:r>
              <a:rPr lang="en-US" altLang="ja-JP" dirty="0" smtClean="0"/>
              <a:t>S V not …  You </a:t>
            </a:r>
            <a:r>
              <a:rPr lang="en-US" altLang="ja-JP" dirty="0" smtClean="0">
                <a:solidFill>
                  <a:srgbClr val="FF0000"/>
                </a:solidFill>
              </a:rPr>
              <a:t>must not </a:t>
            </a:r>
            <a:r>
              <a:rPr lang="en-US" altLang="ja-JP" dirty="0" smtClean="0"/>
              <a:t>open the box.</a:t>
            </a:r>
          </a:p>
          <a:p>
            <a:pPr marL="0" indent="0">
              <a:buNone/>
            </a:pPr>
            <a:r>
              <a:rPr lang="ja-JP" altLang="en-US" dirty="0" smtClean="0"/>
              <a:t>助動詞の使用頻度は一般動詞よりも高い。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⇒高頻度語の語形や語法は保持される傾向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（</a:t>
            </a:r>
            <a:r>
              <a:rPr lang="ja-JP" altLang="en-US" dirty="0" smtClean="0">
                <a:solidFill>
                  <a:srgbClr val="FF0000"/>
                </a:solidFill>
              </a:rPr>
              <a:t>保存</a:t>
            </a:r>
            <a:r>
              <a:rPr lang="ja-JP" altLang="en-US" dirty="0" smtClean="0"/>
              <a:t>効果）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 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  <p:pic>
        <p:nvPicPr>
          <p:cNvPr id="5" name="history03-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AuthorizedBi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692696"/>
            <a:ext cx="4011362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539750" y="836613"/>
            <a:ext cx="2622550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『</a:t>
            </a:r>
            <a:r>
              <a:rPr lang="ja-JP" altLang="en-US"/>
              <a:t>欽定訳聖書</a:t>
            </a:r>
            <a:r>
              <a:rPr lang="en-US" altLang="ja-JP"/>
              <a:t>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(King James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Version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the Bible)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/>
              <a:t>1611</a:t>
            </a:r>
            <a:r>
              <a:rPr lang="ja-JP" altLang="en-US"/>
              <a:t>年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/>
              <a:t>初版の表紙</a:t>
            </a:r>
          </a:p>
        </p:txBody>
      </p:sp>
      <p:sp>
        <p:nvSpPr>
          <p:cNvPr id="105476" name="Text Box 7"/>
          <p:cNvSpPr txBox="1">
            <a:spLocks noChangeArrowheads="1"/>
          </p:cNvSpPr>
          <p:nvPr/>
        </p:nvSpPr>
        <p:spPr bwMode="auto">
          <a:xfrm>
            <a:off x="303213" y="5824538"/>
            <a:ext cx="2951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Crystal(2003, p.64)</a:t>
            </a:r>
            <a:r>
              <a:rPr lang="ja-JP" altLang="en-US" sz="1800"/>
              <a:t>より転載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pic>
        <p:nvPicPr>
          <p:cNvPr id="3" name="history03-2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929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en-US" altLang="ja-JP" sz="4000" smtClean="0"/>
              <a:t>『</a:t>
            </a:r>
            <a:r>
              <a:rPr lang="ja-JP" altLang="en-US" sz="4000" smtClean="0"/>
              <a:t>欽定訳聖書</a:t>
            </a:r>
            <a:r>
              <a:rPr lang="en-US" altLang="ja-JP" sz="4000" smtClean="0"/>
              <a:t>』 </a:t>
            </a:r>
            <a:r>
              <a:rPr lang="en-US" altLang="ja-JP" sz="2800" smtClean="0"/>
              <a:t>(1611</a:t>
            </a:r>
            <a:r>
              <a:rPr lang="ja-JP" altLang="en-US" sz="2800" smtClean="0"/>
              <a:t>年</a:t>
            </a:r>
            <a:r>
              <a:rPr lang="en-US" altLang="ja-JP" sz="2800" smtClean="0"/>
              <a:t>)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11188" y="12684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11188" y="1100138"/>
            <a:ext cx="783431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1384</a:t>
            </a:r>
            <a:r>
              <a:rPr lang="ja-JP" altLang="en-US" sz="2000" dirty="0"/>
              <a:t>ごろ、ジョン・ウィクリフ</a:t>
            </a:r>
            <a:r>
              <a:rPr lang="en-US" altLang="ja-JP" sz="2000" dirty="0"/>
              <a:t>(John </a:t>
            </a:r>
            <a:r>
              <a:rPr lang="en-US" altLang="ja-JP" sz="2000" dirty="0" err="1"/>
              <a:t>Wyclif</a:t>
            </a:r>
            <a:r>
              <a:rPr lang="en-US" altLang="ja-JP" sz="2000" dirty="0"/>
              <a:t>)</a:t>
            </a:r>
            <a:r>
              <a:rPr lang="ja-JP" altLang="en-US" sz="2000" dirty="0"/>
              <a:t>の完訳英語聖書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1525</a:t>
            </a:r>
            <a:r>
              <a:rPr lang="ja-JP" altLang="en-US" sz="2000" dirty="0"/>
              <a:t>年、ティンダル訳聖書。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1534</a:t>
            </a:r>
            <a:r>
              <a:rPr lang="ja-JP" altLang="en-US" sz="2000" dirty="0"/>
              <a:t>年、ヘンリー８世、</a:t>
            </a:r>
            <a:r>
              <a:rPr lang="ja-JP" altLang="en-US" sz="2000" dirty="0">
                <a:solidFill>
                  <a:srgbClr val="FF0000"/>
                </a:solidFill>
              </a:rPr>
              <a:t>英国国教会</a:t>
            </a:r>
            <a:r>
              <a:rPr lang="ja-JP" altLang="en-US" sz="2000" dirty="0"/>
              <a:t>を設立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1603</a:t>
            </a:r>
            <a:r>
              <a:rPr lang="ja-JP" altLang="en-US" sz="2000" dirty="0"/>
              <a:t>年、（スコットランド王）ジェームズ１世即位。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</a:rPr>
              <a:t>1611</a:t>
            </a:r>
            <a:r>
              <a:rPr lang="ja-JP" altLang="en-US" sz="2000" dirty="0">
                <a:solidFill>
                  <a:srgbClr val="FF0000"/>
                </a:solidFill>
              </a:rPr>
              <a:t>年、</a:t>
            </a:r>
            <a:r>
              <a:rPr lang="en-US" altLang="ja-JP" sz="2000" dirty="0">
                <a:solidFill>
                  <a:srgbClr val="FF0000"/>
                </a:solidFill>
              </a:rPr>
              <a:t>『</a:t>
            </a:r>
            <a:r>
              <a:rPr lang="ja-JP" altLang="en-US" sz="2000" dirty="0">
                <a:solidFill>
                  <a:srgbClr val="FF0000"/>
                </a:solidFill>
              </a:rPr>
              <a:t>欽定訳聖書</a:t>
            </a:r>
            <a:r>
              <a:rPr lang="en-US" altLang="ja-JP" sz="2000" dirty="0">
                <a:solidFill>
                  <a:srgbClr val="FF0000"/>
                </a:solidFill>
              </a:rPr>
              <a:t>』</a:t>
            </a:r>
            <a:r>
              <a:rPr lang="ja-JP" altLang="en-US" sz="2000" dirty="0"/>
              <a:t>刊行。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　　　</a:t>
            </a:r>
            <a:r>
              <a:rPr lang="en-US" altLang="ja-JP" sz="2000" dirty="0"/>
              <a:t>(the Authorized Version, King James’ Bible)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　　　簡潔で力強い文体（その後の英訳聖書、書き言葉の規範となる。）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　　　</a:t>
            </a:r>
            <a:r>
              <a:rPr lang="en-US" altLang="ja-JP" sz="2000" dirty="0"/>
              <a:t>cast pearls before swine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　　　</a:t>
            </a:r>
            <a:r>
              <a:rPr lang="en-US" altLang="ja-JP" sz="2000" dirty="0"/>
              <a:t>the scales fall from one’s eyes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　　　</a:t>
            </a:r>
            <a:r>
              <a:rPr lang="en-US" altLang="ja-JP" sz="2000" dirty="0"/>
              <a:t>turn the other cheek, an eye for an eye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　　　</a:t>
            </a:r>
            <a:r>
              <a:rPr lang="en-US" altLang="ja-JP" sz="2000" dirty="0"/>
              <a:t>the valley of the shadow of death, the salt of earth</a:t>
            </a:r>
            <a:r>
              <a:rPr lang="ja-JP" altLang="en-US" sz="2000" dirty="0"/>
              <a:t>など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1620</a:t>
            </a:r>
            <a:r>
              <a:rPr lang="ja-JP" altLang="en-US" sz="2000" dirty="0"/>
              <a:t>年、（清教徒圧迫⇒）ピルグリムファーザーズ、メイフラワー号で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/>
              <a:t>　　　　マサチューセッツ州プリマスへ移住。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1642</a:t>
            </a:r>
            <a:r>
              <a:rPr lang="ja-JP" altLang="en-US" sz="2000" dirty="0"/>
              <a:t>年、清教徒革命（～</a:t>
            </a:r>
            <a:r>
              <a:rPr lang="en-US" altLang="ja-JP" sz="2000" dirty="0"/>
              <a:t>1949)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/>
              <a:t>1653</a:t>
            </a:r>
            <a:r>
              <a:rPr lang="ja-JP" altLang="en-US" sz="2000" dirty="0"/>
              <a:t>年、オリバー・クロムウェル</a:t>
            </a:r>
            <a:r>
              <a:rPr lang="en-US" altLang="ja-JP" sz="2000" dirty="0"/>
              <a:t>(Oliver Cromwell)</a:t>
            </a:r>
            <a:r>
              <a:rPr lang="ja-JP" altLang="en-US" sz="2000" dirty="0" err="1"/>
              <a:t>の共</a:t>
            </a:r>
            <a:r>
              <a:rPr lang="ja-JP" altLang="en-US" sz="2000" dirty="0"/>
              <a:t>和制。</a:t>
            </a:r>
            <a:endParaRPr lang="ja-JP" altLang="en-US" sz="1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pic>
        <p:nvPicPr>
          <p:cNvPr id="3" name="history03-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654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777875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近代英語期の復習</a:t>
            </a:r>
            <a:r>
              <a:rPr lang="en-US" altLang="ja-JP" sz="4000" smtClean="0"/>
              <a:t>(1)</a:t>
            </a:r>
          </a:p>
        </p:txBody>
      </p:sp>
      <p:pic>
        <p:nvPicPr>
          <p:cNvPr id="204803" name="04The King James Bible.wmv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正方形/長方形 1"/>
          <p:cNvSpPr>
            <a:spLocks noChangeArrowheads="1"/>
          </p:cNvSpPr>
          <p:nvPr/>
        </p:nvSpPr>
        <p:spPr bwMode="auto">
          <a:xfrm>
            <a:off x="649288" y="1273175"/>
            <a:ext cx="80994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英語の歴史 </a:t>
            </a:r>
            <a:r>
              <a:rPr lang="en-US" altLang="ja-JP" sz="2800" dirty="0"/>
              <a:t>-4-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hlinkClick r:id="rId3"/>
              </a:rPr>
              <a:t>http://www2.hak.hokkyodai.ac.jp/fukuda/lecture/WesternCulture/EnglishHistory04.html</a:t>
            </a:r>
            <a:endParaRPr lang="en-US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/>
              <a:t>英語の歴史 </a:t>
            </a:r>
            <a:r>
              <a:rPr lang="en-US" altLang="ja-JP" sz="2800" dirty="0" smtClean="0"/>
              <a:t>-5-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 smtClean="0">
                <a:hlinkClick r:id="rId4"/>
              </a:rPr>
              <a:t>http://www2.hak.hokkyodai.ac.jp/fukuda/lecture/WesternCulture/EnglishHistory05.html</a:t>
            </a:r>
            <a:endParaRPr lang="en-US" altLang="ja-JP" sz="2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参照文献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84963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安藤貞雄</a:t>
            </a:r>
            <a:r>
              <a:rPr lang="en-US" altLang="ja-JP" sz="1800"/>
              <a:t>(2002) 『</a:t>
            </a:r>
            <a:r>
              <a:rPr lang="ja-JP" altLang="en-US" sz="1800"/>
              <a:t>英語史入門</a:t>
            </a:r>
            <a:r>
              <a:rPr lang="en-US" altLang="ja-JP" sz="1800"/>
              <a:t>』</a:t>
            </a:r>
            <a:r>
              <a:rPr lang="ja-JP" altLang="en-US" sz="1800"/>
              <a:t>、開拓社。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Bragg, Melvyn (2003) </a:t>
            </a:r>
            <a:r>
              <a:rPr lang="en-US" altLang="ja-JP" sz="1800" i="1"/>
              <a:t>The Adventure of English</a:t>
            </a:r>
            <a:r>
              <a:rPr lang="en-US" altLang="ja-JP" sz="1800"/>
              <a:t>, London: Sceptre.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メルヴィン・ブラッグ </a:t>
            </a:r>
            <a:r>
              <a:rPr lang="en-US" altLang="ja-JP" sz="1800"/>
              <a:t>(2008) 『</a:t>
            </a:r>
            <a:r>
              <a:rPr lang="ja-JP" altLang="en-US" sz="1800"/>
              <a:t>英語の冒険</a:t>
            </a:r>
            <a:r>
              <a:rPr lang="en-US" altLang="ja-JP" sz="1800"/>
              <a:t>』</a:t>
            </a:r>
            <a:r>
              <a:rPr lang="ja-JP" altLang="en-US" sz="1800"/>
              <a:t>（講談社学術新書）、講談社。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Crystal, David (2003) </a:t>
            </a:r>
            <a:r>
              <a:rPr lang="en-US" altLang="ja-JP" sz="1800" i="1"/>
              <a:t>The Cambridge Encyclopedia of the English Language</a:t>
            </a:r>
            <a:r>
              <a:rPr lang="en-US" altLang="ja-JP" sz="1800"/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　　</a:t>
            </a:r>
            <a:r>
              <a:rPr lang="en-US" altLang="ja-JP" sz="1800"/>
              <a:t>2nd. ed. Cambridge: Cambridge University Press.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ヤツェク・フィシャク</a:t>
            </a:r>
            <a:r>
              <a:rPr lang="en-US" altLang="ja-JP" sz="1800"/>
              <a:t>(2006) 『</a:t>
            </a:r>
            <a:r>
              <a:rPr lang="ja-JP" altLang="en-US" sz="1800"/>
              <a:t>英語外面史（第１巻）</a:t>
            </a:r>
            <a:r>
              <a:rPr lang="en-US" altLang="ja-JP" sz="1800"/>
              <a:t>』 </a:t>
            </a:r>
            <a:r>
              <a:rPr lang="ja-JP" altLang="en-US" sz="1800"/>
              <a:t>、青山社。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小林　正典 </a:t>
            </a:r>
            <a:r>
              <a:rPr lang="en-US" altLang="ja-JP" sz="1800"/>
              <a:t>(1993) 『</a:t>
            </a:r>
            <a:r>
              <a:rPr lang="ja-JP" altLang="en-US" sz="1800"/>
              <a:t>英語と日本語のルーツ</a:t>
            </a:r>
            <a:r>
              <a:rPr lang="en-US" altLang="ja-JP" sz="1800"/>
              <a:t>』</a:t>
            </a:r>
            <a:r>
              <a:rPr lang="ja-JP" altLang="en-US" sz="1800"/>
              <a:t>、サイマル出版会。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中尾俊夫・寺島迪子 </a:t>
            </a:r>
            <a:r>
              <a:rPr lang="en-US" altLang="ja-JP" sz="1800"/>
              <a:t>(1988) 『</a:t>
            </a:r>
            <a:r>
              <a:rPr lang="ja-JP" altLang="en-US" sz="1800"/>
              <a:t>図説英語史入門</a:t>
            </a:r>
            <a:r>
              <a:rPr lang="en-US" altLang="ja-JP" sz="1800"/>
              <a:t>』</a:t>
            </a:r>
            <a:r>
              <a:rPr lang="ja-JP" altLang="en-US" sz="1800"/>
              <a:t>、大修館書店。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寺澤　盾 </a:t>
            </a:r>
            <a:r>
              <a:rPr lang="en-US" altLang="ja-JP" sz="1800"/>
              <a:t>(2008) 『</a:t>
            </a:r>
            <a:r>
              <a:rPr lang="ja-JP" altLang="en-US" sz="1800"/>
              <a:t>英語の歴史～過去から未来への物語</a:t>
            </a:r>
            <a:r>
              <a:rPr lang="en-US" altLang="ja-JP" sz="1800"/>
              <a:t>』</a:t>
            </a:r>
            <a:r>
              <a:rPr lang="ja-JP" altLang="en-US" sz="1800"/>
              <a:t>（中公新書）、中央公論新社。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宇賀治　正朋 </a:t>
            </a:r>
            <a:r>
              <a:rPr lang="en-US" altLang="ja-JP" sz="1800"/>
              <a:t>(2000) 『</a:t>
            </a:r>
            <a:r>
              <a:rPr lang="ja-JP" altLang="en-US" sz="1800"/>
              <a:t>英語史</a:t>
            </a:r>
            <a:r>
              <a:rPr lang="en-US" altLang="ja-JP" sz="1800"/>
              <a:t>』</a:t>
            </a:r>
            <a:r>
              <a:rPr lang="ja-JP" altLang="en-US" sz="1800"/>
              <a:t>、開拓社。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※</a:t>
            </a:r>
            <a:r>
              <a:rPr lang="ja-JP" altLang="en-US" sz="1800"/>
              <a:t>大杉　耕一　</a:t>
            </a:r>
            <a:r>
              <a:rPr lang="en-US" altLang="ja-JP" sz="1800"/>
              <a:t>『</a:t>
            </a:r>
            <a:r>
              <a:rPr lang="ja-JP" altLang="en-US" sz="1800"/>
              <a:t>見よ、あの彗星を（ノルマン征服記）</a:t>
            </a:r>
            <a:r>
              <a:rPr lang="en-US" altLang="ja-JP" sz="1800"/>
              <a:t>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/>
              <a:t>   (http://www.asahi-net.or.jp/~cn2k-oosg/miyoizan.html)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参考文献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468313" y="1124744"/>
            <a:ext cx="8207375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板倉厳一郎・スーザン・バートン・小野原教子　（</a:t>
            </a:r>
            <a:r>
              <a:rPr lang="en-US" altLang="ja-JP" sz="1800" dirty="0"/>
              <a:t>2008</a:t>
            </a:r>
            <a:r>
              <a:rPr lang="ja-JP" altLang="en-US" sz="1800" dirty="0"/>
              <a:t>）</a:t>
            </a:r>
            <a:r>
              <a:rPr lang="en-US" altLang="ja-JP" sz="1800" dirty="0"/>
              <a:t>『</a:t>
            </a:r>
            <a:r>
              <a:rPr lang="ja-JP" altLang="en-US" sz="1800" dirty="0"/>
              <a:t>映画でわかるイギリス文化　　　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　　　入門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松柏社。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岩井　淳 </a:t>
            </a:r>
            <a:r>
              <a:rPr lang="en-US" altLang="ja-JP" sz="1800" dirty="0"/>
              <a:t>(1995) 『</a:t>
            </a:r>
            <a:r>
              <a:rPr lang="ja-JP" altLang="en-US" sz="1800" dirty="0"/>
              <a:t>千年王国を夢見た革命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講談社。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サイモン・ウィンチェスター（鈴木主税訳） </a:t>
            </a:r>
            <a:r>
              <a:rPr lang="en-US" altLang="ja-JP" sz="1800" dirty="0"/>
              <a:t>(2006) 『</a:t>
            </a:r>
            <a:r>
              <a:rPr lang="ja-JP" altLang="en-US" sz="1800" dirty="0"/>
              <a:t>博士と狂人</a:t>
            </a:r>
            <a:r>
              <a:rPr lang="en-US" altLang="ja-JP" sz="1800" dirty="0"/>
              <a:t>―</a:t>
            </a:r>
            <a:r>
              <a:rPr lang="ja-JP" altLang="en-US" sz="1800" dirty="0"/>
              <a:t>世界最高の辞書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　　　</a:t>
            </a:r>
            <a:r>
              <a:rPr lang="en-US" altLang="ja-JP" sz="1800" dirty="0"/>
              <a:t>OED</a:t>
            </a:r>
            <a:r>
              <a:rPr lang="ja-JP" altLang="en-US" sz="1800" dirty="0"/>
              <a:t>の誕生秘話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早川書房。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唐澤一友 </a:t>
            </a:r>
            <a:r>
              <a:rPr lang="en-US" altLang="ja-JP" sz="1800" dirty="0"/>
              <a:t>(2008) 『</a:t>
            </a:r>
            <a:r>
              <a:rPr lang="ja-JP" altLang="en-US" sz="1800" dirty="0"/>
              <a:t>他民族の国イギリス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春風社。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岸田隆之・早坂　信・奥村直史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歴史から読み解く英語の謎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教育出版。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近藤久雄・細川裕子 </a:t>
            </a:r>
            <a:r>
              <a:rPr lang="en-US" altLang="ja-JP" sz="1800" dirty="0"/>
              <a:t>(2003) 『</a:t>
            </a:r>
            <a:r>
              <a:rPr lang="ja-JP" altLang="en-US" sz="1800" dirty="0"/>
              <a:t>イギリスを知るための</a:t>
            </a:r>
            <a:r>
              <a:rPr lang="en-US" altLang="ja-JP" sz="1800" dirty="0"/>
              <a:t>65</a:t>
            </a:r>
            <a:r>
              <a:rPr lang="ja-JP" altLang="en-US" sz="1800" dirty="0"/>
              <a:t>章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明石書店。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指　昭博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図説イギリスの歴史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河出書房新社。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佐藤賢一</a:t>
            </a:r>
            <a:r>
              <a:rPr lang="en-US" altLang="ja-JP" sz="1800" dirty="0"/>
              <a:t>(2003) 『</a:t>
            </a:r>
            <a:r>
              <a:rPr lang="ja-JP" altLang="en-US" sz="1800" dirty="0"/>
              <a:t>英仏百年戦争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集英社。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ジェームズ・ボズウェル（中野好之訳）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ジョンソン博士の言葉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みすず書房。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森嶋通夫 </a:t>
            </a:r>
            <a:r>
              <a:rPr lang="en-US" altLang="ja-JP" sz="1800" dirty="0"/>
              <a:t>(2003) 『</a:t>
            </a:r>
            <a:r>
              <a:rPr lang="ja-JP" altLang="en-US" sz="1800" dirty="0"/>
              <a:t>イギリスと日本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岩波書店。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林　望 </a:t>
            </a:r>
            <a:r>
              <a:rPr lang="en-US" altLang="ja-JP" sz="1800" dirty="0"/>
              <a:t>(1996) 『</a:t>
            </a:r>
            <a:r>
              <a:rPr lang="ja-JP" altLang="en-US" sz="1800" dirty="0"/>
              <a:t>イギリス観察辞典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平凡社。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638"/>
            <a:ext cx="4762872" cy="633412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初期近代英語</a:t>
            </a:r>
            <a:r>
              <a:rPr lang="en-US" altLang="ja-JP" sz="4000" dirty="0" smtClean="0"/>
              <a:t>(</a:t>
            </a:r>
            <a:r>
              <a:rPr lang="en-US" altLang="ja-JP" sz="4000" dirty="0" smtClean="0"/>
              <a:t>EME)</a:t>
            </a:r>
            <a:endParaRPr lang="en-US" altLang="ja-JP" sz="4000" dirty="0" smtClean="0"/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424862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1603</a:t>
            </a:r>
            <a:r>
              <a:rPr lang="ja-JP" altLang="en-US" sz="2800" dirty="0"/>
              <a:t>年、ジェームズ１世即位、スチュアート朝（～</a:t>
            </a:r>
            <a:r>
              <a:rPr lang="en-US" altLang="ja-JP" sz="2800" dirty="0"/>
              <a:t>1649</a:t>
            </a:r>
            <a:r>
              <a:rPr lang="ja-JP" altLang="en-US" sz="2800" dirty="0"/>
              <a:t>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1607</a:t>
            </a:r>
            <a:r>
              <a:rPr lang="ja-JP" altLang="en-US" sz="2800" dirty="0"/>
              <a:t>年、北米ヴァージニア州ジェームズタウンへ入植。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1620</a:t>
            </a:r>
            <a:r>
              <a:rPr lang="ja-JP" altLang="en-US" sz="2800" dirty="0"/>
              <a:t>年、ピルグリムファーザーズ、メイフラワー号で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　　　　　　プリマス到着。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1642</a:t>
            </a:r>
            <a:r>
              <a:rPr lang="ja-JP" altLang="en-US" sz="2800" dirty="0"/>
              <a:t>年、清教徒革命（～</a:t>
            </a:r>
            <a:r>
              <a:rPr lang="en-US" altLang="ja-JP" sz="2800" dirty="0"/>
              <a:t>1649</a:t>
            </a:r>
            <a:r>
              <a:rPr lang="ja-JP" altLang="en-US" sz="2800" dirty="0"/>
              <a:t>）。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1653</a:t>
            </a:r>
            <a:r>
              <a:rPr lang="ja-JP" altLang="en-US" sz="2800" dirty="0"/>
              <a:t>年、クロムウェルの共和制。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１</a:t>
            </a:r>
            <a:r>
              <a:rPr lang="en-US" altLang="ja-JP" sz="2800" dirty="0"/>
              <a:t>660</a:t>
            </a:r>
            <a:r>
              <a:rPr lang="ja-JP" altLang="en-US" sz="2800" dirty="0"/>
              <a:t>年、王政復古、チャールズ２世即位。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1688</a:t>
            </a:r>
            <a:r>
              <a:rPr lang="ja-JP" altLang="en-US" sz="2800" dirty="0"/>
              <a:t>年、名誉革命。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　　　　　　</a:t>
            </a:r>
            <a:r>
              <a:rPr lang="ja-JP" altLang="en-US" sz="2800" dirty="0" smtClean="0"/>
              <a:t>⇒（　　　　　　　　　　）制</a:t>
            </a:r>
            <a:r>
              <a:rPr lang="ja-JP" altLang="en-US" sz="2800" dirty="0"/>
              <a:t>へ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95288" y="63087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39750" y="5464175"/>
            <a:ext cx="77203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0000FF"/>
                </a:solidFill>
              </a:rPr>
              <a:t>（英国</a:t>
            </a:r>
            <a:r>
              <a:rPr lang="ja-JP" altLang="en-US" sz="2800" dirty="0" smtClean="0">
                <a:solidFill>
                  <a:srgbClr val="0000FF"/>
                </a:solidFill>
              </a:rPr>
              <a:t>）国威</a:t>
            </a:r>
            <a:r>
              <a:rPr lang="ja-JP" altLang="en-US" sz="2800" dirty="0">
                <a:solidFill>
                  <a:srgbClr val="0000FF"/>
                </a:solidFill>
              </a:rPr>
              <a:t>発揚、海外へ地固め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0000FF"/>
                </a:solidFill>
              </a:rPr>
              <a:t>（英語</a:t>
            </a:r>
            <a:r>
              <a:rPr lang="ja-JP" altLang="en-US" sz="2800" dirty="0" smtClean="0">
                <a:solidFill>
                  <a:srgbClr val="0000FF"/>
                </a:solidFill>
              </a:rPr>
              <a:t>）（　　　　　　　　）人文</a:t>
            </a:r>
            <a:r>
              <a:rPr lang="ja-JP" altLang="en-US" sz="2800" dirty="0">
                <a:solidFill>
                  <a:srgbClr val="0000FF"/>
                </a:solidFill>
              </a:rPr>
              <a:t>主義、近代英語の確立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3" name="history03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6451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印刷の普及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611188" y="1125538"/>
            <a:ext cx="692369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1476</a:t>
            </a:r>
            <a:r>
              <a:rPr lang="ja-JP" altLang="en-US" sz="2400" dirty="0"/>
              <a:t>年、ウィリアム･キャクストン</a:t>
            </a:r>
            <a:r>
              <a:rPr lang="en-US" altLang="ja-JP" sz="2400" dirty="0"/>
              <a:t>(William Caxton)</a:t>
            </a:r>
            <a:r>
              <a:rPr lang="ja-JP" altLang="en-US" sz="2400" dirty="0"/>
              <a:t>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ロンドンのウェストミンスターで</a:t>
            </a:r>
            <a:r>
              <a:rPr lang="ja-JP" altLang="en-US" sz="2400" dirty="0">
                <a:solidFill>
                  <a:srgbClr val="FF0000"/>
                </a:solidFill>
              </a:rPr>
              <a:t>印刷所</a:t>
            </a:r>
            <a:r>
              <a:rPr lang="ja-JP" altLang="en-US" sz="2400" dirty="0"/>
              <a:t>設立。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⇒英語本の大量出版、新語彙の普及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⇒標準文語として</a:t>
            </a:r>
            <a:r>
              <a:rPr lang="ja-JP" altLang="en-US" sz="2400" dirty="0" smtClean="0"/>
              <a:t>の</a:t>
            </a:r>
            <a:r>
              <a:rPr lang="ja-JP" altLang="en-US" sz="2400" dirty="0" smtClean="0">
                <a:solidFill>
                  <a:srgbClr val="0000FF"/>
                </a:solidFill>
              </a:rPr>
              <a:t>ロンドン方言</a:t>
            </a:r>
            <a:r>
              <a:rPr lang="ja-JP" altLang="en-US" sz="2400" dirty="0"/>
              <a:t>が普及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r>
              <a:rPr lang="ja-JP" altLang="en-US" sz="2400" dirty="0" smtClean="0"/>
              <a:t>⇒</a:t>
            </a:r>
            <a:r>
              <a:rPr lang="ja-JP" altLang="en-US" sz="2400" dirty="0" smtClean="0">
                <a:solidFill>
                  <a:srgbClr val="FF0000"/>
                </a:solidFill>
              </a:rPr>
              <a:t>（　　　　　　　　　）の</a:t>
            </a:r>
            <a:r>
              <a:rPr lang="ja-JP" altLang="en-US" sz="2400" dirty="0">
                <a:solidFill>
                  <a:srgbClr val="FF0000"/>
                </a:solidFill>
              </a:rPr>
              <a:t>固定化</a:t>
            </a:r>
            <a:r>
              <a:rPr lang="ja-JP" altLang="en-US" sz="2400" dirty="0"/>
              <a:t>を</a:t>
            </a:r>
            <a:r>
              <a:rPr lang="ja-JP" altLang="en-US" sz="2400" dirty="0" smtClean="0"/>
              <a:t>促進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</a:t>
            </a:r>
            <a:r>
              <a:rPr lang="ja-JP" altLang="en-US" sz="2400" dirty="0" smtClean="0"/>
              <a:t>（</a:t>
            </a:r>
            <a:r>
              <a:rPr lang="ja-JP" altLang="en-US" sz="2400" dirty="0"/>
              <a:t>発音の変化はその後も進行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　　　</a:t>
            </a:r>
            <a:endParaRPr lang="en-US" altLang="ja-JP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　　　発音と綴り字の間に</a:t>
            </a:r>
            <a:r>
              <a:rPr lang="ja-JP" altLang="en-US" sz="2400" dirty="0" smtClean="0">
                <a:solidFill>
                  <a:srgbClr val="FF0000"/>
                </a:solidFill>
              </a:rPr>
              <a:t>（　　　　　　　）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/>
              <a:t>　　</a:t>
            </a: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3" name="下矢印 2"/>
          <p:cNvSpPr/>
          <p:nvPr/>
        </p:nvSpPr>
        <p:spPr>
          <a:xfrm>
            <a:off x="2339752" y="4941168"/>
            <a:ext cx="108012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history03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大母音推移</a:t>
            </a:r>
            <a:r>
              <a:rPr lang="en-US" altLang="ja-JP" sz="2800" dirty="0" smtClean="0"/>
              <a:t>(Great Vowel Shift)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902" y="5229200"/>
            <a:ext cx="8291513" cy="129614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（印刷で固定化した）</a:t>
            </a:r>
            <a:r>
              <a:rPr lang="ja-JP" altLang="en-US" dirty="0" smtClean="0">
                <a:solidFill>
                  <a:srgbClr val="FF0000"/>
                </a:solidFill>
              </a:rPr>
              <a:t>綴り字と、発音の間にずれ</a:t>
            </a:r>
            <a:r>
              <a:rPr lang="ja-JP" altLang="en-US" dirty="0" smtClean="0"/>
              <a:t>が生じた。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sp>
        <p:nvSpPr>
          <p:cNvPr id="3" name="角丸四角形 2"/>
          <p:cNvSpPr/>
          <p:nvPr/>
        </p:nvSpPr>
        <p:spPr>
          <a:xfrm>
            <a:off x="594878" y="1340768"/>
            <a:ext cx="8081578" cy="2520280"/>
          </a:xfrm>
          <a:prstGeom prst="roundRect">
            <a:avLst>
              <a:gd name="adj" fmla="val 6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buFontTx/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15c</a:t>
            </a:r>
            <a:r>
              <a:rPr lang="ja-JP" altLang="en-US" sz="2800" dirty="0">
                <a:solidFill>
                  <a:schemeClr val="tx1"/>
                </a:solidFill>
              </a:rPr>
              <a:t>ごろから約</a:t>
            </a:r>
            <a:r>
              <a:rPr lang="en-US" altLang="ja-JP" sz="2800" dirty="0">
                <a:solidFill>
                  <a:schemeClr val="tx1"/>
                </a:solidFill>
              </a:rPr>
              <a:t>300</a:t>
            </a:r>
            <a:r>
              <a:rPr lang="ja-JP" altLang="en-US" sz="2800" dirty="0">
                <a:solidFill>
                  <a:schemeClr val="tx1"/>
                </a:solidFill>
              </a:rPr>
              <a:t>年間にわたって</a:t>
            </a:r>
            <a:r>
              <a:rPr lang="ja-JP" altLang="en-US" sz="2800" dirty="0" smtClean="0">
                <a:solidFill>
                  <a:schemeClr val="tx1"/>
                </a:solidFill>
              </a:rPr>
              <a:t>、</a:t>
            </a:r>
            <a:r>
              <a:rPr lang="ja-JP" altLang="en-US" sz="2800" dirty="0" smtClean="0">
                <a:solidFill>
                  <a:srgbClr val="FF0000"/>
                </a:solidFill>
              </a:rPr>
              <a:t>（　　　　）</a:t>
            </a:r>
            <a:r>
              <a:rPr lang="ja-JP" altLang="en-US" sz="2800" dirty="0" smtClean="0">
                <a:solidFill>
                  <a:schemeClr val="tx1"/>
                </a:solidFill>
              </a:rPr>
              <a:t>をもつ</a:t>
            </a:r>
            <a:r>
              <a:rPr lang="ja-JP" altLang="en-US" sz="2800" dirty="0" smtClean="0">
                <a:solidFill>
                  <a:srgbClr val="FF0000"/>
                </a:solidFill>
              </a:rPr>
              <a:t>（　　　）</a:t>
            </a:r>
            <a:r>
              <a:rPr lang="ja-JP" altLang="en-US" sz="2800" dirty="0" smtClean="0">
                <a:solidFill>
                  <a:schemeClr val="tx1"/>
                </a:solidFill>
              </a:rPr>
              <a:t>母音の</a:t>
            </a:r>
            <a:r>
              <a:rPr lang="ja-JP" altLang="en-US" sz="2800" dirty="0">
                <a:solidFill>
                  <a:schemeClr val="tx1"/>
                </a:solidFill>
              </a:rPr>
              <a:t>発音</a:t>
            </a:r>
            <a:r>
              <a:rPr lang="ja-JP" altLang="en-US" sz="2800" dirty="0" smtClean="0">
                <a:solidFill>
                  <a:schemeClr val="tx1"/>
                </a:solidFill>
              </a:rPr>
              <a:t>が</a:t>
            </a:r>
            <a:r>
              <a:rPr lang="ja-JP" altLang="en-US" sz="2800" dirty="0">
                <a:solidFill>
                  <a:schemeClr val="tx1"/>
                </a:solidFill>
              </a:rPr>
              <a:t>一段</a:t>
            </a:r>
            <a:r>
              <a:rPr lang="ja-JP" altLang="en-US" sz="2800" dirty="0" smtClean="0">
                <a:solidFill>
                  <a:schemeClr val="tx1"/>
                </a:solidFill>
              </a:rPr>
              <a:t>ずつ高</a:t>
            </a:r>
            <a:r>
              <a:rPr lang="ja-JP" altLang="en-US" sz="2800" dirty="0">
                <a:solidFill>
                  <a:schemeClr val="tx1"/>
                </a:solidFill>
              </a:rPr>
              <a:t>舌</a:t>
            </a:r>
            <a:r>
              <a:rPr lang="ja-JP" altLang="en-US" sz="2800" dirty="0" smtClean="0">
                <a:solidFill>
                  <a:schemeClr val="tx1"/>
                </a:solidFill>
              </a:rPr>
              <a:t>化した</a:t>
            </a:r>
            <a:r>
              <a:rPr lang="ja-JP" altLang="en-US" sz="2800" dirty="0">
                <a:solidFill>
                  <a:schemeClr val="tx1"/>
                </a:solidFill>
              </a:rPr>
              <a:t>。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>
                <a:solidFill>
                  <a:schemeClr val="tx1"/>
                </a:solidFill>
              </a:rPr>
              <a:t>高母音</a:t>
            </a:r>
            <a:r>
              <a:rPr lang="ja-JP" altLang="en-US" sz="2800" dirty="0">
                <a:solidFill>
                  <a:schemeClr val="tx1"/>
                </a:solidFill>
              </a:rPr>
              <a:t>の</a:t>
            </a:r>
            <a:r>
              <a:rPr lang="en-US" altLang="ja-JP" sz="2800" dirty="0">
                <a:solidFill>
                  <a:schemeClr val="tx1"/>
                </a:solidFill>
              </a:rPr>
              <a:t>[</a:t>
            </a:r>
            <a:r>
              <a:rPr lang="en-US" altLang="ja-JP" sz="2800" dirty="0" err="1">
                <a:solidFill>
                  <a:schemeClr val="tx1"/>
                </a:solidFill>
              </a:rPr>
              <a:t>i</a:t>
            </a:r>
            <a:r>
              <a:rPr lang="en-US" altLang="ja-JP" sz="2800" dirty="0">
                <a:solidFill>
                  <a:schemeClr val="tx1"/>
                </a:solidFill>
              </a:rPr>
              <a:t>:]</a:t>
            </a:r>
            <a:r>
              <a:rPr lang="ja-JP" altLang="en-US" sz="2800" dirty="0">
                <a:solidFill>
                  <a:schemeClr val="tx1"/>
                </a:solidFill>
              </a:rPr>
              <a:t>と</a:t>
            </a:r>
            <a:r>
              <a:rPr lang="en-US" altLang="ja-JP" sz="2800" dirty="0">
                <a:solidFill>
                  <a:schemeClr val="tx1"/>
                </a:solidFill>
              </a:rPr>
              <a:t>[u:]</a:t>
            </a:r>
            <a:r>
              <a:rPr lang="ja-JP" altLang="en-US" sz="2800" dirty="0" err="1">
                <a:solidFill>
                  <a:schemeClr val="tx1"/>
                </a:solidFill>
              </a:rPr>
              <a:t>は</a:t>
            </a:r>
            <a:r>
              <a:rPr lang="ja-JP" altLang="en-US" sz="2800" dirty="0" err="1" smtClean="0">
                <a:solidFill>
                  <a:schemeClr val="tx1"/>
                </a:solidFill>
              </a:rPr>
              <a:t>、</a:t>
            </a:r>
            <a:r>
              <a:rPr lang="ja-JP" altLang="en-US" sz="2800" dirty="0" err="1" smtClean="0">
                <a:solidFill>
                  <a:srgbClr val="FF0000"/>
                </a:solidFill>
              </a:rPr>
              <a:t>（</a:t>
            </a:r>
            <a:r>
              <a:rPr lang="ja-JP" altLang="en-US" sz="2800" dirty="0" smtClean="0">
                <a:solidFill>
                  <a:srgbClr val="FF0000"/>
                </a:solidFill>
              </a:rPr>
              <a:t>　　　　　　　）</a:t>
            </a:r>
            <a:r>
              <a:rPr lang="ja-JP" altLang="en-US" sz="2800" dirty="0" smtClean="0">
                <a:solidFill>
                  <a:schemeClr val="tx1"/>
                </a:solidFill>
              </a:rPr>
              <a:t>化した</a:t>
            </a:r>
            <a:r>
              <a:rPr lang="ja-JP" altLang="en-US" sz="2800" dirty="0">
                <a:solidFill>
                  <a:schemeClr val="tx1"/>
                </a:solidFill>
              </a:rPr>
              <a:t>。</a:t>
            </a:r>
          </a:p>
          <a:p>
            <a:pPr algn="ctr"/>
            <a:endParaRPr kumimoji="1" lang="ja-JP" altLang="en-US" dirty="0"/>
          </a:p>
        </p:txBody>
      </p:sp>
      <p:sp>
        <p:nvSpPr>
          <p:cNvPr id="4" name="下矢印 3"/>
          <p:cNvSpPr/>
          <p:nvPr/>
        </p:nvSpPr>
        <p:spPr>
          <a:xfrm>
            <a:off x="3563888" y="4077072"/>
            <a:ext cx="21602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2"/>
              </a:solidFill>
            </a:endParaRPr>
          </a:p>
        </p:txBody>
      </p:sp>
      <p:pic>
        <p:nvPicPr>
          <p:cNvPr id="5" name="history03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652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大母音推移</a:t>
            </a:r>
            <a:r>
              <a:rPr lang="en-US" altLang="ja-JP" sz="2800" dirty="0" smtClean="0"/>
              <a:t>(Great Vowel Shift)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2160948" y="1373436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前方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6430217" y="137759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後方</a:t>
            </a: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1066800" y="1556792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　高舌</a:t>
            </a:r>
          </a:p>
        </p:txBody>
      </p:sp>
      <p:sp>
        <p:nvSpPr>
          <p:cNvPr id="86024" name="Line 17"/>
          <p:cNvSpPr>
            <a:spLocks noChangeShapeType="1"/>
          </p:cNvSpPr>
          <p:nvPr/>
        </p:nvSpPr>
        <p:spPr bwMode="auto">
          <a:xfrm>
            <a:off x="2865176" y="1554433"/>
            <a:ext cx="33115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6025" name="Line 18"/>
          <p:cNvSpPr>
            <a:spLocks noChangeShapeType="1"/>
          </p:cNvSpPr>
          <p:nvPr/>
        </p:nvSpPr>
        <p:spPr bwMode="auto">
          <a:xfrm>
            <a:off x="1582695" y="2132013"/>
            <a:ext cx="0" cy="336870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2160948" y="2276872"/>
            <a:ext cx="4910619" cy="3132243"/>
            <a:chOff x="2160948" y="2276872"/>
            <a:chExt cx="4910619" cy="3132243"/>
          </a:xfrm>
        </p:grpSpPr>
        <p:sp>
          <p:nvSpPr>
            <p:cNvPr id="108564" name="Text Box 20"/>
            <p:cNvSpPr txBox="1">
              <a:spLocks noChangeArrowheads="1"/>
            </p:cNvSpPr>
            <p:nvPr/>
          </p:nvSpPr>
          <p:spPr bwMode="auto">
            <a:xfrm>
              <a:off x="4007361" y="5009005"/>
              <a:ext cx="62388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dirty="0" smtClean="0">
                  <a:solidFill>
                    <a:srgbClr val="CC3300"/>
                  </a:solidFill>
                </a:rPr>
                <a:t>[</a:t>
              </a:r>
              <a:r>
                <a:rPr lang="en-US" altLang="ja-JP" sz="2000" dirty="0">
                  <a:solidFill>
                    <a:srgbClr val="FF0000"/>
                  </a:solidFill>
                  <a:ea typeface="ＭＳ Ｐゴシック" pitchFamily="50" charset="-128"/>
                </a:rPr>
                <a:t>æ</a:t>
              </a:r>
              <a:r>
                <a:rPr lang="en-US" altLang="ja-JP" sz="2000" dirty="0" smtClean="0">
                  <a:solidFill>
                    <a:srgbClr val="CC3300"/>
                  </a:solidFill>
                </a:rPr>
                <a:t>:]</a:t>
              </a:r>
              <a:endParaRPr lang="en-US" altLang="ja-JP" sz="2000" dirty="0">
                <a:solidFill>
                  <a:srgbClr val="CC3300"/>
                </a:solidFill>
              </a:endParaRPr>
            </a:p>
          </p:txBody>
        </p:sp>
        <p:sp>
          <p:nvSpPr>
            <p:cNvPr id="108565" name="Text Box 21"/>
            <p:cNvSpPr txBox="1">
              <a:spLocks noChangeArrowheads="1"/>
            </p:cNvSpPr>
            <p:nvPr/>
          </p:nvSpPr>
          <p:spPr bwMode="auto">
            <a:xfrm>
              <a:off x="3585224" y="4171312"/>
              <a:ext cx="5677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smtClean="0">
                  <a:solidFill>
                    <a:srgbClr val="CC3300"/>
                  </a:solidFill>
                </a:rPr>
                <a:t>ɛ:]</a:t>
              </a:r>
              <a:endParaRPr lang="en-US" altLang="ja-JP" sz="2000" b="1" dirty="0">
                <a:solidFill>
                  <a:srgbClr val="CC3300"/>
                </a:solidFill>
              </a:endParaRPr>
            </a:p>
          </p:txBody>
        </p:sp>
        <p:sp>
          <p:nvSpPr>
            <p:cNvPr id="108566" name="Text Box 22"/>
            <p:cNvSpPr txBox="1">
              <a:spLocks noChangeArrowheads="1"/>
            </p:cNvSpPr>
            <p:nvPr/>
          </p:nvSpPr>
          <p:spPr bwMode="auto">
            <a:xfrm>
              <a:off x="3162352" y="3314335"/>
              <a:ext cx="61991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smtClean="0">
                  <a:solidFill>
                    <a:srgbClr val="CC3300"/>
                  </a:solidFill>
                </a:rPr>
                <a:t>e:]</a:t>
              </a:r>
              <a:endParaRPr lang="en-US" altLang="ja-JP" sz="2000" b="1" dirty="0">
                <a:solidFill>
                  <a:srgbClr val="CC3300"/>
                </a:solidFill>
              </a:endParaRPr>
            </a:p>
          </p:txBody>
        </p:sp>
        <p:sp>
          <p:nvSpPr>
            <p:cNvPr id="108567" name="Text Box 23"/>
            <p:cNvSpPr txBox="1">
              <a:spLocks noChangeArrowheads="1"/>
            </p:cNvSpPr>
            <p:nvPr/>
          </p:nvSpPr>
          <p:spPr bwMode="auto">
            <a:xfrm>
              <a:off x="4997852" y="4032265"/>
              <a:ext cx="58221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smtClean="0">
                  <a:solidFill>
                    <a:srgbClr val="CC3300"/>
                  </a:solidFill>
                </a:rPr>
                <a:t>ɔ:]</a:t>
              </a:r>
              <a:endParaRPr lang="en-US" altLang="ja-JP" sz="2000" b="1" dirty="0">
                <a:solidFill>
                  <a:srgbClr val="CC3300"/>
                </a:solidFill>
              </a:endParaRPr>
            </a:p>
          </p:txBody>
        </p:sp>
        <p:sp>
          <p:nvSpPr>
            <p:cNvPr id="86030" name="Line 25"/>
            <p:cNvSpPr>
              <a:spLocks noChangeShapeType="1"/>
            </p:cNvSpPr>
            <p:nvPr/>
          </p:nvSpPr>
          <p:spPr bwMode="auto">
            <a:xfrm>
              <a:off x="3276599" y="2564905"/>
              <a:ext cx="260178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31" name="Line 26"/>
            <p:cNvSpPr>
              <a:spLocks noChangeShapeType="1"/>
            </p:cNvSpPr>
            <p:nvPr/>
          </p:nvSpPr>
          <p:spPr bwMode="auto">
            <a:xfrm flipH="1">
              <a:off x="4571999" y="2564905"/>
              <a:ext cx="1225288" cy="22816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32" name="Line 27"/>
            <p:cNvSpPr>
              <a:spLocks noChangeShapeType="1"/>
            </p:cNvSpPr>
            <p:nvPr/>
          </p:nvSpPr>
          <p:spPr bwMode="auto">
            <a:xfrm>
              <a:off x="3276600" y="2564905"/>
              <a:ext cx="1300890" cy="2197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572" name="Text Box 28"/>
            <p:cNvSpPr txBox="1">
              <a:spLocks noChangeArrowheads="1"/>
            </p:cNvSpPr>
            <p:nvPr/>
          </p:nvSpPr>
          <p:spPr bwMode="auto">
            <a:xfrm>
              <a:off x="2761020" y="2364850"/>
              <a:ext cx="51007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err="1" smtClean="0">
                  <a:solidFill>
                    <a:srgbClr val="CC3300"/>
                  </a:solidFill>
                </a:rPr>
                <a:t>i</a:t>
              </a:r>
              <a:r>
                <a:rPr lang="en-US" altLang="ja-JP" sz="2000" b="1" dirty="0" smtClean="0">
                  <a:solidFill>
                    <a:srgbClr val="CC3300"/>
                  </a:solidFill>
                </a:rPr>
                <a:t>:]</a:t>
              </a:r>
              <a:endParaRPr lang="en-US" altLang="ja-JP" sz="2000" b="1" dirty="0">
                <a:solidFill>
                  <a:srgbClr val="CC3300"/>
                </a:solidFill>
              </a:endParaRPr>
            </a:p>
          </p:txBody>
        </p:sp>
        <p:sp>
          <p:nvSpPr>
            <p:cNvPr id="108573" name="Text Box 29"/>
            <p:cNvSpPr txBox="1">
              <a:spLocks noChangeArrowheads="1"/>
            </p:cNvSpPr>
            <p:nvPr/>
          </p:nvSpPr>
          <p:spPr bwMode="auto">
            <a:xfrm>
              <a:off x="2160948" y="3293286"/>
              <a:ext cx="5677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err="1" smtClean="0">
                  <a:solidFill>
                    <a:srgbClr val="CC3300"/>
                  </a:solidFill>
                </a:rPr>
                <a:t>ai</a:t>
              </a:r>
              <a:r>
                <a:rPr lang="en-US" altLang="ja-JP" sz="2000" b="1" dirty="0">
                  <a:solidFill>
                    <a:srgbClr val="CC3300"/>
                  </a:solidFill>
                </a:rPr>
                <a:t>]</a:t>
              </a:r>
            </a:p>
          </p:txBody>
        </p:sp>
        <p:sp>
          <p:nvSpPr>
            <p:cNvPr id="108574" name="Text Box 30"/>
            <p:cNvSpPr txBox="1">
              <a:spLocks noChangeArrowheads="1"/>
            </p:cNvSpPr>
            <p:nvPr/>
          </p:nvSpPr>
          <p:spPr bwMode="auto">
            <a:xfrm>
              <a:off x="5364163" y="3252244"/>
              <a:ext cx="5966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smtClean="0">
                  <a:solidFill>
                    <a:srgbClr val="CC3300"/>
                  </a:solidFill>
                </a:rPr>
                <a:t>o:]</a:t>
              </a:r>
              <a:endParaRPr lang="en-US" altLang="ja-JP" sz="2000" b="1" dirty="0">
                <a:solidFill>
                  <a:srgbClr val="CC3300"/>
                </a:solidFill>
              </a:endParaRPr>
            </a:p>
          </p:txBody>
        </p:sp>
        <p:sp>
          <p:nvSpPr>
            <p:cNvPr id="108575" name="Text Box 31"/>
            <p:cNvSpPr txBox="1">
              <a:spLocks noChangeArrowheads="1"/>
            </p:cNvSpPr>
            <p:nvPr/>
          </p:nvSpPr>
          <p:spPr bwMode="auto">
            <a:xfrm>
              <a:off x="5893725" y="2276872"/>
              <a:ext cx="5966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smtClean="0">
                  <a:solidFill>
                    <a:srgbClr val="CC3300"/>
                  </a:solidFill>
                </a:rPr>
                <a:t>u:]</a:t>
              </a:r>
              <a:endParaRPr lang="en-US" altLang="ja-JP" sz="2000" b="1" dirty="0">
                <a:solidFill>
                  <a:srgbClr val="CC3300"/>
                </a:solidFill>
              </a:endParaRPr>
            </a:p>
          </p:txBody>
        </p:sp>
        <p:sp>
          <p:nvSpPr>
            <p:cNvPr id="108576" name="Text Box 32"/>
            <p:cNvSpPr txBox="1">
              <a:spLocks noChangeArrowheads="1"/>
            </p:cNvSpPr>
            <p:nvPr/>
          </p:nvSpPr>
          <p:spPr bwMode="auto">
            <a:xfrm>
              <a:off x="6417221" y="3196760"/>
              <a:ext cx="6543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rgbClr val="CC3300"/>
                  </a:solidFill>
                </a:rPr>
                <a:t>[</a:t>
              </a:r>
              <a:r>
                <a:rPr lang="en-US" altLang="ja-JP" sz="2000" b="1" dirty="0" smtClean="0">
                  <a:solidFill>
                    <a:srgbClr val="CC3300"/>
                  </a:solidFill>
                </a:rPr>
                <a:t>au</a:t>
              </a:r>
              <a:r>
                <a:rPr lang="en-US" altLang="ja-JP" sz="2000" b="1" dirty="0">
                  <a:solidFill>
                    <a:srgbClr val="CC3300"/>
                  </a:solidFill>
                </a:rPr>
                <a:t>]</a:t>
              </a:r>
            </a:p>
          </p:txBody>
        </p:sp>
        <p:sp>
          <p:nvSpPr>
            <p:cNvPr id="86038" name="Line 33"/>
            <p:cNvSpPr>
              <a:spLocks noChangeShapeType="1"/>
            </p:cNvSpPr>
            <p:nvPr/>
          </p:nvSpPr>
          <p:spPr bwMode="auto">
            <a:xfrm flipV="1">
              <a:off x="5797288" y="2696848"/>
              <a:ext cx="215900" cy="431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39" name="Line 35"/>
            <p:cNvSpPr>
              <a:spLocks noChangeShapeType="1"/>
            </p:cNvSpPr>
            <p:nvPr/>
          </p:nvSpPr>
          <p:spPr bwMode="auto">
            <a:xfrm flipV="1">
              <a:off x="5364163" y="3600465"/>
              <a:ext cx="215900" cy="431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40" name="Line 38"/>
            <p:cNvSpPr>
              <a:spLocks noChangeShapeType="1"/>
            </p:cNvSpPr>
            <p:nvPr/>
          </p:nvSpPr>
          <p:spPr bwMode="auto">
            <a:xfrm flipH="1" flipV="1">
              <a:off x="3996639" y="4508500"/>
              <a:ext cx="217488" cy="50323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41" name="Line 40"/>
            <p:cNvSpPr>
              <a:spLocks noChangeShapeType="1"/>
            </p:cNvSpPr>
            <p:nvPr/>
          </p:nvSpPr>
          <p:spPr bwMode="auto">
            <a:xfrm flipH="1" flipV="1">
              <a:off x="3162352" y="2797557"/>
              <a:ext cx="217488" cy="50323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42" name="Line 41"/>
            <p:cNvSpPr>
              <a:spLocks noChangeShapeType="1"/>
            </p:cNvSpPr>
            <p:nvPr/>
          </p:nvSpPr>
          <p:spPr bwMode="auto">
            <a:xfrm flipH="1" flipV="1">
              <a:off x="3564783" y="3668074"/>
              <a:ext cx="217488" cy="50323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43" name="Line 42"/>
            <p:cNvSpPr>
              <a:spLocks noChangeShapeType="1"/>
            </p:cNvSpPr>
            <p:nvPr/>
          </p:nvSpPr>
          <p:spPr bwMode="auto">
            <a:xfrm>
              <a:off x="6310182" y="2696848"/>
              <a:ext cx="360362" cy="5032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044" name="Line 43"/>
            <p:cNvSpPr>
              <a:spLocks noChangeShapeType="1"/>
            </p:cNvSpPr>
            <p:nvPr/>
          </p:nvSpPr>
          <p:spPr bwMode="auto">
            <a:xfrm flipH="1">
              <a:off x="2586398" y="2764960"/>
              <a:ext cx="431800" cy="431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F6B13-895E-44E0-80D3-228386E2848D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262020" y="5766593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/>
              <a:t>低舌</a:t>
            </a:r>
          </a:p>
        </p:txBody>
      </p:sp>
      <p:pic>
        <p:nvPicPr>
          <p:cNvPr id="3" name="history03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8550" grpId="0"/>
      <p:bldP spid="108551" grpId="0"/>
      <p:bldP spid="108552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大母音推移</a:t>
            </a:r>
            <a:r>
              <a:rPr lang="en-US" altLang="ja-JP" dirty="0" smtClean="0"/>
              <a:t>(1)</a:t>
            </a:r>
            <a:endParaRPr lang="ja-JP" altLang="en-US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67544" y="1628800"/>
            <a:ext cx="8229600" cy="504056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ja-JP" sz="2600" dirty="0"/>
              <a:t>ME </a:t>
            </a:r>
            <a:r>
              <a:rPr lang="en-US" altLang="ja-JP" sz="2600" dirty="0" smtClean="0"/>
              <a:t>[</a:t>
            </a:r>
            <a:r>
              <a:rPr lang="en-US" altLang="ja-JP" sz="2800" dirty="0">
                <a:latin typeface="Arial" charset="0"/>
                <a:ea typeface="ＭＳ Ｐゴシック" pitchFamily="50" charset="-128"/>
              </a:rPr>
              <a:t>æ</a:t>
            </a:r>
            <a:r>
              <a:rPr lang="en-US" altLang="ja-JP" sz="2600" dirty="0" smtClean="0"/>
              <a:t>:]⇒ </a:t>
            </a:r>
            <a:r>
              <a:rPr lang="en-US" altLang="ja-JP" sz="2600" dirty="0"/>
              <a:t>[ɛ:] </a:t>
            </a:r>
            <a:endParaRPr lang="ja-JP" altLang="ja-JP" sz="2600" dirty="0"/>
          </a:p>
          <a:p>
            <a:pPr marL="0" indent="0" eaLnBrk="1" hangingPunct="1">
              <a:buNone/>
              <a:defRPr/>
            </a:pPr>
            <a:r>
              <a:rPr lang="ja-JP" altLang="en-US" sz="2600" dirty="0" smtClean="0"/>
              <a:t>（例）</a:t>
            </a:r>
            <a:r>
              <a:rPr lang="en-US" altLang="ja-JP" sz="2600" dirty="0" smtClean="0"/>
              <a:t>n</a:t>
            </a:r>
            <a:r>
              <a:rPr lang="en-US" altLang="ja-JP" sz="2600" dirty="0" smtClean="0">
                <a:solidFill>
                  <a:srgbClr val="FF0000"/>
                </a:solidFill>
              </a:rPr>
              <a:t>a</a:t>
            </a:r>
            <a:r>
              <a:rPr lang="en-US" altLang="ja-JP" sz="2600" dirty="0" smtClean="0"/>
              <a:t>me</a:t>
            </a:r>
            <a:r>
              <a:rPr lang="en-US" altLang="ja-JP" sz="2600" dirty="0"/>
              <a:t>, ch</a:t>
            </a:r>
            <a:r>
              <a:rPr lang="en-US" altLang="ja-JP" sz="2600" dirty="0">
                <a:solidFill>
                  <a:srgbClr val="FF0000"/>
                </a:solidFill>
              </a:rPr>
              <a:t>a</a:t>
            </a:r>
            <a:r>
              <a:rPr lang="en-US" altLang="ja-JP" sz="2600" dirty="0"/>
              <a:t>nge, t</a:t>
            </a:r>
            <a:r>
              <a:rPr lang="en-US" altLang="ja-JP" sz="2600" dirty="0">
                <a:solidFill>
                  <a:srgbClr val="FF0000"/>
                </a:solidFill>
              </a:rPr>
              <a:t>a</a:t>
            </a:r>
            <a:r>
              <a:rPr lang="en-US" altLang="ja-JP" sz="2600" dirty="0"/>
              <a:t>ke, </a:t>
            </a:r>
            <a:r>
              <a:rPr lang="en-US" altLang="ja-JP" sz="2600" dirty="0">
                <a:solidFill>
                  <a:srgbClr val="FF0000"/>
                </a:solidFill>
              </a:rPr>
              <a:t>a</a:t>
            </a:r>
            <a:r>
              <a:rPr lang="en-US" altLang="ja-JP" sz="2600" dirty="0"/>
              <a:t>ge, …</a:t>
            </a:r>
            <a:endParaRPr lang="en-US" altLang="ja-JP" sz="2600" dirty="0" smtClean="0"/>
          </a:p>
          <a:p>
            <a:pPr eaLnBrk="1" hangingPunct="1">
              <a:defRPr/>
            </a:pPr>
            <a:endParaRPr lang="en-US" altLang="ja-JP" sz="2600" dirty="0"/>
          </a:p>
          <a:p>
            <a:pPr marL="0" indent="0" eaLnBrk="1" hangingPunct="1">
              <a:buNone/>
              <a:defRPr/>
            </a:pPr>
            <a:endParaRPr lang="en-US" altLang="ja-JP" sz="2600" dirty="0" smtClean="0"/>
          </a:p>
          <a:p>
            <a:pPr marL="0" indent="0" eaLnBrk="1" hangingPunct="1">
              <a:buNone/>
              <a:defRPr/>
            </a:pPr>
            <a:r>
              <a:rPr lang="en-US" altLang="ja-JP" sz="2600" dirty="0"/>
              <a:t>(</a:t>
            </a:r>
            <a:r>
              <a:rPr lang="en-US" altLang="ja-JP" sz="2600" dirty="0" smtClean="0"/>
              <a:t>⇒</a:t>
            </a:r>
            <a:r>
              <a:rPr lang="ja-JP" altLang="en-US" sz="2600" dirty="0"/>
              <a:t>後</a:t>
            </a:r>
            <a:r>
              <a:rPr lang="ja-JP" altLang="en-US" sz="2600" dirty="0" smtClean="0"/>
              <a:t>に、</a:t>
            </a:r>
            <a:r>
              <a:rPr lang="en-US" altLang="ja-JP" sz="2600" dirty="0" smtClean="0"/>
              <a:t>[</a:t>
            </a:r>
            <a:r>
              <a:rPr lang="en-US" altLang="ja-JP" sz="2600" dirty="0"/>
              <a:t>e</a:t>
            </a:r>
            <a:r>
              <a:rPr lang="en-US" altLang="ja-JP" sz="2600" dirty="0" smtClean="0"/>
              <a:t>:]</a:t>
            </a:r>
            <a:r>
              <a:rPr lang="ja-JP" altLang="en-US" sz="2600" dirty="0" smtClean="0"/>
              <a:t>⇒</a:t>
            </a:r>
            <a:r>
              <a:rPr lang="en-US" altLang="ja-JP" sz="2600" dirty="0" smtClean="0"/>
              <a:t>[</a:t>
            </a:r>
            <a:r>
              <a:rPr lang="en-US" altLang="ja-JP" sz="2600" dirty="0" err="1"/>
              <a:t>ei</a:t>
            </a:r>
            <a:r>
              <a:rPr lang="en-US" altLang="ja-JP" sz="2600" dirty="0" smtClean="0"/>
              <a:t>]</a:t>
            </a:r>
            <a:r>
              <a:rPr lang="ja-JP" altLang="en-US" sz="2600" dirty="0" smtClean="0"/>
              <a:t>へ二重母音化）</a:t>
            </a:r>
            <a:endParaRPr lang="en-US" altLang="ja-JP" sz="2600" dirty="0"/>
          </a:p>
          <a:p>
            <a:pPr marL="0" indent="0" eaLnBrk="1" hangingPunct="1">
              <a:buNone/>
              <a:defRPr/>
            </a:pPr>
            <a:endParaRPr lang="en-US" altLang="ja-JP" sz="2600" dirty="0" smtClean="0"/>
          </a:p>
          <a:p>
            <a:pPr marL="0" indent="0" eaLnBrk="1" hangingPunct="1">
              <a:buNone/>
              <a:defRPr/>
            </a:pPr>
            <a:r>
              <a:rPr lang="ja-JP" altLang="en-US" sz="2600" dirty="0" smtClean="0"/>
              <a:t>（注意１）もともと短母音</a:t>
            </a:r>
            <a:endParaRPr lang="en-US" altLang="ja-JP" sz="2600" dirty="0" smtClean="0"/>
          </a:p>
          <a:p>
            <a:pPr marL="0" indent="0" eaLnBrk="1" hangingPunct="1">
              <a:buNone/>
              <a:defRPr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　</a:t>
            </a:r>
            <a:r>
              <a:rPr lang="en-US" altLang="ja-JP" sz="2600" dirty="0" smtClean="0"/>
              <a:t>have[æ] &lt; </a:t>
            </a:r>
            <a:r>
              <a:rPr lang="en-US" altLang="ja-JP" sz="2600" dirty="0" err="1" smtClean="0"/>
              <a:t>habben</a:t>
            </a:r>
            <a:r>
              <a:rPr lang="en-US" altLang="ja-JP" sz="2600" dirty="0" smtClean="0"/>
              <a:t>(ME) &lt; </a:t>
            </a:r>
            <a:r>
              <a:rPr lang="en-US" altLang="ja-JP" sz="2600" dirty="0" err="1" smtClean="0"/>
              <a:t>habban</a:t>
            </a:r>
            <a:r>
              <a:rPr lang="en-US" altLang="ja-JP" sz="2600" dirty="0" smtClean="0"/>
              <a:t>(OE)</a:t>
            </a:r>
            <a:endParaRPr lang="en-US" altLang="ja-JP" sz="2600" dirty="0"/>
          </a:p>
          <a:p>
            <a:pPr marL="0" indent="0" eaLnBrk="1" hangingPunct="1">
              <a:buNone/>
              <a:defRPr/>
            </a:pPr>
            <a:r>
              <a:rPr lang="ja-JP" altLang="en-US" sz="2600" dirty="0" smtClean="0"/>
              <a:t>（注意２）</a:t>
            </a:r>
            <a:r>
              <a:rPr lang="en-US" altLang="ja-JP" sz="2600" dirty="0"/>
              <a:t> [r]</a:t>
            </a:r>
            <a:r>
              <a:rPr lang="ja-JP" altLang="en-US" sz="2600" dirty="0"/>
              <a:t>の影響で、もともと</a:t>
            </a:r>
            <a:r>
              <a:rPr lang="en-US" altLang="ja-JP" sz="2600" dirty="0" smtClean="0"/>
              <a:t>[</a:t>
            </a:r>
            <a:r>
              <a:rPr lang="en-US" altLang="ja-JP" sz="2400" dirty="0" smtClean="0">
                <a:latin typeface="Arial" charset="0"/>
                <a:ea typeface="ＭＳ Ｐゴシック" pitchFamily="50" charset="-128"/>
              </a:rPr>
              <a:t>æ</a:t>
            </a:r>
            <a:r>
              <a:rPr lang="en-US" altLang="ja-JP" sz="2600" dirty="0" smtClean="0"/>
              <a:t>:]</a:t>
            </a:r>
            <a:r>
              <a:rPr lang="ja-JP" altLang="en-US" sz="2600" dirty="0"/>
              <a:t>でない</a:t>
            </a:r>
            <a:endParaRPr lang="en-US" altLang="ja-JP" sz="2600" dirty="0" smtClean="0"/>
          </a:p>
          <a:p>
            <a:pPr marL="0" indent="0" eaLnBrk="1" hangingPunct="1">
              <a:buNone/>
              <a:defRPr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　</a:t>
            </a:r>
            <a:r>
              <a:rPr lang="en-US" altLang="ja-JP" sz="2600" dirty="0" smtClean="0"/>
              <a:t>dare[</a:t>
            </a:r>
            <a:r>
              <a:rPr lang="en-US" altLang="ja-JP" sz="2600" dirty="0" err="1" smtClean="0"/>
              <a:t>d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ɛə</a:t>
            </a:r>
            <a:r>
              <a:rPr lang="en-US" altLang="ja-JP" sz="2600" dirty="0" err="1" smtClean="0"/>
              <a:t>r</a:t>
            </a:r>
            <a:r>
              <a:rPr lang="en-US" altLang="ja-JP" sz="2600" dirty="0"/>
              <a:t>], </a:t>
            </a:r>
            <a:r>
              <a:rPr lang="en-US" altLang="ja-JP" sz="2600" dirty="0" smtClean="0"/>
              <a:t>care[</a:t>
            </a:r>
            <a:r>
              <a:rPr lang="en-US" altLang="ja-JP" sz="2600" dirty="0" err="1" smtClean="0"/>
              <a:t>k</a:t>
            </a:r>
            <a:r>
              <a:rPr lang="en-US" altLang="ja-JP" sz="2600" dirty="0" err="1" smtClean="0">
                <a:solidFill>
                  <a:srgbClr val="FF0000"/>
                </a:solidFill>
              </a:rPr>
              <a:t>ɛə</a:t>
            </a:r>
            <a:r>
              <a:rPr lang="en-US" altLang="ja-JP" sz="2600" dirty="0" err="1" smtClean="0"/>
              <a:t>r</a:t>
            </a:r>
            <a:r>
              <a:rPr lang="en-US" altLang="ja-JP" sz="2600" dirty="0" smtClean="0"/>
              <a:t>]</a:t>
            </a:r>
          </a:p>
          <a:p>
            <a:pPr eaLnBrk="1" hangingPunct="1">
              <a:defRPr/>
            </a:pPr>
            <a:endParaRPr lang="ja-JP" altLang="ja-JP" dirty="0"/>
          </a:p>
          <a:p>
            <a:pPr>
              <a:defRPr/>
            </a:pP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grpSp>
        <p:nvGrpSpPr>
          <p:cNvPr id="5" name="グループ化 4"/>
          <p:cNvGrpSpPr/>
          <p:nvPr/>
        </p:nvGrpSpPr>
        <p:grpSpPr>
          <a:xfrm>
            <a:off x="5652120" y="1484784"/>
            <a:ext cx="2995449" cy="2015930"/>
            <a:chOff x="6156176" y="533276"/>
            <a:chExt cx="2995449" cy="201593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33276"/>
              <a:ext cx="2995449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円/楕円 3"/>
            <p:cNvSpPr/>
            <p:nvPr/>
          </p:nvSpPr>
          <p:spPr>
            <a:xfrm rot="20039554">
              <a:off x="7080080" y="1533858"/>
              <a:ext cx="504056" cy="10153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history03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332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大母音推移</a:t>
            </a:r>
            <a:r>
              <a:rPr lang="en-US" altLang="ja-JP" dirty="0" smtClean="0"/>
              <a:t>(2)</a:t>
            </a:r>
            <a:endParaRPr lang="ja-JP" altLang="en-US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323528" y="1268760"/>
            <a:ext cx="8640960" cy="485740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ja-JP" sz="2600" dirty="0"/>
              <a:t>ME </a:t>
            </a:r>
            <a:r>
              <a:rPr lang="en-US" altLang="ja-JP" sz="2600" dirty="0" smtClean="0"/>
              <a:t>[ɛ</a:t>
            </a:r>
            <a:r>
              <a:rPr lang="en-US" altLang="ja-JP" sz="2600" dirty="0"/>
              <a:t>:] ⇒[e:] </a:t>
            </a:r>
            <a:r>
              <a:rPr lang="en-US" altLang="ja-JP" sz="2600" dirty="0" smtClean="0"/>
              <a:t>(⇒[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:])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ja-JP" sz="2600" dirty="0"/>
              <a:t> </a:t>
            </a:r>
            <a:r>
              <a:rPr lang="en-US" altLang="ja-JP" sz="2600" dirty="0" smtClean="0"/>
              <a:t> </a:t>
            </a:r>
            <a:r>
              <a:rPr lang="ja-JP" altLang="en-US" sz="2600" dirty="0" smtClean="0"/>
              <a:t>（</a:t>
            </a:r>
            <a:r>
              <a:rPr lang="en-US" altLang="ja-JP" sz="2600" dirty="0"/>
              <a:t> -</a:t>
            </a:r>
            <a:r>
              <a:rPr lang="en-US" altLang="ja-JP" sz="2600" dirty="0" err="1"/>
              <a:t>ee</a:t>
            </a:r>
            <a:r>
              <a:rPr lang="en-US" altLang="ja-JP" sz="2600" dirty="0"/>
              <a:t>-</a:t>
            </a:r>
            <a:r>
              <a:rPr lang="ja-JP" altLang="en-US" sz="2600" dirty="0" err="1"/>
              <a:t>と</a:t>
            </a:r>
            <a:r>
              <a:rPr lang="ja-JP" altLang="en-US" sz="2600" dirty="0" err="1" smtClean="0"/>
              <a:t>合</a:t>
            </a:r>
            <a:r>
              <a:rPr lang="ja-JP" altLang="en-US" sz="2600" dirty="0" smtClean="0"/>
              <a:t>流して２段階上昇＝主流派））</a:t>
            </a:r>
            <a:endParaRPr lang="ja-JP" altLang="ja-JP" sz="2600" dirty="0"/>
          </a:p>
          <a:p>
            <a:pPr marL="0" indent="0" eaLnBrk="1" hangingPunct="1">
              <a:buFontTx/>
              <a:buNone/>
              <a:defRPr/>
            </a:pPr>
            <a:r>
              <a:rPr lang="ja-JP" altLang="en-US" sz="2600" dirty="0" smtClean="0"/>
              <a:t>（例）</a:t>
            </a:r>
            <a:r>
              <a:rPr lang="en-US" altLang="ja-JP" sz="2600" dirty="0" smtClean="0"/>
              <a:t>b</a:t>
            </a:r>
            <a:r>
              <a:rPr lang="en-US" altLang="ja-JP" sz="2600" dirty="0" smtClean="0">
                <a:solidFill>
                  <a:srgbClr val="FF0000"/>
                </a:solidFill>
              </a:rPr>
              <a:t>ea</a:t>
            </a:r>
            <a:r>
              <a:rPr lang="en-US" altLang="ja-JP" sz="2600" dirty="0" smtClean="0"/>
              <a:t>t, cl</a:t>
            </a:r>
            <a:r>
              <a:rPr lang="en-US" altLang="ja-JP" sz="2600" dirty="0" smtClean="0">
                <a:solidFill>
                  <a:srgbClr val="FF0000"/>
                </a:solidFill>
              </a:rPr>
              <a:t>ea</a:t>
            </a:r>
            <a:r>
              <a:rPr lang="en-US" altLang="ja-JP" sz="2600" dirty="0" smtClean="0"/>
              <a:t>n, dr</a:t>
            </a:r>
            <a:r>
              <a:rPr lang="en-US" altLang="ja-JP" sz="2600" dirty="0" smtClean="0">
                <a:solidFill>
                  <a:srgbClr val="FF0000"/>
                </a:solidFill>
              </a:rPr>
              <a:t>ea</a:t>
            </a:r>
            <a:r>
              <a:rPr lang="en-US" altLang="ja-JP" sz="2600" dirty="0" smtClean="0"/>
              <a:t>m, h</a:t>
            </a:r>
            <a:r>
              <a:rPr lang="en-US" altLang="ja-JP" sz="2600" dirty="0" smtClean="0">
                <a:solidFill>
                  <a:srgbClr val="FF0000"/>
                </a:solidFill>
              </a:rPr>
              <a:t>ea</a:t>
            </a:r>
            <a:r>
              <a:rPr lang="en-US" altLang="ja-JP" sz="2600" dirty="0" smtClean="0"/>
              <a:t>t, …</a:t>
            </a:r>
          </a:p>
          <a:p>
            <a:pPr marL="0" indent="0" eaLnBrk="1" hangingPunct="1">
              <a:buNone/>
              <a:defRPr/>
            </a:pPr>
            <a:endParaRPr lang="en-US" altLang="ja-JP" sz="2600" dirty="0" smtClean="0"/>
          </a:p>
          <a:p>
            <a:pPr marL="0" indent="0" eaLnBrk="1" hangingPunct="1">
              <a:buNone/>
              <a:defRPr/>
            </a:pPr>
            <a:r>
              <a:rPr lang="ja-JP" altLang="en-US" sz="2600" dirty="0" smtClean="0"/>
              <a:t>（非主流派、分岐）</a:t>
            </a:r>
            <a:endParaRPr lang="en-US" altLang="ja-JP" sz="26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altLang="ja-JP" sz="2600" dirty="0" smtClean="0"/>
              <a:t>ME [ɛ:] ⇒[e:] (⇒[</a:t>
            </a:r>
            <a:r>
              <a:rPr lang="en-US" altLang="ja-JP" sz="2600" dirty="0"/>
              <a:t>e</a:t>
            </a:r>
            <a:r>
              <a:rPr lang="en-US" altLang="ja-JP" sz="2600" dirty="0" smtClean="0"/>
              <a:t>])</a:t>
            </a:r>
          </a:p>
          <a:p>
            <a:pPr marL="0" indent="0" eaLnBrk="1" hangingPunct="1">
              <a:buFontTx/>
              <a:buNone/>
              <a:defRPr/>
            </a:pPr>
            <a:r>
              <a:rPr lang="ja-JP" altLang="en-US" sz="2600" dirty="0"/>
              <a:t>　</a:t>
            </a:r>
            <a:r>
              <a:rPr lang="en-US" altLang="ja-JP" sz="2600" dirty="0" smtClean="0"/>
              <a:t>dead, head, heavy, sweat, …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ja-JP" sz="2600" dirty="0" smtClean="0"/>
              <a:t>   </a:t>
            </a:r>
            <a:r>
              <a:rPr lang="ja-JP" altLang="en-US" sz="2600" dirty="0" smtClean="0"/>
              <a:t>（</a:t>
            </a:r>
            <a:r>
              <a:rPr lang="en-US" altLang="ja-JP" sz="2600" dirty="0" smtClean="0"/>
              <a:t>[t, d, θ, f, v]</a:t>
            </a:r>
            <a:r>
              <a:rPr lang="ja-JP" altLang="en-US" sz="2600" dirty="0" smtClean="0"/>
              <a:t>の前で（短母音化</a:t>
            </a:r>
            <a:r>
              <a:rPr lang="en-US" altLang="ja-JP" sz="2600" dirty="0" smtClean="0"/>
              <a:t>shortening) </a:t>
            </a:r>
          </a:p>
          <a:p>
            <a:pPr marL="0" indent="0" eaLnBrk="1" hangingPunct="1">
              <a:buFontTx/>
              <a:buNone/>
              <a:defRPr/>
            </a:pPr>
            <a:endParaRPr lang="en-US" altLang="ja-JP" sz="26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altLang="ja-JP" sz="2600" dirty="0" smtClean="0"/>
              <a:t>ME [ɛ:] ⇒[e:] ⇒([</a:t>
            </a:r>
            <a:r>
              <a:rPr lang="en-US" altLang="ja-JP" sz="2600" dirty="0" err="1" smtClean="0"/>
              <a:t>ei</a:t>
            </a:r>
            <a:r>
              <a:rPr lang="en-US" altLang="ja-JP" sz="2600" dirty="0" smtClean="0"/>
              <a:t>])  ([æ:]</a:t>
            </a:r>
            <a:r>
              <a:rPr lang="ja-JP" altLang="en-US" sz="2600" dirty="0" smtClean="0"/>
              <a:t>の変化に合流して、二重母音化）</a:t>
            </a:r>
            <a:endParaRPr lang="en-US" altLang="ja-JP" sz="2600" dirty="0" smtClean="0"/>
          </a:p>
          <a:p>
            <a:pPr marL="0" indent="0" eaLnBrk="1" hangingPunct="1">
              <a:buFontTx/>
              <a:buNone/>
              <a:defRPr/>
            </a:pPr>
            <a:r>
              <a:rPr lang="ja-JP" altLang="en-US" sz="2600" dirty="0"/>
              <a:t>　</a:t>
            </a:r>
            <a:r>
              <a:rPr lang="en-US" altLang="ja-JP" sz="2600" dirty="0" smtClean="0"/>
              <a:t>great, break, steak</a:t>
            </a:r>
            <a:r>
              <a:rPr lang="ja-JP" altLang="en-US" dirty="0"/>
              <a:t>　</a:t>
            </a:r>
            <a:endParaRPr lang="ja-JP" altLang="ja-JP" dirty="0" smtClean="0"/>
          </a:p>
          <a:p>
            <a:pPr eaLnBrk="1" hangingPunct="1">
              <a:defRPr/>
            </a:pPr>
            <a:endParaRPr lang="en-US" altLang="ja-JP" dirty="0"/>
          </a:p>
          <a:p>
            <a:pPr eaLnBrk="1" hangingPunct="1">
              <a:defRPr/>
            </a:pPr>
            <a:endParaRPr lang="ja-JP" altLang="ja-JP" dirty="0"/>
          </a:p>
          <a:p>
            <a:pPr>
              <a:defRPr/>
            </a:pP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grpSp>
        <p:nvGrpSpPr>
          <p:cNvPr id="4" name="グループ化 3"/>
          <p:cNvGrpSpPr/>
          <p:nvPr/>
        </p:nvGrpSpPr>
        <p:grpSpPr>
          <a:xfrm>
            <a:off x="5905800" y="1196752"/>
            <a:ext cx="3265584" cy="2142460"/>
            <a:chOff x="5852096" y="926499"/>
            <a:chExt cx="3265584" cy="214246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096" y="949410"/>
              <a:ext cx="3265584" cy="211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円/楕円 5"/>
            <p:cNvSpPr/>
            <p:nvPr/>
          </p:nvSpPr>
          <p:spPr>
            <a:xfrm rot="20039554">
              <a:off x="6415662" y="926499"/>
              <a:ext cx="570546" cy="15878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" name="history03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ja-JP" altLang="en-US" dirty="0" smtClean="0"/>
              <a:t>大母音推移</a:t>
            </a:r>
            <a:r>
              <a:rPr lang="en-US" altLang="ja-JP" dirty="0" smtClean="0"/>
              <a:t>(3)</a:t>
            </a:r>
            <a:endParaRPr lang="ja-JP" altLang="en-US" dirty="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ja-JP" sz="2600" dirty="0"/>
              <a:t>ME </a:t>
            </a:r>
            <a:r>
              <a:rPr lang="en-US" altLang="ja-JP" sz="2600" dirty="0" smtClean="0"/>
              <a:t>[e</a:t>
            </a:r>
            <a:r>
              <a:rPr lang="en-US" altLang="ja-JP" sz="2600" dirty="0"/>
              <a:t>:] </a:t>
            </a:r>
            <a:r>
              <a:rPr lang="en-US" altLang="ja-JP" sz="2600" dirty="0" smtClean="0"/>
              <a:t>⇒[</a:t>
            </a:r>
            <a:r>
              <a:rPr lang="en-US" altLang="ja-JP" sz="2600" dirty="0" err="1" smtClean="0"/>
              <a:t>i</a:t>
            </a:r>
            <a:r>
              <a:rPr lang="en-US" altLang="ja-JP" sz="2600" dirty="0" smtClean="0"/>
              <a:t>:] </a:t>
            </a:r>
          </a:p>
          <a:p>
            <a:pPr marL="0" indent="0" eaLnBrk="1" hangingPunct="1">
              <a:buFontTx/>
              <a:buNone/>
              <a:defRPr/>
            </a:pPr>
            <a:r>
              <a:rPr lang="ja-JP" altLang="en-US" sz="2600" dirty="0"/>
              <a:t>（</a:t>
            </a:r>
            <a:r>
              <a:rPr lang="ja-JP" altLang="en-US" sz="2600" dirty="0" smtClean="0"/>
              <a:t>例</a:t>
            </a:r>
            <a:r>
              <a:rPr lang="ja-JP" altLang="en-US" sz="2600" dirty="0"/>
              <a:t>）</a:t>
            </a:r>
            <a:r>
              <a:rPr lang="en-US" altLang="ja-JP" sz="2600" dirty="0" smtClean="0"/>
              <a:t>b</a:t>
            </a:r>
            <a:r>
              <a:rPr lang="en-US" altLang="ja-JP" sz="2600" dirty="0" smtClean="0">
                <a:solidFill>
                  <a:srgbClr val="FF0000"/>
                </a:solidFill>
              </a:rPr>
              <a:t>ee</a:t>
            </a:r>
            <a:r>
              <a:rPr lang="en-US" altLang="ja-JP" sz="2600" dirty="0" smtClean="0"/>
              <a:t>, m</a:t>
            </a:r>
            <a:r>
              <a:rPr lang="en-US" altLang="ja-JP" sz="2600" dirty="0" smtClean="0">
                <a:solidFill>
                  <a:srgbClr val="FF0000"/>
                </a:solidFill>
              </a:rPr>
              <a:t>ee</a:t>
            </a:r>
            <a:r>
              <a:rPr lang="en-US" altLang="ja-JP" sz="2600" dirty="0" smtClean="0"/>
              <a:t>t, s</a:t>
            </a:r>
            <a:r>
              <a:rPr lang="en-US" altLang="ja-JP" sz="2600" dirty="0" smtClean="0">
                <a:solidFill>
                  <a:srgbClr val="FF0000"/>
                </a:solidFill>
              </a:rPr>
              <a:t>ee</a:t>
            </a:r>
            <a:r>
              <a:rPr lang="en-US" altLang="ja-JP" sz="2600" dirty="0" smtClean="0"/>
              <a:t>, d</a:t>
            </a:r>
            <a:r>
              <a:rPr lang="en-US" altLang="ja-JP" sz="2600" dirty="0" smtClean="0">
                <a:solidFill>
                  <a:srgbClr val="FF0000"/>
                </a:solidFill>
              </a:rPr>
              <a:t>ee</a:t>
            </a:r>
            <a:r>
              <a:rPr lang="en-US" altLang="ja-JP" sz="2600" dirty="0" smtClean="0"/>
              <a:t>d, …</a:t>
            </a:r>
          </a:p>
          <a:p>
            <a:pPr marL="0" indent="0" eaLnBrk="1" hangingPunct="1">
              <a:buFontTx/>
              <a:buNone/>
              <a:defRPr/>
            </a:pPr>
            <a:endParaRPr lang="en-US" altLang="ja-JP" sz="2600" dirty="0"/>
          </a:p>
          <a:p>
            <a:pPr marL="0" indent="0" eaLnBrk="1" hangingPunct="1">
              <a:buFontTx/>
              <a:buNone/>
              <a:defRPr/>
            </a:pPr>
            <a:r>
              <a:rPr lang="ja-JP" altLang="en-US" sz="2600" dirty="0" smtClean="0"/>
              <a:t>　　　</a:t>
            </a:r>
            <a:r>
              <a:rPr lang="en-US" altLang="ja-JP" sz="2600" dirty="0" smtClean="0"/>
              <a:t>brief, chief, piece, field, yield, …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ja-JP" sz="2600" dirty="0"/>
              <a:t> </a:t>
            </a:r>
            <a:r>
              <a:rPr lang="en-US" altLang="ja-JP" sz="2600" dirty="0" smtClean="0"/>
              <a:t> </a:t>
            </a:r>
            <a:r>
              <a:rPr lang="ja-JP" altLang="en-US" sz="2600" dirty="0" smtClean="0"/>
              <a:t>　　（元来は</a:t>
            </a:r>
            <a:r>
              <a:rPr lang="en-US" altLang="ja-JP" sz="2600" dirty="0" err="1" smtClean="0"/>
              <a:t>fēld</a:t>
            </a:r>
            <a:r>
              <a:rPr lang="en-US" altLang="ja-JP" sz="2800" dirty="0" smtClean="0"/>
              <a:t>[e:](OE)</a:t>
            </a:r>
            <a:r>
              <a:rPr lang="en-US" altLang="ja-JP" sz="2600" dirty="0" smtClean="0"/>
              <a:t>, -</a:t>
            </a:r>
            <a:r>
              <a:rPr lang="en-US" altLang="ja-JP" sz="2600" dirty="0" err="1" smtClean="0"/>
              <a:t>ie</a:t>
            </a:r>
            <a:r>
              <a:rPr lang="en-US" altLang="ja-JP" sz="2600" dirty="0" smtClean="0"/>
              <a:t>-</a:t>
            </a:r>
            <a:r>
              <a:rPr lang="ja-JP" altLang="en-US" sz="2600" dirty="0" smtClean="0"/>
              <a:t>はフランス綴り）</a:t>
            </a:r>
            <a:endParaRPr lang="en-US" altLang="ja-JP" sz="26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altLang="ja-JP" sz="2600" dirty="0" smtClean="0"/>
              <a:t> </a:t>
            </a:r>
          </a:p>
          <a:p>
            <a:pPr marL="0" indent="0" eaLnBrk="1" hangingPunct="1">
              <a:buFontTx/>
              <a:buNone/>
              <a:defRPr/>
            </a:pPr>
            <a:endParaRPr lang="ja-JP" altLang="ja-JP" dirty="0" smtClean="0"/>
          </a:p>
          <a:p>
            <a:pPr eaLnBrk="1" hangingPunct="1">
              <a:defRPr/>
            </a:pPr>
            <a:endParaRPr lang="en-US" altLang="ja-JP" dirty="0"/>
          </a:p>
          <a:p>
            <a:pPr eaLnBrk="1" hangingPunct="1">
              <a:defRPr/>
            </a:pPr>
            <a:endParaRPr lang="ja-JP" altLang="ja-JP" dirty="0"/>
          </a:p>
          <a:p>
            <a:pPr>
              <a:defRPr/>
            </a:pP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086F2-9DE2-4A7F-86CD-B56E1B18CDB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grpSp>
        <p:nvGrpSpPr>
          <p:cNvPr id="4" name="グループ化 3"/>
          <p:cNvGrpSpPr/>
          <p:nvPr/>
        </p:nvGrpSpPr>
        <p:grpSpPr>
          <a:xfrm>
            <a:off x="5810604" y="1061054"/>
            <a:ext cx="3439219" cy="2295938"/>
            <a:chOff x="5810605" y="1061054"/>
            <a:chExt cx="3439219" cy="229593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605" y="1124744"/>
              <a:ext cx="343921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円/楕円 5"/>
            <p:cNvSpPr/>
            <p:nvPr/>
          </p:nvSpPr>
          <p:spPr>
            <a:xfrm rot="20039554">
              <a:off x="6333847" y="1061054"/>
              <a:ext cx="461587" cy="115971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" name="history03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6304</TotalTime>
  <Words>1216</Words>
  <Application>Microsoft Office PowerPoint</Application>
  <PresentationFormat>画面に合わせる (4:3)</PresentationFormat>
  <Paragraphs>349</Paragraphs>
  <Slides>29</Slides>
  <Notes>0</Notes>
  <HiddenSlides>0</HiddenSlides>
  <MMClips>26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0" baseType="lpstr">
      <vt:lpstr>標準デザイン</vt:lpstr>
      <vt:lpstr>英語の歴史（3）</vt:lpstr>
      <vt:lpstr>初期近代英語(EME)</vt:lpstr>
      <vt:lpstr>初期近代英語(EME)</vt:lpstr>
      <vt:lpstr>印刷の普及</vt:lpstr>
      <vt:lpstr>大母音推移(Great Vowel Shift)</vt:lpstr>
      <vt:lpstr>大母音推移(Great Vowel Shift)</vt:lpstr>
      <vt:lpstr>大母音推移(1)</vt:lpstr>
      <vt:lpstr>大母音推移(2)</vt:lpstr>
      <vt:lpstr>大母音推移(3)</vt:lpstr>
      <vt:lpstr>大母音推移（4）</vt:lpstr>
      <vt:lpstr>大母音推移(5)</vt:lpstr>
      <vt:lpstr>大母音推移(6)</vt:lpstr>
      <vt:lpstr>大母音推移</vt:lpstr>
      <vt:lpstr>大母音推移</vt:lpstr>
      <vt:lpstr>大母音推移(7)</vt:lpstr>
      <vt:lpstr>英国ルネッサンス（16ｃ初め~17ｃ初め）</vt:lpstr>
      <vt:lpstr>古典語彙の借用</vt:lpstr>
      <vt:lpstr>古典語彙の借用</vt:lpstr>
      <vt:lpstr>ウィリアム･シェイクスピア(1564-1616)</vt:lpstr>
      <vt:lpstr>ルネッサンス（人間描写）</vt:lpstr>
      <vt:lpstr>ウィリアム･シェイクスピア(1564-1616)</vt:lpstr>
      <vt:lpstr>助動詞doの発達(16c~)</vt:lpstr>
      <vt:lpstr>助動詞doの発達(16c~)</vt:lpstr>
      <vt:lpstr>助動詞doの発達（16c～）</vt:lpstr>
      <vt:lpstr>PowerPoint プレゼンテーション</vt:lpstr>
      <vt:lpstr>『欽定訳聖書』 (1611年)</vt:lpstr>
      <vt:lpstr>近代英語期の復習(1)</vt:lpstr>
      <vt:lpstr>参照文献</vt:lpstr>
      <vt:lpstr>参考文献</vt:lpstr>
    </vt:vector>
  </TitlesOfParts>
  <Company>HUE, hak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英語の歴史</dc:title>
  <dc:creator>Fukuda</dc:creator>
  <cp:lastModifiedBy>福田薫</cp:lastModifiedBy>
  <cp:revision>170</cp:revision>
  <cp:lastPrinted>2019-07-12T01:30:34Z</cp:lastPrinted>
  <dcterms:created xsi:type="dcterms:W3CDTF">2010-09-29T06:57:12Z</dcterms:created>
  <dcterms:modified xsi:type="dcterms:W3CDTF">2020-07-29T19:39:59Z</dcterms:modified>
</cp:coreProperties>
</file>