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95" r:id="rId2"/>
    <p:sldId id="419" r:id="rId3"/>
    <p:sldId id="420" r:id="rId4"/>
    <p:sldId id="421" r:id="rId5"/>
    <p:sldId id="422" r:id="rId6"/>
    <p:sldId id="423" r:id="rId7"/>
    <p:sldId id="424" r:id="rId8"/>
    <p:sldId id="425" r:id="rId9"/>
    <p:sldId id="426" r:id="rId10"/>
    <p:sldId id="427" r:id="rId11"/>
    <p:sldId id="428" r:id="rId12"/>
    <p:sldId id="429" r:id="rId13"/>
    <p:sldId id="494" r:id="rId14"/>
    <p:sldId id="436" r:id="rId15"/>
    <p:sldId id="437" r:id="rId16"/>
    <p:sldId id="438" r:id="rId17"/>
    <p:sldId id="439" r:id="rId18"/>
    <p:sldId id="440" r:id="rId19"/>
    <p:sldId id="441" r:id="rId20"/>
    <p:sldId id="496" r:id="rId21"/>
    <p:sldId id="469" r:id="rId22"/>
    <p:sldId id="444" r:id="rId23"/>
    <p:sldId id="445" r:id="rId24"/>
  </p:sldIdLst>
  <p:sldSz cx="9144000" cy="6858000" type="screen4x3"/>
  <p:notesSz cx="6797675" cy="99266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CC3300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6" rIns="91415" bIns="45706" numCol="1" anchor="t" anchorCtr="0" compatLnSpc="1">
            <a:prstTxWarp prst="textNoShape">
              <a:avLst/>
            </a:prstTxWarp>
          </a:bodyPr>
          <a:lstStyle>
            <a:lvl1pPr defTabSz="914643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1"/>
            <a:ext cx="29479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6" rIns="91415" bIns="45706" numCol="1" anchor="t" anchorCtr="0" compatLnSpc="1">
            <a:prstTxWarp prst="textNoShape">
              <a:avLst/>
            </a:prstTxWarp>
          </a:bodyPr>
          <a:lstStyle>
            <a:lvl1pPr algn="r" defTabSz="914643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6" rIns="91415" bIns="45706" numCol="1" anchor="b" anchorCtr="0" compatLnSpc="1">
            <a:prstTxWarp prst="textNoShape">
              <a:avLst/>
            </a:prstTxWarp>
          </a:bodyPr>
          <a:lstStyle>
            <a:lvl1pPr defTabSz="914643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28164"/>
            <a:ext cx="294798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6" rIns="91415" bIns="45706" numCol="1" anchor="b" anchorCtr="0" compatLnSpc="1">
            <a:prstTxWarp prst="textNoShape">
              <a:avLst/>
            </a:prstTxWarp>
          </a:bodyPr>
          <a:lstStyle>
            <a:lvl1pPr algn="r" defTabSz="914643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DEF9CE18-BF18-4F56-B8D5-01DB893CC5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7188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6" rIns="91415" bIns="45706" numCol="1" anchor="t" anchorCtr="0" compatLnSpc="1">
            <a:prstTxWarp prst="textNoShape">
              <a:avLst/>
            </a:prstTxWarp>
          </a:bodyPr>
          <a:lstStyle>
            <a:lvl1pPr defTabSz="914643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1"/>
            <a:ext cx="2947988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6" rIns="91415" bIns="45706" numCol="1" anchor="t" anchorCtr="0" compatLnSpc="1">
            <a:prstTxWarp prst="textNoShape">
              <a:avLst/>
            </a:prstTxWarp>
          </a:bodyPr>
          <a:lstStyle>
            <a:lvl1pPr algn="r" defTabSz="914643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9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6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6" rIns="91415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4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6" rIns="91415" bIns="45706" numCol="1" anchor="b" anchorCtr="0" compatLnSpc="1">
            <a:prstTxWarp prst="textNoShape">
              <a:avLst/>
            </a:prstTxWarp>
          </a:bodyPr>
          <a:lstStyle>
            <a:lvl1pPr defTabSz="914643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28164"/>
            <a:ext cx="2947988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5" tIns="45706" rIns="91415" bIns="45706" numCol="1" anchor="b" anchorCtr="0" compatLnSpc="1">
            <a:prstTxWarp prst="textNoShape">
              <a:avLst/>
            </a:prstTxWarp>
          </a:bodyPr>
          <a:lstStyle>
            <a:lvl1pPr algn="r" defTabSz="914643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C2D0A724-FA7F-4377-B56A-1AFD7E3BC2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2785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82618-8A94-4201-9DC8-B3B4A7BF89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55489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A8659-F92E-41E5-BF0F-57CC86C5A1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521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8A410-A367-4A7A-AC9B-9572D0A7B28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4629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BFBDB-4FBC-4540-99C9-1989185A090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682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1F6F9-B713-4667-BCD3-65CDDD09326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1270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BFD6C-27D8-418C-BF26-998BD253149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9753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D6CA7-3A19-41E4-9726-A49888B557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320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AB7D5-C711-4C78-9D02-E90A238321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548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47C32-E5DC-47C8-8875-5EBD84E575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4701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072ED-3B3F-445F-9409-E7C9DC44F4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447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25A50-5964-48FB-9CDB-DA6C8FCB991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6463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BBBF4-C021-47B7-B5DA-724D5680A1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7663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EA499-F90C-465A-9020-75E7C3E191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293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fld id="{C987348D-6E0B-4C4B-BBAB-DF626749AD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hak.hokkyodai.ac.jp/fukuda/lecture/WesternCulture/EnglishHistory05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2.hak.hokkyodai.ac.jp/fukuda/lecture/WesternCulture/EnglishHistory06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1196975"/>
            <a:ext cx="7772400" cy="1470025"/>
          </a:xfrm>
        </p:spPr>
        <p:txBody>
          <a:bodyPr/>
          <a:lstStyle/>
          <a:p>
            <a:pPr eaLnBrk="1" hangingPunct="1"/>
            <a:r>
              <a:rPr lang="ja-JP" altLang="en-US" dirty="0" smtClean="0"/>
              <a:t>英語の歴史（</a:t>
            </a:r>
            <a:r>
              <a:rPr lang="en-US" altLang="ja-JP" dirty="0" smtClean="0"/>
              <a:t>4</a:t>
            </a:r>
            <a:r>
              <a:rPr lang="ja-JP" altLang="en-US" dirty="0" smtClean="0"/>
              <a:t>）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03350" y="38608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ja-JP" altLang="en-US" dirty="0" smtClean="0"/>
              <a:t>後期近代英語（</a:t>
            </a:r>
            <a:r>
              <a:rPr lang="en-US" altLang="ja-JP" dirty="0" smtClean="0"/>
              <a:t>1700~1900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pPr marL="0" indent="0" algn="ctr" eaLnBrk="1" hangingPunct="1">
              <a:buFontTx/>
              <a:buNone/>
            </a:pPr>
            <a:r>
              <a:rPr lang="ja-JP" altLang="en-US" dirty="0"/>
              <a:t>現代</a:t>
            </a:r>
            <a:r>
              <a:rPr lang="ja-JP" altLang="en-US" dirty="0" smtClean="0"/>
              <a:t>英語（</a:t>
            </a:r>
            <a:r>
              <a:rPr lang="en-US" altLang="ja-JP" dirty="0" smtClean="0"/>
              <a:t>1900</a:t>
            </a:r>
            <a:r>
              <a:rPr lang="ja-JP" altLang="en-US" dirty="0" smtClean="0"/>
              <a:t>～）　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827584" y="464667"/>
            <a:ext cx="31117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「英語音声学」「英語学概論２」</a:t>
            </a:r>
            <a:endParaRPr lang="en-US" altLang="ja-JP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 smtClean="0"/>
              <a:t>第</a:t>
            </a:r>
            <a:r>
              <a:rPr lang="en-US" altLang="ja-JP" sz="1800" dirty="0" smtClean="0"/>
              <a:t>13</a:t>
            </a:r>
            <a:r>
              <a:rPr lang="ja-JP" altLang="en-US" sz="1800" dirty="0" smtClean="0"/>
              <a:t>回</a:t>
            </a:r>
            <a:endParaRPr lang="ja-JP" altLang="en-US" sz="1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25A50-5964-48FB-9CDB-DA6C8FCB9919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  <p:pic>
        <p:nvPicPr>
          <p:cNvPr id="3" name="history04-0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6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07375" cy="993775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アメリカ黒人英語</a:t>
            </a:r>
            <a:r>
              <a:rPr lang="en-US" altLang="ja-JP" sz="1800" smtClean="0"/>
              <a:t>(Black English, African-American English)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250825" y="923925"/>
            <a:ext cx="4968875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アフリカからの黒人奴隷の母語と英語が混成して形成された。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語頭の</a:t>
            </a:r>
            <a:r>
              <a:rPr lang="en-US" altLang="ja-JP" sz="2400" dirty="0"/>
              <a:t>[ð, θ]</a:t>
            </a:r>
            <a:r>
              <a:rPr lang="ja-JP" altLang="en-US" sz="2400" dirty="0"/>
              <a:t>が</a:t>
            </a:r>
            <a:r>
              <a:rPr lang="en-US" altLang="ja-JP" sz="2400" dirty="0"/>
              <a:t>[d, t]</a:t>
            </a:r>
            <a:r>
              <a:rPr lang="ja-JP" altLang="en-US" sz="2400" dirty="0"/>
              <a:t>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</a:t>
            </a:r>
            <a:r>
              <a:rPr lang="en-US" altLang="ja-JP" sz="2400" dirty="0"/>
              <a:t>this[dis], think[</a:t>
            </a:r>
            <a:r>
              <a:rPr lang="en-US" altLang="ja-JP" sz="2400" dirty="0" err="1"/>
              <a:t>tink</a:t>
            </a:r>
            <a:r>
              <a:rPr lang="en-US" altLang="ja-JP" sz="2400" dirty="0"/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be</a:t>
            </a:r>
            <a:r>
              <a:rPr lang="ja-JP" altLang="en-US" sz="2400" dirty="0"/>
              <a:t>動詞の有無</a:t>
            </a:r>
            <a:r>
              <a:rPr lang="en-US" altLang="ja-JP" sz="2400" dirty="0"/>
              <a:t>:</a:t>
            </a:r>
            <a:r>
              <a:rPr lang="ja-JP" altLang="en-US" sz="2400" dirty="0"/>
              <a:t>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The coffee cold.</a:t>
            </a:r>
            <a:r>
              <a:rPr lang="ja-JP" altLang="en-US" sz="2400" dirty="0"/>
              <a:t>　（一時的状態）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The boys be </a:t>
            </a:r>
            <a:r>
              <a:rPr lang="en-US" altLang="ja-JP" sz="2400" dirty="0" err="1"/>
              <a:t>messin</a:t>
            </a:r>
            <a:r>
              <a:rPr lang="en-US" altLang="ja-JP" sz="2400" dirty="0"/>
              <a:t>’ around a lot.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　　　　　　　　　　（　　　　　　　　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多重否定：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</a:t>
            </a:r>
            <a:r>
              <a:rPr lang="en-US" altLang="ja-JP" sz="2400" dirty="0"/>
              <a:t>He don’t never go nowhere.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Mark Twain</a:t>
            </a:r>
            <a:r>
              <a:rPr lang="ja-JP" altLang="en-US" sz="2400" dirty="0"/>
              <a:t>　アメリカの小説家。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i="1" dirty="0"/>
              <a:t>The Adventures of Huckleberry Finn(1855</a:t>
            </a:r>
            <a:r>
              <a:rPr lang="en-US" altLang="ja-JP" sz="2400" dirty="0"/>
              <a:t>)</a:t>
            </a:r>
          </a:p>
        </p:txBody>
      </p:sp>
      <p:pic>
        <p:nvPicPr>
          <p:cNvPr id="113668" name="Picture 4" descr="HuckAndT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41438"/>
            <a:ext cx="32607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5435600" y="6165850"/>
            <a:ext cx="28241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寺澤</a:t>
            </a:r>
            <a:r>
              <a:rPr lang="en-US" altLang="ja-JP" sz="1800"/>
              <a:t>(2008, p.142)</a:t>
            </a:r>
            <a:r>
              <a:rPr lang="ja-JP" altLang="en-US" sz="1800"/>
              <a:t>より転載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pic>
        <p:nvPicPr>
          <p:cNvPr id="3" name="history04-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6637" y="41510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理性の時代（</a:t>
            </a:r>
            <a:r>
              <a:rPr lang="en-US" altLang="ja-JP" sz="4000" smtClean="0"/>
              <a:t>18</a:t>
            </a:r>
            <a:r>
              <a:rPr lang="ja-JP" altLang="en-US" sz="4000" smtClean="0"/>
              <a:t>ｃ）</a:t>
            </a:r>
          </a:p>
        </p:txBody>
      </p:sp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539750" y="1412875"/>
            <a:ext cx="793115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(1) </a:t>
            </a:r>
            <a:r>
              <a:rPr lang="ja-JP" altLang="en-US" sz="2800" dirty="0"/>
              <a:t>規範文法の確立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ラウス</a:t>
            </a:r>
            <a:r>
              <a:rPr lang="en-US" altLang="ja-JP" sz="2400" dirty="0"/>
              <a:t>(Robert </a:t>
            </a:r>
            <a:r>
              <a:rPr lang="en-US" altLang="ja-JP" sz="2400" dirty="0" err="1"/>
              <a:t>Lowth</a:t>
            </a:r>
            <a:r>
              <a:rPr lang="en-US" altLang="ja-JP" sz="2400" dirty="0"/>
              <a:t>)</a:t>
            </a:r>
            <a:r>
              <a:rPr lang="ja-JP" altLang="en-US" sz="2400" dirty="0"/>
              <a:t>の学校文法</a:t>
            </a:r>
            <a:r>
              <a:rPr lang="en-US" altLang="ja-JP" sz="2400" dirty="0"/>
              <a:t>(1762)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(2) </a:t>
            </a:r>
            <a:r>
              <a:rPr lang="ja-JP" altLang="en-US" sz="2800" dirty="0"/>
              <a:t>英語辞書の編纂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1775</a:t>
            </a:r>
            <a:r>
              <a:rPr lang="ja-JP" altLang="en-US" sz="2400" dirty="0"/>
              <a:t>年、</a:t>
            </a:r>
            <a:r>
              <a:rPr lang="ja-JP" altLang="en-US" sz="2400" dirty="0">
                <a:solidFill>
                  <a:srgbClr val="0000FF"/>
                </a:solidFill>
              </a:rPr>
              <a:t>サミュエル・ジョンソン</a:t>
            </a:r>
            <a:r>
              <a:rPr lang="en-US" altLang="ja-JP" sz="2400" dirty="0"/>
              <a:t>(Samuel Johnson)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i="1" dirty="0"/>
              <a:t>A Dictionary of the English Language</a:t>
            </a:r>
            <a:r>
              <a:rPr lang="ja-JP" altLang="en-US" sz="2400" i="1" dirty="0" err="1" smtClean="0"/>
              <a:t>、</a:t>
            </a:r>
            <a:endParaRPr lang="en-US" altLang="ja-JP" sz="2400" i="1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1884</a:t>
            </a:r>
            <a:r>
              <a:rPr lang="ja-JP" altLang="en-US" sz="2400" dirty="0"/>
              <a:t>年以降、</a:t>
            </a:r>
            <a:r>
              <a:rPr lang="ja-JP" altLang="en-US" sz="2400" dirty="0">
                <a:solidFill>
                  <a:srgbClr val="0000FF"/>
                </a:solidFill>
              </a:rPr>
              <a:t>マレー</a:t>
            </a:r>
            <a:r>
              <a:rPr lang="en-US" altLang="ja-JP" sz="2400" dirty="0"/>
              <a:t>(J. A. Murray) </a:t>
            </a:r>
            <a:r>
              <a:rPr lang="ja-JP" altLang="en-US" sz="2400" dirty="0"/>
              <a:t>他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『</a:t>
            </a:r>
            <a:r>
              <a:rPr lang="ja-JP" altLang="en-US" sz="2400" dirty="0"/>
              <a:t>オックスフォード英語辞典</a:t>
            </a:r>
            <a:r>
              <a:rPr lang="en-US" altLang="ja-JP" sz="2400" dirty="0"/>
              <a:t>』(</a:t>
            </a:r>
            <a:r>
              <a:rPr lang="en-US" altLang="ja-JP" sz="2400" i="1" dirty="0"/>
              <a:t>OED</a:t>
            </a:r>
            <a:r>
              <a:rPr lang="en-US" altLang="ja-JP" sz="2400" dirty="0"/>
              <a:t>) (~1928</a:t>
            </a:r>
            <a:r>
              <a:rPr lang="ja-JP" altLang="en-US" sz="2400" dirty="0"/>
              <a:t>年）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3" name="history04-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ジョンソン博士の辞書</a:t>
            </a:r>
          </a:p>
        </p:txBody>
      </p:sp>
      <p:pic>
        <p:nvPicPr>
          <p:cNvPr id="115715" name="Picture 3" descr="DrJohn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42322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519113" y="6113463"/>
            <a:ext cx="2951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Crystal(2003, p.74)</a:t>
            </a:r>
            <a:r>
              <a:rPr lang="ja-JP" altLang="en-US" sz="1800"/>
              <a:t>より転載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4911725" y="1143000"/>
            <a:ext cx="326072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Oats</a:t>
            </a:r>
            <a:r>
              <a:rPr lang="ja-JP" altLang="en-US" sz="2400"/>
              <a:t>の部分の記述</a:t>
            </a:r>
            <a:endParaRPr lang="ja-JP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/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4859338" y="1989138"/>
            <a:ext cx="4105275" cy="39608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OATS. n.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A grain, which in England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is generally given to horses,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but in Scotland supports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the people.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  <p:pic>
        <p:nvPicPr>
          <p:cNvPr id="3" name="history04-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1566" y="2663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smtClean="0"/>
              <a:t>OED</a:t>
            </a:r>
            <a:endParaRPr lang="ja-JP" altLang="en-US" smtClean="0"/>
          </a:p>
        </p:txBody>
      </p:sp>
      <p:sp>
        <p:nvSpPr>
          <p:cNvPr id="11673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6418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ja-JP" dirty="0" smtClean="0"/>
              <a:t>Oxford English Dictionary</a:t>
            </a:r>
          </a:p>
          <a:p>
            <a:pPr marL="0" indent="0">
              <a:buFontTx/>
              <a:buNone/>
            </a:pPr>
            <a:endParaRPr lang="en-US" altLang="ja-JP" dirty="0" smtClean="0"/>
          </a:p>
          <a:p>
            <a:pPr marL="0" indent="0">
              <a:buFontTx/>
              <a:buNone/>
            </a:pPr>
            <a:r>
              <a:rPr lang="ja-JP" altLang="en-US" dirty="0" smtClean="0"/>
              <a:t>計画　</a:t>
            </a:r>
            <a:r>
              <a:rPr lang="en-US" altLang="ja-JP" dirty="0" smtClean="0"/>
              <a:t>1858</a:t>
            </a:r>
            <a:r>
              <a:rPr lang="ja-JP" altLang="en-US" dirty="0" smtClean="0"/>
              <a:t>年～初版　</a:t>
            </a:r>
            <a:r>
              <a:rPr lang="en-US" altLang="ja-JP" dirty="0" smtClean="0"/>
              <a:t>1927</a:t>
            </a:r>
            <a:r>
              <a:rPr lang="ja-JP" altLang="en-US" dirty="0" smtClean="0"/>
              <a:t>年</a:t>
            </a:r>
            <a:endParaRPr lang="en-US" altLang="ja-JP" dirty="0" smtClean="0"/>
          </a:p>
          <a:p>
            <a:pPr marL="0" indent="0">
              <a:buFontTx/>
              <a:buNone/>
            </a:pPr>
            <a:r>
              <a:rPr lang="ja-JP" altLang="en-US" dirty="0" smtClean="0"/>
              <a:t>第３代編集主幹　</a:t>
            </a:r>
            <a:r>
              <a:rPr lang="en-US" altLang="ja-JP" dirty="0" smtClean="0"/>
              <a:t>James Murray</a:t>
            </a:r>
          </a:p>
          <a:p>
            <a:pPr marL="0" indent="0">
              <a:buFontTx/>
              <a:buNone/>
            </a:pPr>
            <a:endParaRPr lang="en-US" altLang="ja-JP" dirty="0" smtClean="0"/>
          </a:p>
          <a:p>
            <a:pPr marL="0" indent="0">
              <a:buFontTx/>
              <a:buNone/>
            </a:pPr>
            <a:r>
              <a:rPr lang="ja-JP" altLang="en-US" dirty="0" smtClean="0"/>
              <a:t>項目数（見出し語約</a:t>
            </a:r>
            <a:r>
              <a:rPr lang="en-US" altLang="ja-JP" dirty="0" smtClean="0"/>
              <a:t>61</a:t>
            </a:r>
            <a:r>
              <a:rPr lang="ja-JP" altLang="en-US" dirty="0" smtClean="0"/>
              <a:t>万語、最大級）</a:t>
            </a:r>
            <a:endParaRPr lang="en-US" altLang="ja-JP" dirty="0" smtClean="0"/>
          </a:p>
          <a:p>
            <a:pPr marL="0" indent="0">
              <a:buFontTx/>
              <a:buNone/>
            </a:pPr>
            <a:r>
              <a:rPr lang="ja-JP" altLang="en-US" dirty="0" smtClean="0"/>
              <a:t>歴史的原則（発達順、初出と最後例）</a:t>
            </a:r>
            <a:endParaRPr lang="en-US" altLang="ja-JP" dirty="0" smtClean="0"/>
          </a:p>
          <a:p>
            <a:pPr marL="0" indent="0">
              <a:buFontTx/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cuis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ne, vacc</a:t>
            </a:r>
            <a:r>
              <a:rPr lang="en-US" altLang="ja-JP" dirty="0" smtClean="0">
                <a:solidFill>
                  <a:srgbClr val="FF0000"/>
                </a:solidFill>
              </a:rPr>
              <a:t>i</a:t>
            </a:r>
            <a:r>
              <a:rPr lang="en-US" altLang="ja-JP" dirty="0" smtClean="0"/>
              <a:t>ne, c</a:t>
            </a:r>
            <a:r>
              <a:rPr lang="en-US" altLang="ja-JP" dirty="0" smtClean="0">
                <a:solidFill>
                  <a:srgbClr val="FF0000"/>
                </a:solidFill>
              </a:rPr>
              <a:t>ou</a:t>
            </a:r>
            <a:r>
              <a:rPr lang="en-US" altLang="ja-JP" dirty="0" smtClean="0"/>
              <a:t>pe, coup-de-tar</a:t>
            </a:r>
          </a:p>
          <a:p>
            <a:pPr marL="0" indent="0">
              <a:buFontTx/>
              <a:buNone/>
            </a:pPr>
            <a:r>
              <a:rPr lang="ja-JP" altLang="en-US" dirty="0" smtClean="0"/>
              <a:t>ボランティア方式による用例収集</a:t>
            </a:r>
          </a:p>
        </p:txBody>
      </p:sp>
      <p:pic>
        <p:nvPicPr>
          <p:cNvPr id="116740" name="Picture 5" descr="https://upload.wikimedia.org/wikipedia/commons/thumb/a/ac/James-Murray.jpg/250px-James-Murr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49275"/>
            <a:ext cx="23812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pic>
        <p:nvPicPr>
          <p:cNvPr id="3" name="history04-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4320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3276600" y="1628775"/>
            <a:ext cx="2419350" cy="37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400"/>
              <a:t>Part</a:t>
            </a:r>
            <a:r>
              <a:rPr lang="ja-JP" altLang="en-US" sz="4400"/>
              <a:t>　４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4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4400"/>
              <a:t>現代英語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ja-JP" altLang="en-US" sz="4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400"/>
              <a:t>1900</a:t>
            </a:r>
            <a:r>
              <a:rPr lang="ja-JP" altLang="en-US" sz="4400"/>
              <a:t>～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180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pic>
        <p:nvPicPr>
          <p:cNvPr id="3" name="history04-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現代英語</a:t>
            </a:r>
            <a:r>
              <a:rPr lang="en-US" altLang="ja-JP" sz="4000" smtClean="0"/>
              <a:t>(PE)(1900~)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592138" y="1263650"/>
            <a:ext cx="786765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1914</a:t>
            </a:r>
            <a:r>
              <a:rPr lang="ja-JP" altLang="en-US" sz="2400"/>
              <a:t>年、第１次世界大戦（～</a:t>
            </a:r>
            <a:r>
              <a:rPr lang="en-US" altLang="ja-JP" sz="2400"/>
              <a:t>1918</a:t>
            </a:r>
            <a:r>
              <a:rPr lang="ja-JP" altLang="en-US" sz="2400"/>
              <a:t>年）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　　　　　　⇒英米両国の影響力強まる。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1929</a:t>
            </a:r>
            <a:r>
              <a:rPr lang="ja-JP" altLang="en-US" sz="2400"/>
              <a:t>年、世界恐慌はじまる。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1939</a:t>
            </a:r>
            <a:r>
              <a:rPr lang="ja-JP" altLang="en-US" sz="2400"/>
              <a:t>年、第２次世界大戦（～</a:t>
            </a:r>
            <a:r>
              <a:rPr lang="en-US" altLang="ja-JP" sz="2400"/>
              <a:t>1945</a:t>
            </a:r>
            <a:r>
              <a:rPr lang="ja-JP" altLang="en-US" sz="2400"/>
              <a:t>年）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1950</a:t>
            </a:r>
            <a:r>
              <a:rPr lang="ja-JP" altLang="en-US" sz="2400"/>
              <a:t>年代、アメリカで公民権運動の高まり（～</a:t>
            </a:r>
            <a:r>
              <a:rPr lang="en-US" altLang="ja-JP" sz="2400"/>
              <a:t>1960</a:t>
            </a:r>
            <a:r>
              <a:rPr lang="ja-JP" altLang="en-US" sz="2400"/>
              <a:t>年代）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1960</a:t>
            </a:r>
            <a:r>
              <a:rPr lang="ja-JP" altLang="en-US" sz="2400"/>
              <a:t>年代以降、男女平等社会の志向と</a:t>
            </a:r>
            <a:r>
              <a:rPr lang="en-US" altLang="ja-JP" sz="2400"/>
              <a:t>(                    )</a:t>
            </a:r>
            <a:r>
              <a:rPr lang="ja-JP" altLang="en-US" sz="2400"/>
              <a:t>運動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       の高まり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1964</a:t>
            </a:r>
            <a:r>
              <a:rPr lang="ja-JP" altLang="en-US" sz="2400"/>
              <a:t>年、</a:t>
            </a:r>
            <a:r>
              <a:rPr lang="en-US" altLang="ja-JP" sz="2400"/>
              <a:t>TOEFL</a:t>
            </a:r>
            <a:r>
              <a:rPr lang="ja-JP" altLang="en-US" sz="2400"/>
              <a:t>試験開始。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1980</a:t>
            </a:r>
            <a:r>
              <a:rPr lang="ja-JP" altLang="en-US" sz="2400"/>
              <a:t>年代以降、</a:t>
            </a:r>
            <a:r>
              <a:rPr lang="en-US" altLang="ja-JP" sz="2400"/>
              <a:t>(                 </a:t>
            </a:r>
            <a:r>
              <a:rPr lang="ja-JP" altLang="en-US" sz="2400"/>
              <a:t>　　・                     </a:t>
            </a:r>
            <a:r>
              <a:rPr lang="en-US" altLang="ja-JP" sz="2400"/>
              <a:t>)</a:t>
            </a:r>
            <a:r>
              <a:rPr lang="ja-JP" altLang="en-US" sz="2400"/>
              <a:t>運動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      （差別語回避）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1990</a:t>
            </a:r>
            <a:r>
              <a:rPr lang="ja-JP" altLang="en-US" sz="2400"/>
              <a:t>年代、インターネット時代はじまる</a:t>
            </a:r>
            <a:endParaRPr lang="ja-JP" altLang="en-US" sz="180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pic>
        <p:nvPicPr>
          <p:cNvPr id="4" name="history04-1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科学技術の進歩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76238" y="1144588"/>
            <a:ext cx="822417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新技術、新概念の登場と短縮語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radiotelegraphy</a:t>
            </a:r>
            <a:r>
              <a:rPr lang="ja-JP" altLang="en-US" sz="2400" dirty="0"/>
              <a:t>「無線電信」</a:t>
            </a:r>
            <a:r>
              <a:rPr lang="en-US" altLang="ja-JP" sz="2400" dirty="0"/>
              <a:t>(radio), Television(TV)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  Atomic Bomb(A-bomb), Hydrogen Bomb(H-bomb)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　　　　　　　　　　　　　　　　　　　　　　　　　　（</a:t>
            </a:r>
            <a:r>
              <a:rPr lang="en-US" altLang="ja-JP" sz="2400" dirty="0"/>
              <a:t>AIDS)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  </a:t>
            </a:r>
            <a:r>
              <a:rPr lang="en-US" altLang="ja-JP" sz="2400" dirty="0" smtClean="0"/>
              <a:t>Information, Communication, and Technology</a:t>
            </a:r>
            <a:r>
              <a:rPr lang="ja-JP" altLang="en-US" sz="2400" dirty="0"/>
              <a:t>（</a:t>
            </a:r>
            <a:r>
              <a:rPr lang="en-US" altLang="ja-JP" sz="2400" dirty="0" smtClean="0"/>
              <a:t>ICT</a:t>
            </a:r>
            <a:r>
              <a:rPr lang="en-US" altLang="ja-JP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  electronic mail &gt; e-mail &gt; email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意味、用法の変化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  </a:t>
            </a:r>
            <a:r>
              <a:rPr lang="en-US" altLang="ja-JP" sz="2400" dirty="0"/>
              <a:t>computer, worm, virus, </a:t>
            </a:r>
            <a:r>
              <a:rPr lang="en-US" altLang="ja-JP" sz="2400" dirty="0" smtClean="0"/>
              <a:t>vaccine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  karaoke &gt; We </a:t>
            </a:r>
            <a:r>
              <a:rPr lang="en-US" altLang="ja-JP" sz="2400" dirty="0" err="1"/>
              <a:t>karaoked</a:t>
            </a:r>
            <a:r>
              <a:rPr lang="en-US" altLang="ja-JP" sz="2400" dirty="0"/>
              <a:t> yesterday.</a:t>
            </a:r>
            <a:r>
              <a:rPr lang="ja-JP" altLang="en-US" sz="2400" dirty="0"/>
              <a:t>　（品詞転換、ゼロ派生）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/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468313" y="2349500"/>
            <a:ext cx="5626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 Acquired Immune Deficiency Syndrome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pic>
        <p:nvPicPr>
          <p:cNvPr id="3" name="history04-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8246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2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8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299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差別語撤廃運動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519113" y="1190625"/>
            <a:ext cx="786923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ポリティカル・コレクトネス</a:t>
            </a:r>
            <a:r>
              <a:rPr lang="en-US" altLang="ja-JP" sz="2400" dirty="0" smtClean="0"/>
              <a:t>(political </a:t>
            </a:r>
            <a:r>
              <a:rPr lang="en-US" altLang="ja-JP" sz="2400" dirty="0"/>
              <a:t>c</a:t>
            </a:r>
            <a:r>
              <a:rPr lang="en-US" altLang="ja-JP" sz="2400" dirty="0" smtClean="0"/>
              <a:t>orrectness</a:t>
            </a:r>
            <a:r>
              <a:rPr lang="en-US" altLang="ja-JP" sz="2400" dirty="0"/>
              <a:t>)</a:t>
            </a:r>
            <a:r>
              <a:rPr lang="ja-JP" altLang="en-US" sz="2400" dirty="0"/>
              <a:t>運動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（１）（　　　　　　　）差別</a:t>
            </a:r>
          </a:p>
        </p:txBody>
      </p:sp>
      <p:graphicFrame>
        <p:nvGraphicFramePr>
          <p:cNvPr id="21402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908276"/>
              </p:ext>
            </p:extLst>
          </p:nvPr>
        </p:nvGraphicFramePr>
        <p:xfrm>
          <a:off x="611188" y="2205038"/>
          <a:ext cx="7775575" cy="4071938"/>
        </p:xfrm>
        <a:graphic>
          <a:graphicData uri="http://schemas.openxmlformats.org/drawingml/2006/table">
            <a:tbl>
              <a:tblPr/>
              <a:tblGrid>
                <a:gridCol w="2520950"/>
                <a:gridCol w="5254625"/>
              </a:tblGrid>
              <a:tr h="5985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cripple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the disabled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the handicapped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physically challenged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blind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with seeing difficulties, visually impaired, optically challenged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deaf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with hearing difficulties, hearing impaired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5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u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aesthetically challenged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horizontally challenged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pic>
        <p:nvPicPr>
          <p:cNvPr id="3" name="history04-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4668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algn="l" eaLnBrk="1" hangingPunct="1"/>
            <a:r>
              <a:rPr lang="ja-JP" altLang="en-US" sz="4000" dirty="0"/>
              <a:t>差別語撤廃</a:t>
            </a:r>
            <a:r>
              <a:rPr lang="ja-JP" altLang="en-US" sz="4000" dirty="0" smtClean="0"/>
              <a:t>運動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519113" y="1190625"/>
            <a:ext cx="815657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（２）（　　　　　）差別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　</a:t>
            </a:r>
            <a:r>
              <a:rPr lang="en-US" altLang="ja-JP" sz="2400"/>
              <a:t>1994</a:t>
            </a:r>
            <a:r>
              <a:rPr lang="ja-JP" altLang="en-US" sz="2400"/>
              <a:t>年、シンプソン事件（元黒人プロ・アメフトスター）</a:t>
            </a:r>
          </a:p>
        </p:txBody>
      </p:sp>
      <p:graphicFrame>
        <p:nvGraphicFramePr>
          <p:cNvPr id="215044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929362"/>
              </p:ext>
            </p:extLst>
          </p:nvPr>
        </p:nvGraphicFramePr>
        <p:xfrm>
          <a:off x="900113" y="2492375"/>
          <a:ext cx="7345362" cy="2682377"/>
        </p:xfrm>
        <a:graphic>
          <a:graphicData uri="http://schemas.openxmlformats.org/drawingml/2006/table">
            <a:tbl>
              <a:tblPr/>
              <a:tblGrid>
                <a:gridCol w="3048000"/>
                <a:gridCol w="4297362"/>
              </a:tblGrid>
              <a:tr h="89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nigger, negro, colored people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タブー語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0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Ten Little Niggers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(by Agatha Christie)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And Then There Were None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0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American Indian</a:t>
                      </a:r>
                    </a:p>
                  </a:txBody>
                  <a:tcPr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Native Americans,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indigenous people</a:t>
                      </a:r>
                    </a:p>
                  </a:txBody>
                  <a:tcPr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pic>
        <p:nvPicPr>
          <p:cNvPr id="3" name="history04-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18864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algn="l" eaLnBrk="1" hangingPunct="1"/>
            <a:r>
              <a:rPr lang="ja-JP" altLang="en-US" smtClean="0"/>
              <a:t>差別撤廃運動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911725" y="331788"/>
            <a:ext cx="252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性差別、職業差別</a:t>
            </a:r>
          </a:p>
        </p:txBody>
      </p:sp>
      <p:graphicFrame>
        <p:nvGraphicFramePr>
          <p:cNvPr id="216068" name="Group 4"/>
          <p:cNvGraphicFramePr>
            <a:graphicFrameLocks noGrp="1"/>
          </p:cNvGraphicFramePr>
          <p:nvPr/>
        </p:nvGraphicFramePr>
        <p:xfrm>
          <a:off x="323850" y="1196975"/>
          <a:ext cx="8569325" cy="4926012"/>
        </p:xfrm>
        <a:graphic>
          <a:graphicData uri="http://schemas.openxmlformats.org/drawingml/2006/table">
            <a:tbl>
              <a:tblPr/>
              <a:tblGrid>
                <a:gridCol w="4284663"/>
                <a:gridCol w="4284662"/>
              </a:tblGrid>
              <a:tr h="823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chairman, salesman, businessman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chair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person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sales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person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business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person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fireman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fire-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stewardess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5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housewife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homemaker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Mrs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Miss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1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I now pronounce you man and wife.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I now pronounce you 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husband and wife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Everyone loves his mother when he is a child.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Everyone loves 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his/her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mother when 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he/she</a:t>
                      </a: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is a child.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  <p:pic>
        <p:nvPicPr>
          <p:cNvPr id="3" name="history04-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3016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後期近代英語</a:t>
            </a:r>
            <a:r>
              <a:rPr lang="en-US" altLang="ja-JP" sz="4000" smtClean="0"/>
              <a:t>(LME)(1700</a:t>
            </a:r>
            <a:r>
              <a:rPr lang="ja-JP" altLang="en-US" sz="4000" smtClean="0"/>
              <a:t>～</a:t>
            </a:r>
            <a:r>
              <a:rPr lang="en-US" altLang="ja-JP" sz="4000" smtClean="0"/>
              <a:t>1900)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519113" y="1119188"/>
            <a:ext cx="7724775" cy="55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1707</a:t>
            </a:r>
            <a:r>
              <a:rPr lang="ja-JP" altLang="en-US" sz="2400" dirty="0"/>
              <a:t>年、スコットランドと統合（大ブリテン）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1714</a:t>
            </a:r>
            <a:r>
              <a:rPr lang="ja-JP" altLang="en-US" sz="2400" dirty="0"/>
              <a:t>年、（ドイツ出身）ジョージ１世即位、ハノーバー王朝。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1721</a:t>
            </a:r>
            <a:r>
              <a:rPr lang="ja-JP" altLang="en-US" sz="2400" dirty="0"/>
              <a:t>～</a:t>
            </a:r>
            <a:r>
              <a:rPr lang="en-US" altLang="ja-JP" sz="2400" dirty="0"/>
              <a:t>1742</a:t>
            </a:r>
            <a:r>
              <a:rPr lang="ja-JP" altLang="en-US" sz="2400" dirty="0"/>
              <a:t>年、ウォールポール内閣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（</a:t>
            </a:r>
            <a:r>
              <a:rPr lang="ja-JP" altLang="en-US" sz="2400" dirty="0">
                <a:solidFill>
                  <a:srgbClr val="0000FF"/>
                </a:solidFill>
              </a:rPr>
              <a:t>　　　　</a:t>
            </a:r>
            <a:r>
              <a:rPr lang="ja-JP" altLang="en-US" sz="2400" dirty="0" smtClean="0">
                <a:solidFill>
                  <a:srgbClr val="0000FF"/>
                </a:solidFill>
              </a:rPr>
              <a:t>　　</a:t>
            </a:r>
            <a:r>
              <a:rPr lang="ja-JP" altLang="en-US" sz="2400" dirty="0">
                <a:solidFill>
                  <a:srgbClr val="0000FF"/>
                </a:solidFill>
              </a:rPr>
              <a:t>　</a:t>
            </a:r>
            <a:r>
              <a:rPr lang="ja-JP" altLang="en-US" sz="2400" dirty="0"/>
              <a:t>、総理大臣、ホイッグ党、トーリ党）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1750</a:t>
            </a:r>
            <a:r>
              <a:rPr lang="ja-JP" altLang="en-US" sz="2400" dirty="0"/>
              <a:t>年代、</a:t>
            </a:r>
            <a:r>
              <a:rPr lang="ja-JP" altLang="en-US" sz="2400" dirty="0">
                <a:solidFill>
                  <a:srgbClr val="0000FF"/>
                </a:solidFill>
              </a:rPr>
              <a:t>（　　　　　　　）</a:t>
            </a:r>
            <a:r>
              <a:rPr lang="ja-JP" altLang="en-US" sz="2400" dirty="0"/>
              <a:t>による工業化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羊毛、水、石炭、鉄鉱石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織物機、ジェームズ・ワットの蒸気機関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1825</a:t>
            </a:r>
            <a:r>
              <a:rPr lang="ja-JP" altLang="en-US" sz="2400" dirty="0"/>
              <a:t>年、スチーブンソンの蒸気機関車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⇒交通（鉄道、船舶）発達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⇒経済商業文化の中心ロンドン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⇒３階級社会　　地主・</a:t>
            </a:r>
            <a:r>
              <a:rPr lang="ja-JP" altLang="en-US" sz="2400" dirty="0" smtClean="0"/>
              <a:t>ジェントルマン（貴族階級）</a:t>
            </a: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　　　　　　　　　　 経営者・中産階級（</a:t>
            </a:r>
            <a:r>
              <a:rPr lang="en-US" altLang="ja-JP" sz="2400" dirty="0"/>
              <a:t>1832</a:t>
            </a:r>
            <a:r>
              <a:rPr lang="ja-JP" altLang="en-US" sz="2400" dirty="0"/>
              <a:t>年、選挙権）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　　　　　　　　　　 労働者階級（</a:t>
            </a:r>
            <a:r>
              <a:rPr lang="en-US" altLang="ja-JP" sz="2400" dirty="0"/>
              <a:t>1906</a:t>
            </a:r>
            <a:r>
              <a:rPr lang="ja-JP" altLang="en-US" sz="2400" dirty="0"/>
              <a:t>年、労働党）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pic>
        <p:nvPicPr>
          <p:cNvPr id="3" name="history04-0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0206" y="23488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1143000"/>
          </a:xfrm>
        </p:spPr>
        <p:txBody>
          <a:bodyPr/>
          <a:lstStyle/>
          <a:p>
            <a:pPr algn="l"/>
            <a:r>
              <a:rPr lang="ja-JP" altLang="en-US" dirty="0" smtClean="0"/>
              <a:t>国際語</a:t>
            </a:r>
            <a:r>
              <a:rPr lang="ja-JP" altLang="en-US" dirty="0"/>
              <a:t>として</a:t>
            </a:r>
            <a:r>
              <a:rPr lang="ja-JP" altLang="en-US" dirty="0" smtClean="0"/>
              <a:t>の英語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r>
              <a:rPr lang="ja-JP" altLang="en-US" dirty="0"/>
              <a:t>国連会議公用語（英、仏、中、スぺイン、</a:t>
            </a:r>
            <a:r>
              <a:rPr lang="ja-JP" altLang="en-US" dirty="0" smtClean="0"/>
              <a:t>露、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＋アラビア語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kumimoji="1" lang="ja-JP" altLang="en-US" dirty="0" smtClean="0"/>
              <a:t>ベーシック・イングリッシュ</a:t>
            </a:r>
            <a:r>
              <a:rPr lang="ja-JP" altLang="en-US" dirty="0" smtClean="0"/>
              <a:t>（</a:t>
            </a:r>
            <a:r>
              <a:rPr lang="en-US" altLang="ja-JP" dirty="0" smtClean="0"/>
              <a:t>C</a:t>
            </a:r>
            <a:r>
              <a:rPr lang="ja-JP" altLang="en-US" dirty="0" smtClean="0"/>
              <a:t>・オグデン考案、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基礎語</a:t>
            </a:r>
            <a:r>
              <a:rPr kumimoji="1" lang="en-US" altLang="ja-JP" dirty="0" smtClean="0"/>
              <a:t>850</a:t>
            </a:r>
            <a:r>
              <a:rPr kumimoji="1" lang="ja-JP" altLang="en-US" dirty="0" smtClean="0"/>
              <a:t>語、簡略化した英文法）</a:t>
            </a:r>
            <a:endParaRPr kumimoji="1" lang="en-US" altLang="ja-JP" dirty="0" smtClean="0"/>
          </a:p>
          <a:p>
            <a:r>
              <a:rPr lang="ja-JP" altLang="en-US" dirty="0" smtClean="0"/>
              <a:t>人口比では、</a:t>
            </a:r>
            <a:r>
              <a:rPr lang="en-US" altLang="ja-JP" dirty="0" smtClean="0"/>
              <a:t>ENL</a:t>
            </a:r>
            <a:r>
              <a:rPr lang="ja-JP" altLang="en-US" dirty="0" smtClean="0"/>
              <a:t>　＜　</a:t>
            </a:r>
            <a:r>
              <a:rPr lang="en-US" altLang="ja-JP" dirty="0" smtClean="0"/>
              <a:t>ESL</a:t>
            </a:r>
            <a:r>
              <a:rPr lang="en-US" altLang="ja-JP" dirty="0"/>
              <a:t>, </a:t>
            </a:r>
            <a:r>
              <a:rPr lang="en-US" altLang="ja-JP" dirty="0" smtClean="0"/>
              <a:t>EFL</a:t>
            </a:r>
          </a:p>
          <a:p>
            <a:r>
              <a:rPr lang="en-US" altLang="ja-JP" i="1" dirty="0" smtClean="0"/>
              <a:t>Voice </a:t>
            </a:r>
            <a:r>
              <a:rPr lang="en-US" altLang="ja-JP" i="1" smtClean="0"/>
              <a:t>of America, </a:t>
            </a:r>
            <a:r>
              <a:rPr lang="en-US" altLang="ja-JP" i="1" dirty="0" smtClean="0"/>
              <a:t>Learning English</a:t>
            </a:r>
          </a:p>
          <a:p>
            <a:pPr marL="0" indent="0">
              <a:buNone/>
            </a:pPr>
            <a:r>
              <a:rPr lang="en-US" altLang="ja-JP" i="1" dirty="0"/>
              <a:t> </a:t>
            </a:r>
            <a:r>
              <a:rPr lang="en-US" altLang="ja-JP" i="1" dirty="0" smtClean="0"/>
              <a:t>  </a:t>
            </a:r>
            <a:r>
              <a:rPr lang="ja-JP" altLang="en-US" dirty="0" smtClean="0"/>
              <a:t>（外国人向け英語ニュース）</a:t>
            </a:r>
            <a:endParaRPr lang="en-US" altLang="ja-JP" dirty="0" smtClean="0"/>
          </a:p>
          <a:p>
            <a:r>
              <a:rPr kumimoji="1" lang="ja-JP" altLang="en-US" dirty="0" smtClean="0"/>
              <a:t>グロービッシュ</a:t>
            </a:r>
            <a:r>
              <a:rPr lang="ja-JP" altLang="en-US" dirty="0" smtClean="0"/>
              <a:t>（ネリエールが提唱）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  <p:pic>
        <p:nvPicPr>
          <p:cNvPr id="5" name="history04-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ja-JP" altLang="en-US" sz="4000" dirty="0" smtClean="0"/>
              <a:t>後期近代英語、現代</a:t>
            </a:r>
            <a:r>
              <a:rPr lang="ja-JP" altLang="en-US" sz="4000" dirty="0" smtClean="0"/>
              <a:t>英語期の</a:t>
            </a:r>
            <a:r>
              <a:rPr lang="ja-JP" altLang="en-US" sz="4000" dirty="0" smtClean="0"/>
              <a:t>復習</a:t>
            </a:r>
            <a:endParaRPr lang="en-US" altLang="ja-JP" sz="4000" dirty="0" smtClean="0"/>
          </a:p>
        </p:txBody>
      </p:sp>
      <p:pic>
        <p:nvPicPr>
          <p:cNvPr id="124931" name="09Internet English.wmv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14500"/>
            <a:ext cx="7704138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正方形/長方形 1"/>
          <p:cNvSpPr>
            <a:spLocks noChangeArrowheads="1"/>
          </p:cNvSpPr>
          <p:nvPr/>
        </p:nvSpPr>
        <p:spPr bwMode="auto">
          <a:xfrm>
            <a:off x="935038" y="1714500"/>
            <a:ext cx="734536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英語の歴史 </a:t>
            </a:r>
            <a:r>
              <a:rPr lang="en-US" altLang="ja-JP" sz="2800" dirty="0"/>
              <a:t>-5-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hlinkClick r:id="rId3"/>
              </a:rPr>
              <a:t>http://www2.hak.hokkyodai.ac.jp/fukuda/lecture/WesternCulture/EnglishHistory05.html</a:t>
            </a:r>
            <a:endParaRPr lang="en-US" altLang="ja-JP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 smtClean="0"/>
              <a:t>英語</a:t>
            </a:r>
            <a:r>
              <a:rPr lang="ja-JP" altLang="en-US" sz="2800" dirty="0"/>
              <a:t>の歴史 </a:t>
            </a:r>
            <a:r>
              <a:rPr lang="en-US" altLang="ja-JP" sz="2800" dirty="0"/>
              <a:t>-6-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>
                <a:hlinkClick r:id="rId4"/>
              </a:rPr>
              <a:t>http://www2.hak.hokkyodai.ac.jp/fukuda/lecture/WesternCulture/EnglishHistory06.html</a:t>
            </a:r>
            <a:endParaRPr lang="en-US" altLang="ja-JP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8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参照文献</a:t>
            </a: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468313" y="1196975"/>
            <a:ext cx="84963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安藤貞雄</a:t>
            </a:r>
            <a:r>
              <a:rPr lang="en-US" altLang="ja-JP" sz="1800" dirty="0"/>
              <a:t>(2002) 『</a:t>
            </a:r>
            <a:r>
              <a:rPr lang="ja-JP" altLang="en-US" sz="1800" dirty="0"/>
              <a:t>英語史入門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/>
              <a:t>開拓社。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dirty="0"/>
              <a:t>Bragg, Melvyn (2003) </a:t>
            </a:r>
            <a:r>
              <a:rPr lang="en-US" altLang="ja-JP" sz="1800" i="1" dirty="0"/>
              <a:t>The Adventure of English</a:t>
            </a:r>
            <a:r>
              <a:rPr lang="en-US" altLang="ja-JP" sz="1800" dirty="0"/>
              <a:t>, London: </a:t>
            </a:r>
            <a:r>
              <a:rPr lang="en-US" altLang="ja-JP" sz="1800" dirty="0" err="1"/>
              <a:t>Sceptre</a:t>
            </a:r>
            <a:r>
              <a:rPr lang="en-US" altLang="ja-JP" sz="1800" dirty="0"/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メルヴィン・ブラッグ </a:t>
            </a:r>
            <a:r>
              <a:rPr lang="en-US" altLang="ja-JP" sz="1800" dirty="0"/>
              <a:t>(2008) 『</a:t>
            </a:r>
            <a:r>
              <a:rPr lang="ja-JP" altLang="en-US" sz="1800" dirty="0"/>
              <a:t>英語の冒険</a:t>
            </a:r>
            <a:r>
              <a:rPr lang="en-US" altLang="ja-JP" sz="1800" dirty="0"/>
              <a:t>』</a:t>
            </a:r>
            <a:r>
              <a:rPr lang="ja-JP" altLang="en-US" sz="1800" dirty="0"/>
              <a:t>（講談社学術新書）、講談社。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dirty="0"/>
              <a:t>Crystal, David (2003) </a:t>
            </a:r>
            <a:r>
              <a:rPr lang="en-US" altLang="ja-JP" sz="1800" i="1" dirty="0"/>
              <a:t>The Cambridge Encyclopedia of the English Language</a:t>
            </a:r>
            <a:r>
              <a:rPr lang="en-US" altLang="ja-JP" sz="1800" dirty="0"/>
              <a:t>,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　　</a:t>
            </a:r>
            <a:r>
              <a:rPr lang="en-US" altLang="ja-JP" sz="1800" dirty="0"/>
              <a:t>2nd. ed. Cambridge: Cambridge University Press.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ヤツェク・フィシャク</a:t>
            </a:r>
            <a:r>
              <a:rPr lang="en-US" altLang="ja-JP" sz="1800" dirty="0"/>
              <a:t>(2006) 『</a:t>
            </a:r>
            <a:r>
              <a:rPr lang="ja-JP" altLang="en-US" sz="1800" dirty="0"/>
              <a:t>英語外面史（第１巻）</a:t>
            </a:r>
            <a:r>
              <a:rPr lang="en-US" altLang="ja-JP" sz="1800" dirty="0"/>
              <a:t>』 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青山社。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小林　正典 </a:t>
            </a:r>
            <a:r>
              <a:rPr lang="en-US" altLang="ja-JP" sz="1800" dirty="0"/>
              <a:t>(1993) 『</a:t>
            </a:r>
            <a:r>
              <a:rPr lang="ja-JP" altLang="en-US" sz="1800" dirty="0"/>
              <a:t>英語と日本語のルーツ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サイマル出版会。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中尾俊夫・寺島迪子 </a:t>
            </a:r>
            <a:r>
              <a:rPr lang="en-US" altLang="ja-JP" sz="1800" dirty="0"/>
              <a:t>(1988) 『</a:t>
            </a:r>
            <a:r>
              <a:rPr lang="ja-JP" altLang="en-US" sz="1800" dirty="0"/>
              <a:t>図説英語史入門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大修館書店。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寺澤　盾 </a:t>
            </a:r>
            <a:r>
              <a:rPr lang="en-US" altLang="ja-JP" sz="1800" dirty="0"/>
              <a:t>(2008) 『</a:t>
            </a:r>
            <a:r>
              <a:rPr lang="ja-JP" altLang="en-US" sz="1800" dirty="0"/>
              <a:t>英語の歴史～過去から未来への物語</a:t>
            </a:r>
            <a:r>
              <a:rPr lang="en-US" altLang="ja-JP" sz="1800" dirty="0"/>
              <a:t>』</a:t>
            </a:r>
            <a:r>
              <a:rPr lang="ja-JP" altLang="en-US" sz="1800" dirty="0"/>
              <a:t>（中公新書）、中央公論新社。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 dirty="0"/>
              <a:t>宇賀治　正朋 </a:t>
            </a:r>
            <a:r>
              <a:rPr lang="en-US" altLang="ja-JP" sz="1800" dirty="0"/>
              <a:t>(2000) 『</a:t>
            </a:r>
            <a:r>
              <a:rPr lang="ja-JP" altLang="en-US" sz="1800" dirty="0"/>
              <a:t>英語史</a:t>
            </a:r>
            <a:r>
              <a:rPr lang="en-US" altLang="ja-JP" sz="1800" dirty="0"/>
              <a:t>』</a:t>
            </a:r>
            <a:r>
              <a:rPr lang="ja-JP" altLang="en-US" sz="1800" dirty="0" err="1"/>
              <a:t>、</a:t>
            </a:r>
            <a:r>
              <a:rPr lang="ja-JP" altLang="en-US" sz="1800" dirty="0"/>
              <a:t>開拓社。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ja-JP" altLang="en-US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dirty="0"/>
              <a:t>※</a:t>
            </a:r>
            <a:r>
              <a:rPr lang="ja-JP" altLang="en-US" sz="1800" dirty="0"/>
              <a:t>大杉　耕一　</a:t>
            </a:r>
            <a:r>
              <a:rPr lang="en-US" altLang="ja-JP" sz="1800" dirty="0"/>
              <a:t>『</a:t>
            </a:r>
            <a:r>
              <a:rPr lang="ja-JP" altLang="en-US" sz="1800" dirty="0"/>
              <a:t>見よ、あの彗星を（ノルマン征服記）</a:t>
            </a:r>
            <a:r>
              <a:rPr lang="en-US" altLang="ja-JP" sz="1800" dirty="0"/>
              <a:t>』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1800" dirty="0"/>
              <a:t>   (http://www.asahi-net.or.jp/~cn2k-oosg/miyoizan.html)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参考文献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468313" y="1196975"/>
            <a:ext cx="8207375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板倉厳一郎・スーザン・バートン・小野原教子　（</a:t>
            </a:r>
            <a:r>
              <a:rPr lang="en-US" altLang="ja-JP" sz="1800"/>
              <a:t>2008</a:t>
            </a:r>
            <a:r>
              <a:rPr lang="ja-JP" altLang="en-US" sz="1800"/>
              <a:t>）</a:t>
            </a:r>
            <a:r>
              <a:rPr lang="en-US" altLang="ja-JP" sz="1800"/>
              <a:t>『</a:t>
            </a:r>
            <a:r>
              <a:rPr lang="ja-JP" altLang="en-US" sz="1800"/>
              <a:t>映画でわかるイギリス文化　　　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　　　入門</a:t>
            </a:r>
            <a:r>
              <a:rPr lang="en-US" altLang="ja-JP" sz="1800"/>
              <a:t>』</a:t>
            </a:r>
            <a:r>
              <a:rPr lang="ja-JP" altLang="en-US" sz="1800"/>
              <a:t>、松柏社。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岩井　淳 </a:t>
            </a:r>
            <a:r>
              <a:rPr lang="en-US" altLang="ja-JP" sz="1800"/>
              <a:t>(1995) 『</a:t>
            </a:r>
            <a:r>
              <a:rPr lang="ja-JP" altLang="en-US" sz="1800"/>
              <a:t>千年王国を夢見た革命</a:t>
            </a:r>
            <a:r>
              <a:rPr lang="en-US" altLang="ja-JP" sz="1800"/>
              <a:t>』</a:t>
            </a:r>
            <a:r>
              <a:rPr lang="ja-JP" altLang="en-US" sz="1800"/>
              <a:t>、講談社。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サイモン・ウィンチェスター（鈴木主税訳） </a:t>
            </a:r>
            <a:r>
              <a:rPr lang="en-US" altLang="ja-JP" sz="1800"/>
              <a:t>(2006) 『</a:t>
            </a:r>
            <a:r>
              <a:rPr lang="ja-JP" altLang="en-US" sz="1800"/>
              <a:t>博士と狂人</a:t>
            </a:r>
            <a:r>
              <a:rPr lang="en-US" altLang="ja-JP" sz="1800"/>
              <a:t>―</a:t>
            </a:r>
            <a:r>
              <a:rPr lang="ja-JP" altLang="en-US" sz="1800"/>
              <a:t>世界最高の辞書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　　　</a:t>
            </a:r>
            <a:r>
              <a:rPr lang="en-US" altLang="ja-JP" sz="1800"/>
              <a:t>OED</a:t>
            </a:r>
            <a:r>
              <a:rPr lang="ja-JP" altLang="en-US" sz="1800"/>
              <a:t>の誕生秘話</a:t>
            </a:r>
            <a:r>
              <a:rPr lang="en-US" altLang="ja-JP" sz="1800"/>
              <a:t>』</a:t>
            </a:r>
            <a:r>
              <a:rPr lang="ja-JP" altLang="en-US" sz="1800"/>
              <a:t>、早川書房。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唐澤一友 </a:t>
            </a:r>
            <a:r>
              <a:rPr lang="en-US" altLang="ja-JP" sz="1800"/>
              <a:t>(2008) 『</a:t>
            </a:r>
            <a:r>
              <a:rPr lang="ja-JP" altLang="en-US" sz="1800"/>
              <a:t>他民族の国イギリス</a:t>
            </a:r>
            <a:r>
              <a:rPr lang="en-US" altLang="ja-JP" sz="1800"/>
              <a:t>』</a:t>
            </a:r>
            <a:r>
              <a:rPr lang="ja-JP" altLang="en-US" sz="1800"/>
              <a:t>、春風社。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岸田隆之・早坂　信・奥村直史</a:t>
            </a:r>
            <a:r>
              <a:rPr lang="en-US" altLang="ja-JP" sz="1800"/>
              <a:t>(2002) 『</a:t>
            </a:r>
            <a:r>
              <a:rPr lang="ja-JP" altLang="en-US" sz="1800"/>
              <a:t>歴史から読み解く英語の謎</a:t>
            </a:r>
            <a:r>
              <a:rPr lang="en-US" altLang="ja-JP" sz="1800"/>
              <a:t>』</a:t>
            </a:r>
            <a:r>
              <a:rPr lang="ja-JP" altLang="en-US" sz="1800"/>
              <a:t>、教育出版。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近藤久雄・細川裕子 </a:t>
            </a:r>
            <a:r>
              <a:rPr lang="en-US" altLang="ja-JP" sz="1800"/>
              <a:t>(2003) 『</a:t>
            </a:r>
            <a:r>
              <a:rPr lang="ja-JP" altLang="en-US" sz="1800"/>
              <a:t>イギリスを知るための</a:t>
            </a:r>
            <a:r>
              <a:rPr lang="en-US" altLang="ja-JP" sz="1800"/>
              <a:t>65</a:t>
            </a:r>
            <a:r>
              <a:rPr lang="ja-JP" altLang="en-US" sz="1800"/>
              <a:t>章</a:t>
            </a:r>
            <a:r>
              <a:rPr lang="en-US" altLang="ja-JP" sz="1800"/>
              <a:t>』</a:t>
            </a:r>
            <a:r>
              <a:rPr lang="ja-JP" altLang="en-US" sz="1800"/>
              <a:t>、明石書店。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指　昭博</a:t>
            </a:r>
            <a:r>
              <a:rPr lang="en-US" altLang="ja-JP" sz="1800"/>
              <a:t>(2002) 『</a:t>
            </a:r>
            <a:r>
              <a:rPr lang="ja-JP" altLang="en-US" sz="1800"/>
              <a:t>図説イギリスの歴史</a:t>
            </a:r>
            <a:r>
              <a:rPr lang="en-US" altLang="ja-JP" sz="1800"/>
              <a:t>』</a:t>
            </a:r>
            <a:r>
              <a:rPr lang="ja-JP" altLang="en-US" sz="1800"/>
              <a:t>、河出書房新社。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佐藤賢一</a:t>
            </a:r>
            <a:r>
              <a:rPr lang="en-US" altLang="ja-JP" sz="1800"/>
              <a:t>(2003) 『</a:t>
            </a:r>
            <a:r>
              <a:rPr lang="ja-JP" altLang="en-US" sz="1800"/>
              <a:t>英仏百年戦争</a:t>
            </a:r>
            <a:r>
              <a:rPr lang="en-US" altLang="ja-JP" sz="1800"/>
              <a:t>』</a:t>
            </a:r>
            <a:r>
              <a:rPr lang="ja-JP" altLang="en-US" sz="1800"/>
              <a:t>、集英社。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ジェームズ・ボズウェル（中野好之訳）</a:t>
            </a:r>
            <a:r>
              <a:rPr lang="en-US" altLang="ja-JP" sz="1800"/>
              <a:t>(2002) 『</a:t>
            </a:r>
            <a:r>
              <a:rPr lang="ja-JP" altLang="en-US" sz="1800"/>
              <a:t>ジョンソン博士の言葉</a:t>
            </a:r>
            <a:r>
              <a:rPr lang="en-US" altLang="ja-JP" sz="1800"/>
              <a:t>』</a:t>
            </a:r>
            <a:r>
              <a:rPr lang="ja-JP" altLang="en-US" sz="1800"/>
              <a:t>、みすず書房。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森嶋通夫 </a:t>
            </a:r>
            <a:r>
              <a:rPr lang="en-US" altLang="ja-JP" sz="1800"/>
              <a:t>(2003) 『</a:t>
            </a:r>
            <a:r>
              <a:rPr lang="ja-JP" altLang="en-US" sz="1800"/>
              <a:t>イギリスと日本</a:t>
            </a:r>
            <a:r>
              <a:rPr lang="en-US" altLang="ja-JP" sz="1800"/>
              <a:t>』</a:t>
            </a:r>
            <a:r>
              <a:rPr lang="ja-JP" altLang="en-US" sz="1800"/>
              <a:t>、岩波書店。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ja-JP" altLang="en-US" sz="1800"/>
              <a:t>林　望 </a:t>
            </a:r>
            <a:r>
              <a:rPr lang="en-US" altLang="ja-JP" sz="1800"/>
              <a:t>(1996) 『</a:t>
            </a:r>
            <a:r>
              <a:rPr lang="ja-JP" altLang="en-US" sz="1800"/>
              <a:t>イギリス観察辞典</a:t>
            </a:r>
            <a:r>
              <a:rPr lang="en-US" altLang="ja-JP" sz="1800"/>
              <a:t>』</a:t>
            </a:r>
            <a:r>
              <a:rPr lang="ja-JP" altLang="en-US" sz="1800"/>
              <a:t>、平凡社。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後期近代英語</a:t>
            </a:r>
            <a:r>
              <a:rPr lang="en-US" altLang="ja-JP" sz="4000" smtClean="0"/>
              <a:t>(LME)(1700</a:t>
            </a:r>
            <a:r>
              <a:rPr lang="ja-JP" altLang="en-US" sz="4000" smtClean="0"/>
              <a:t>～</a:t>
            </a:r>
            <a:r>
              <a:rPr lang="en-US" altLang="ja-JP" sz="4000" smtClean="0"/>
              <a:t>1900)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79388" y="1320800"/>
            <a:ext cx="8785225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植民地の拡大、フランスとの覇権争い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カナダ、インド支配、南アフリカ、オーストラリア、ニュージーランド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</a:t>
            </a:r>
            <a:r>
              <a:rPr lang="en-US" altLang="ja-JP" sz="2400" dirty="0"/>
              <a:t>1776</a:t>
            </a:r>
            <a:r>
              <a:rPr lang="ja-JP" altLang="en-US" sz="2400" dirty="0"/>
              <a:t>年、アメリカの独立　（⇒アメリカ英語の発達）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1801</a:t>
            </a:r>
            <a:r>
              <a:rPr lang="ja-JP" altLang="en-US" sz="2400" dirty="0"/>
              <a:t>年、（独立志向の）アイルランドを併合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1845</a:t>
            </a:r>
            <a:r>
              <a:rPr lang="ja-JP" altLang="en-US" sz="2400" dirty="0"/>
              <a:t>～</a:t>
            </a:r>
            <a:r>
              <a:rPr lang="en-US" altLang="ja-JP" sz="2400" dirty="0"/>
              <a:t>49</a:t>
            </a:r>
            <a:r>
              <a:rPr lang="ja-JP" altLang="en-US" sz="2400" dirty="0"/>
              <a:t>年、アイルランド飢饉（⇒移民）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</a:t>
            </a:r>
            <a:r>
              <a:rPr lang="en-US" altLang="ja-JP" sz="2400" dirty="0"/>
              <a:t>1922</a:t>
            </a:r>
            <a:r>
              <a:rPr lang="ja-JP" altLang="en-US" sz="2400" dirty="0"/>
              <a:t>年、カトリック</a:t>
            </a:r>
            <a:r>
              <a:rPr lang="en-US" altLang="ja-JP" sz="2400" dirty="0"/>
              <a:t>26</a:t>
            </a:r>
            <a:r>
              <a:rPr lang="ja-JP" altLang="en-US" sz="2400" dirty="0"/>
              <a:t>州が自治領に。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　　　　北アイルランドは分離して、連合王国に。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</a:t>
            </a:r>
            <a:r>
              <a:rPr lang="en-US" altLang="ja-JP" sz="2400" dirty="0"/>
              <a:t>1937</a:t>
            </a:r>
            <a:r>
              <a:rPr lang="ja-JP" altLang="en-US" sz="2400" dirty="0"/>
              <a:t>年、アイルランド独立。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1837</a:t>
            </a:r>
            <a:r>
              <a:rPr lang="ja-JP" altLang="en-US" sz="2400" dirty="0"/>
              <a:t>年、（　　　　　　　　　　　　）女王即位（～</a:t>
            </a:r>
            <a:r>
              <a:rPr lang="en-US" altLang="ja-JP" sz="2400" dirty="0"/>
              <a:t>1901</a:t>
            </a:r>
            <a:r>
              <a:rPr lang="ja-JP" altLang="en-US" sz="2400" dirty="0"/>
              <a:t>年）。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　　　　　　</a:t>
            </a:r>
            <a:r>
              <a:rPr lang="ja-JP" altLang="en-US" sz="2400" dirty="0">
                <a:solidFill>
                  <a:srgbClr val="0000FF"/>
                </a:solidFill>
              </a:rPr>
              <a:t>大英帝国</a:t>
            </a:r>
            <a:r>
              <a:rPr lang="ja-JP" altLang="en-US" sz="2400" dirty="0"/>
              <a:t>、空前の繁栄。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/>
              <a:t>1851</a:t>
            </a:r>
            <a:r>
              <a:rPr lang="ja-JP" altLang="en-US" sz="2400" dirty="0"/>
              <a:t>年、ロンドン大博覧会。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/>
              <a:t>（その後、アメリカ、ドイツの台頭。</a:t>
            </a:r>
            <a:r>
              <a:rPr lang="en-US" altLang="ja-JP" sz="2400" dirty="0"/>
              <a:t>20</a:t>
            </a:r>
            <a:r>
              <a:rPr lang="ja-JP" altLang="en-US" sz="2400" dirty="0"/>
              <a:t>世紀帝国主義時代へ）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pic>
        <p:nvPicPr>
          <p:cNvPr id="3" name="history04-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23488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147050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スコットランドとアイルランド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268413"/>
            <a:ext cx="4762500" cy="2044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smtClean="0"/>
              <a:t>1707</a:t>
            </a:r>
            <a:r>
              <a:rPr lang="ja-JP" altLang="en-US" sz="2800" smtClean="0"/>
              <a:t>年、スコットランドを統合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smtClean="0"/>
              <a:t>1801</a:t>
            </a:r>
            <a:r>
              <a:rPr lang="ja-JP" altLang="en-US" sz="2800" smtClean="0"/>
              <a:t>年、アイルランドを統合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ja-JP" sz="2800" smtClean="0"/>
              <a:t>19</a:t>
            </a:r>
            <a:r>
              <a:rPr lang="ja-JP" altLang="en-US" sz="2800" smtClean="0"/>
              <a:t>３７年、アイルランド独立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ja-JP" altLang="en-US" sz="2800" smtClean="0"/>
              <a:t>　（北アイルランドは連合王国）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ja-JP" alt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ja-JP" smtClean="0"/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5940425" y="2924175"/>
            <a:ext cx="280193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イングランド：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　白地に赤十字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　（聖ジョージ）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スコットランド：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　青地に斜め白十字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　（聖アンドリュー）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アイルランド：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　白地に斜め赤十字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　（聖パトリック）</a:t>
            </a:r>
          </a:p>
        </p:txBody>
      </p:sp>
      <p:pic>
        <p:nvPicPr>
          <p:cNvPr id="107525" name="Picture 5" descr="uk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52513"/>
            <a:ext cx="259238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13100"/>
            <a:ext cx="3073400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179388" y="6308725"/>
            <a:ext cx="619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「旗の歴史・由来資料室」</a:t>
            </a:r>
            <a:r>
              <a:rPr lang="en-US" altLang="ja-JP" sz="1800"/>
              <a:t>(http://tospa-flags.com/aeu-10.html)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3" name="history04-0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-190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dirty="0" smtClean="0"/>
              <a:t>アメリカの独立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395288" y="1052513"/>
            <a:ext cx="8353425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1584</a:t>
            </a:r>
            <a:r>
              <a:rPr lang="ja-JP" altLang="en-US" sz="2800" dirty="0"/>
              <a:t>年、ウォルター・ローリー、ロアノーク島に上陸、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　　　　　　ヴァージニアと命名。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1607</a:t>
            </a:r>
            <a:r>
              <a:rPr lang="ja-JP" altLang="en-US" sz="2800" dirty="0"/>
              <a:t>年、ヴァージニア州ジェームズタウンへ入植。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1620</a:t>
            </a:r>
            <a:r>
              <a:rPr lang="ja-JP" altLang="en-US" sz="2800" dirty="0"/>
              <a:t>年、メイフラワー号のピルグリムファーザーズ、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　　　　　　プリマスへ入植。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1775</a:t>
            </a:r>
            <a:r>
              <a:rPr lang="ja-JP" altLang="en-US" sz="2800" dirty="0"/>
              <a:t>年　独立戦争（～</a:t>
            </a:r>
            <a:r>
              <a:rPr lang="en-US" altLang="ja-JP" sz="2800" dirty="0"/>
              <a:t>1783</a:t>
            </a:r>
            <a:r>
              <a:rPr lang="ja-JP" altLang="en-US" sz="2800" dirty="0"/>
              <a:t>年）</a:t>
            </a:r>
            <a:r>
              <a:rPr lang="ja-JP" altLang="en-US" sz="2800" dirty="0" smtClean="0"/>
              <a:t>。</a:t>
            </a:r>
            <a:endParaRPr lang="ja-JP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1776</a:t>
            </a:r>
            <a:r>
              <a:rPr lang="ja-JP" altLang="en-US" sz="2800" dirty="0"/>
              <a:t>年７月４日、独立宣言。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/>
              <a:t>　　　　初代大統領ジョージ･ワシントン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dirty="0"/>
              <a:t>1861</a:t>
            </a:r>
            <a:r>
              <a:rPr lang="ja-JP" altLang="en-US" sz="2800" dirty="0"/>
              <a:t>年、（奴隷解放をめぐり）南北</a:t>
            </a:r>
            <a:r>
              <a:rPr lang="ja-JP" altLang="en-US" sz="2800" dirty="0" smtClean="0"/>
              <a:t>戦争</a:t>
            </a:r>
            <a:endParaRPr lang="en-US" altLang="ja-JP" sz="2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dirty="0" smtClean="0"/>
              <a:t>（</a:t>
            </a:r>
            <a:r>
              <a:rPr lang="ja-JP" altLang="en-US" sz="2800" dirty="0"/>
              <a:t>～</a:t>
            </a:r>
            <a:r>
              <a:rPr lang="en-US" altLang="ja-JP" sz="2800" dirty="0"/>
              <a:t>1865</a:t>
            </a:r>
            <a:r>
              <a:rPr lang="ja-JP" altLang="en-US" sz="2800" dirty="0"/>
              <a:t>年）</a:t>
            </a:r>
            <a:r>
              <a:rPr lang="ja-JP" altLang="en-US" sz="2800" dirty="0" smtClean="0"/>
              <a:t>。第</a:t>
            </a:r>
            <a:r>
              <a:rPr lang="en-US" altLang="ja-JP" sz="2800" dirty="0" smtClean="0"/>
              <a:t>16</a:t>
            </a:r>
            <a:r>
              <a:rPr lang="ja-JP" altLang="en-US" sz="2800" dirty="0"/>
              <a:t>代アブラハム・リンカーン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pic>
        <p:nvPicPr>
          <p:cNvPr id="1026" name="Picture 2" descr="ワシント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429000"/>
            <a:ext cx="135499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リンカーン[10636000156]の写真素材・イラスト素材｜アマナイメージ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11275"/>
            <a:ext cx="1495053" cy="149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istory04-0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Americ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90513"/>
            <a:ext cx="7129462" cy="6567487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5364163" y="6308725"/>
            <a:ext cx="3657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/>
              <a:t>中尾・寺島</a:t>
            </a:r>
            <a:r>
              <a:rPr lang="en-US" altLang="ja-JP" sz="1800"/>
              <a:t>(</a:t>
            </a:r>
            <a:r>
              <a:rPr lang="ja-JP" altLang="en-US" sz="1800"/>
              <a:t>１９８８</a:t>
            </a:r>
            <a:r>
              <a:rPr lang="en-US" altLang="ja-JP" sz="1800"/>
              <a:t>, p. 155</a:t>
            </a:r>
            <a:r>
              <a:rPr lang="ja-JP" altLang="en-US" sz="1800"/>
              <a:t>）から転載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pic>
        <p:nvPicPr>
          <p:cNvPr id="3" name="history04-0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11663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アメリカ英語の発達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611188" y="1125538"/>
            <a:ext cx="331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発音上の違い　</a:t>
            </a:r>
          </a:p>
        </p:txBody>
      </p:sp>
      <p:graphicFrame>
        <p:nvGraphicFramePr>
          <p:cNvPr id="19866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275543"/>
              </p:ext>
            </p:extLst>
          </p:nvPr>
        </p:nvGraphicFramePr>
        <p:xfrm>
          <a:off x="1116013" y="1844675"/>
          <a:ext cx="6985000" cy="4464052"/>
        </p:xfrm>
        <a:graphic>
          <a:graphicData uri="http://schemas.openxmlformats.org/drawingml/2006/table">
            <a:tbl>
              <a:tblPr/>
              <a:tblGrid>
                <a:gridCol w="1974850"/>
                <a:gridCol w="1670050"/>
                <a:gridCol w="3340100"/>
              </a:tblGrid>
              <a:tr h="649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Am. E.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Br.E.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hw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wh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en, 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wh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ゼロ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doo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fa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le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tt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er, wa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ゼロ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ｊ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n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ew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d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ue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, 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ass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u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me,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æ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ɑ 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lf, f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st, cl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ss, p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ɑ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ɔ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dr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p, h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pic>
        <p:nvPicPr>
          <p:cNvPr id="3" name="history04-0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アメリカ英語の発達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5364163" y="404813"/>
            <a:ext cx="316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語彙の違い</a:t>
            </a:r>
          </a:p>
        </p:txBody>
      </p:sp>
      <p:graphicFrame>
        <p:nvGraphicFramePr>
          <p:cNvPr id="199684" name="Group 4"/>
          <p:cNvGraphicFramePr>
            <a:graphicFrameLocks noGrp="1"/>
          </p:cNvGraphicFramePr>
          <p:nvPr/>
        </p:nvGraphicFramePr>
        <p:xfrm>
          <a:off x="395288" y="1268413"/>
          <a:ext cx="8353425" cy="4894266"/>
        </p:xfrm>
        <a:graphic>
          <a:graphicData uri="http://schemas.openxmlformats.org/drawingml/2006/table">
            <a:tbl>
              <a:tblPr/>
              <a:tblGrid>
                <a:gridCol w="2090737"/>
                <a:gridCol w="2087563"/>
                <a:gridCol w="2087562"/>
                <a:gridCol w="2087563"/>
              </a:tblGrid>
              <a:tr h="5651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Am. E.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Br.E.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Am. E.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Br.E.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fall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autumn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apartment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f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elevator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petrol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potato chips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crisps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baggage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luggage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19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can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tin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streetcar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tram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cookie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game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match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cinema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pants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line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queue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mail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post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pic>
        <p:nvPicPr>
          <p:cNvPr id="3" name="history04-0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9131" y="1611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75613" cy="706437"/>
          </a:xfrm>
        </p:spPr>
        <p:txBody>
          <a:bodyPr/>
          <a:lstStyle/>
          <a:p>
            <a:pPr algn="l" eaLnBrk="1" hangingPunct="1"/>
            <a:r>
              <a:rPr lang="ja-JP" altLang="en-US" sz="4000" smtClean="0"/>
              <a:t>ウェブスターの（　　　）改革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468313" y="1052513"/>
            <a:ext cx="79914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1806</a:t>
            </a:r>
            <a:r>
              <a:rPr lang="ja-JP" altLang="en-US" sz="2400"/>
              <a:t>年、ウェブスター</a:t>
            </a:r>
            <a:r>
              <a:rPr lang="en-US" altLang="ja-JP" sz="2400"/>
              <a:t>(Noah Webster)『</a:t>
            </a:r>
            <a:r>
              <a:rPr lang="ja-JP" altLang="en-US" sz="2400"/>
              <a:t>簡約英語辞典</a:t>
            </a:r>
            <a:r>
              <a:rPr lang="en-US" altLang="ja-JP" sz="2400"/>
              <a:t>』</a:t>
            </a:r>
            <a:r>
              <a:rPr lang="ja-JP" altLang="en-US" sz="2400"/>
              <a:t>刊行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/>
              <a:t>発音により近い新たな綴り字を提案、アメリカ式綴りの基礎。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1909</a:t>
            </a:r>
            <a:r>
              <a:rPr lang="ja-JP" altLang="en-US" sz="2400"/>
              <a:t>年、</a:t>
            </a:r>
            <a:r>
              <a:rPr lang="en-US" altLang="ja-JP" sz="2400"/>
              <a:t>『</a:t>
            </a:r>
            <a:r>
              <a:rPr lang="ja-JP" altLang="en-US" sz="2400"/>
              <a:t>ウェブスター新国際英語辞典</a:t>
            </a:r>
            <a:r>
              <a:rPr lang="en-US" altLang="ja-JP" sz="2400"/>
              <a:t>』</a:t>
            </a:r>
            <a:r>
              <a:rPr lang="ja-JP" altLang="en-US" sz="2400"/>
              <a:t>初版刊行。</a:t>
            </a:r>
          </a:p>
        </p:txBody>
      </p:sp>
      <p:graphicFrame>
        <p:nvGraphicFramePr>
          <p:cNvPr id="200708" name="Group 4"/>
          <p:cNvGraphicFramePr>
            <a:graphicFrameLocks noGrp="1"/>
          </p:cNvGraphicFramePr>
          <p:nvPr/>
        </p:nvGraphicFramePr>
        <p:xfrm>
          <a:off x="611188" y="2420938"/>
          <a:ext cx="7775575" cy="4064002"/>
        </p:xfrm>
        <a:graphic>
          <a:graphicData uri="http://schemas.openxmlformats.org/drawingml/2006/table">
            <a:tbl>
              <a:tblPr/>
              <a:tblGrid>
                <a:gridCol w="2592387"/>
                <a:gridCol w="2590800"/>
                <a:gridCol w="2592388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Am. 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Br. E.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-or⇔-our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honor, favor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honour, favour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-er⇔-re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center, meter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centre, metre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-ize⇔ise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apologize, civilize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apologise, civilise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-l⇔-ll, -g⇔-gg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traveler, wagon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traveller, waggon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-se⇔-ce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defense, licensed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defence, licenced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BFD6C-27D8-418C-BF26-998BD2531490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pic>
        <p:nvPicPr>
          <p:cNvPr id="3" name="history04-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5957</TotalTime>
  <Words>785</Words>
  <Application>Microsoft Office PowerPoint</Application>
  <PresentationFormat>画面に合わせる (4:3)</PresentationFormat>
  <Paragraphs>327</Paragraphs>
  <Slides>23</Slides>
  <Notes>0</Notes>
  <HiddenSlides>0</HiddenSlides>
  <MMClips>20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4" baseType="lpstr">
      <vt:lpstr>標準デザイン</vt:lpstr>
      <vt:lpstr>英語の歴史（4）</vt:lpstr>
      <vt:lpstr>後期近代英語(LME)(1700～1900)</vt:lpstr>
      <vt:lpstr>後期近代英語(LME)(1700～1900)</vt:lpstr>
      <vt:lpstr>スコットランドとアイルランド</vt:lpstr>
      <vt:lpstr>アメリカの独立</vt:lpstr>
      <vt:lpstr>PowerPoint プレゼンテーション</vt:lpstr>
      <vt:lpstr>アメリカ英語の発達</vt:lpstr>
      <vt:lpstr>アメリカ英語の発達</vt:lpstr>
      <vt:lpstr>ウェブスターの（　　　）改革</vt:lpstr>
      <vt:lpstr>アメリカ黒人英語(Black English, African-American English)</vt:lpstr>
      <vt:lpstr>理性の時代（18ｃ）</vt:lpstr>
      <vt:lpstr>ジョンソン博士の辞書</vt:lpstr>
      <vt:lpstr>OED</vt:lpstr>
      <vt:lpstr>PowerPoint プレゼンテーション</vt:lpstr>
      <vt:lpstr>現代英語(PE)(1900~)</vt:lpstr>
      <vt:lpstr>科学技術の進歩</vt:lpstr>
      <vt:lpstr>差別語撤廃運動</vt:lpstr>
      <vt:lpstr>差別語撤廃運動</vt:lpstr>
      <vt:lpstr>差別撤廃運動</vt:lpstr>
      <vt:lpstr>国際語としての英語</vt:lpstr>
      <vt:lpstr>後期近代英語、現代英語期の復習</vt:lpstr>
      <vt:lpstr>参照文献</vt:lpstr>
      <vt:lpstr>参考文献</vt:lpstr>
    </vt:vector>
  </TitlesOfParts>
  <Company>HUE, hak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英語の歴史</dc:title>
  <dc:creator>Fukuda</dc:creator>
  <cp:lastModifiedBy>福田薫</cp:lastModifiedBy>
  <cp:revision>153</cp:revision>
  <cp:lastPrinted>2019-08-02T22:20:16Z</cp:lastPrinted>
  <dcterms:created xsi:type="dcterms:W3CDTF">2010-09-29T06:57:12Z</dcterms:created>
  <dcterms:modified xsi:type="dcterms:W3CDTF">2020-08-05T16:14:27Z</dcterms:modified>
</cp:coreProperties>
</file>