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90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85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90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36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31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61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58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4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66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45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5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AB12-6154-42B9-B7C6-33F2F96D1539}" type="datetimeFigureOut">
              <a:rPr kumimoji="1" lang="ja-JP" altLang="en-US" smtClean="0"/>
              <a:t>2020/5/12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72F8D-326B-47C9-90DA-0D1DEF1D92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6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英語音声学 </a:t>
            </a:r>
            <a:r>
              <a:rPr kumimoji="1" lang="en-US" altLang="ja-JP" dirty="0" smtClean="0"/>
              <a:t>/ </a:t>
            </a:r>
            <a:r>
              <a:rPr kumimoji="1" lang="ja-JP" altLang="en-US" dirty="0" smtClean="0"/>
              <a:t>英語学概論</a:t>
            </a:r>
            <a:r>
              <a:rPr lang="ja-JP" altLang="en-US" dirty="0"/>
              <a:t>２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2020</a:t>
            </a:r>
            <a:r>
              <a:rPr kumimoji="1" lang="ja-JP" altLang="en-US" dirty="0" smtClean="0"/>
              <a:t>年度前期</a:t>
            </a:r>
            <a:endParaRPr kumimoji="1" lang="en-US" altLang="ja-JP" dirty="0" smtClean="0"/>
          </a:p>
          <a:p>
            <a:r>
              <a:rPr kumimoji="1" lang="ja-JP" altLang="en-US" dirty="0" smtClean="0"/>
              <a:t>担当：福田　薫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4800" dirty="0">
                <a:solidFill>
                  <a:srgbClr val="FF0000"/>
                </a:solidFill>
              </a:rPr>
              <a:t>①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7" name="phonetics01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2122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講義、授業用教材等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306160" cy="5040560"/>
          </a:xfrm>
        </p:spPr>
        <p:txBody>
          <a:bodyPr>
            <a:normAutofit/>
          </a:bodyPr>
          <a:lstStyle/>
          <a:p>
            <a:r>
              <a:rPr lang="ja-JP" altLang="en-US" sz="3000" dirty="0" smtClean="0"/>
              <a:t>（音声つき）講義ファイルと、関連する教材ファイルは</a:t>
            </a:r>
            <a:r>
              <a:rPr lang="en-US" altLang="ja-JP" sz="3000" dirty="0" smtClean="0"/>
              <a:t>WEB</a:t>
            </a:r>
            <a:r>
              <a:rPr lang="ja-JP" altLang="en-US" sz="3000" smtClean="0"/>
              <a:t>ページに</a:t>
            </a:r>
            <a:endParaRPr lang="en-US" altLang="ja-JP" sz="3000" dirty="0" smtClean="0"/>
          </a:p>
          <a:p>
            <a:pPr marL="0" indent="0">
              <a:buNone/>
            </a:pPr>
            <a:r>
              <a:rPr lang="en-US" altLang="ja-JP" sz="3000" dirty="0" smtClean="0"/>
              <a:t>http://www2.hak.hokkyodai.ac.jp/fukuda/lecture/Phonetics/phonetics.html</a:t>
            </a:r>
            <a:endParaRPr lang="en-US" altLang="ja-JP" sz="3000" dirty="0"/>
          </a:p>
          <a:p>
            <a:r>
              <a:rPr kumimoji="1" lang="ja-JP" altLang="en-US" sz="3000" dirty="0" smtClean="0"/>
              <a:t>小テストと課題ファイルは、木曜午前９時までにメールで送信</a:t>
            </a:r>
            <a:endParaRPr kumimoji="1" lang="en-US" altLang="ja-JP" sz="3000" dirty="0" smtClean="0"/>
          </a:p>
          <a:p>
            <a:r>
              <a:rPr lang="ja-JP" altLang="en-US" sz="3000" dirty="0" smtClean="0"/>
              <a:t>この授業に関する質問や相談は随時メールで</a:t>
            </a:r>
            <a:endParaRPr lang="en-US" altLang="ja-JP" sz="3000" dirty="0" smtClean="0"/>
          </a:p>
          <a:p>
            <a:pPr marL="0" indent="0">
              <a:buNone/>
            </a:pPr>
            <a:r>
              <a:rPr kumimoji="1" lang="ja-JP" altLang="en-US" sz="3000" dirty="0"/>
              <a:t>　</a:t>
            </a:r>
            <a:r>
              <a:rPr kumimoji="1" lang="en-US" altLang="ja-JP" sz="3000" dirty="0" smtClean="0"/>
              <a:t>fukuda.kaoru@h.hokkyodai.ac.jp</a:t>
            </a:r>
            <a:endParaRPr kumimoji="1" lang="ja-JP" altLang="en-US" sz="3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⑩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5" name="phoneitcs01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4941168"/>
            <a:ext cx="662968" cy="6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おしまい</a:t>
            </a:r>
            <a:endParaRPr kumimoji="1" lang="ja-JP" altLang="en-US" dirty="0"/>
          </a:p>
        </p:txBody>
      </p:sp>
      <p:pic>
        <p:nvPicPr>
          <p:cNvPr id="4" name="phonetics01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8372" y="2204864"/>
            <a:ext cx="707256" cy="7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　　　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私自身のこと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遠隔</a:t>
            </a:r>
            <a:r>
              <a:rPr kumimoji="1" lang="ja-JP" altLang="en-US" dirty="0" smtClean="0"/>
              <a:t>授業のこと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0000"/>
                </a:solidFill>
              </a:rPr>
              <a:t>②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6" name="phonetics01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8155098" y="5373215"/>
            <a:ext cx="644266" cy="9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この授業の内容と目的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kumimoji="1" lang="ja-JP" altLang="en-US" dirty="0" smtClean="0"/>
              <a:t>英語の音声学（音の分類、調音）を学ぶ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 smtClean="0"/>
              <a:t>練習を通して</a:t>
            </a:r>
            <a:r>
              <a:rPr kumimoji="1" lang="ja-JP" altLang="en-US" dirty="0" smtClean="0"/>
              <a:t>自然な英語の発音を身につける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dirty="0"/>
              <a:t>英語</a:t>
            </a:r>
            <a:r>
              <a:rPr lang="ja-JP" altLang="en-US" dirty="0" smtClean="0"/>
              <a:t>の歴史の概略を知る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③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6" name="phonetics01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111261"/>
            <a:ext cx="740363" cy="7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授業計画　　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④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52368"/>
              </p:ext>
            </p:extLst>
          </p:nvPr>
        </p:nvGraphicFramePr>
        <p:xfrm>
          <a:off x="395536" y="1124742"/>
          <a:ext cx="8367824" cy="540060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1</a:t>
                      </a:r>
                      <a:endParaRPr kumimoji="1" lang="ja-JP" altLang="en-US" sz="36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b="0" dirty="0" smtClean="0"/>
                        <a:t>イントロダクション</a:t>
                      </a:r>
                      <a:endParaRPr kumimoji="1" lang="ja-JP" altLang="en-US" sz="32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/>
                        <a:t>8</a:t>
                      </a:r>
                      <a:endParaRPr kumimoji="1" lang="ja-JP" altLang="en-US" sz="36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b="0" dirty="0" smtClean="0"/>
                        <a:t>音連結、音変化</a:t>
                      </a:r>
                      <a:endParaRPr kumimoji="1" lang="ja-JP" altLang="en-US" sz="3200" b="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2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英語の母音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9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英語の歴史概説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3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英語の子音（</a:t>
                      </a:r>
                      <a:r>
                        <a:rPr kumimoji="1" lang="en-US" altLang="ja-JP" sz="3200" dirty="0" smtClean="0"/>
                        <a:t>1</a:t>
                      </a:r>
                      <a:r>
                        <a:rPr kumimoji="1" lang="ja-JP" altLang="en-US" sz="3200" dirty="0" smtClean="0"/>
                        <a:t>）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10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古英語の時代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4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英語の子音（</a:t>
                      </a:r>
                      <a:r>
                        <a:rPr kumimoji="1" lang="en-US" altLang="ja-JP" sz="3200" dirty="0" smtClean="0"/>
                        <a:t>2</a:t>
                      </a:r>
                      <a:r>
                        <a:rPr kumimoji="1" lang="ja-JP" altLang="en-US" sz="3200" dirty="0" smtClean="0"/>
                        <a:t>）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11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中英語の時代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5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音節の構造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12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近代英語の時代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6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アクセントとリズム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13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3200" dirty="0" smtClean="0"/>
                        <a:t>現代英語の時代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5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/>
                        <a:t>7</a:t>
                      </a:r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3200" dirty="0" smtClean="0"/>
                        <a:t>イントネーション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36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honetics01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3520" y="2325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ja-JP" altLang="en-US" dirty="0"/>
              <a:t>推薦</a:t>
            </a:r>
            <a:r>
              <a:rPr lang="ja-JP" altLang="en-US" dirty="0" smtClean="0"/>
              <a:t>図書２冊</a:t>
            </a:r>
            <a:r>
              <a:rPr kumimoji="1" lang="ja-JP" altLang="en-US" dirty="0" smtClean="0"/>
              <a:t>　　　　　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⑤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深沢俊彦</a:t>
            </a:r>
            <a:r>
              <a:rPr kumimoji="1" lang="en-US" altLang="ja-JP" dirty="0" smtClean="0"/>
              <a:t>(2015)</a:t>
            </a:r>
            <a:r>
              <a:rPr kumimoji="1" lang="ja-JP" altLang="en-US" dirty="0" smtClean="0"/>
              <a:t>　　　　　　　　寺澤　盾</a:t>
            </a:r>
            <a:r>
              <a:rPr kumimoji="1" lang="en-US" altLang="ja-JP" dirty="0" smtClean="0"/>
              <a:t>(2008)</a:t>
            </a:r>
          </a:p>
          <a:p>
            <a:pPr marL="0" indent="0">
              <a:buNone/>
            </a:pPr>
            <a:r>
              <a:rPr lang="en-US" altLang="ja-JP" dirty="0" smtClean="0"/>
              <a:t>『</a:t>
            </a:r>
            <a:r>
              <a:rPr lang="ja-JP" altLang="en-US" dirty="0" smtClean="0"/>
              <a:t>改訂版　英語の発音　　　　</a:t>
            </a:r>
            <a:r>
              <a:rPr lang="en-US" altLang="ja-JP" dirty="0" smtClean="0"/>
              <a:t>『</a:t>
            </a:r>
            <a:r>
              <a:rPr lang="ja-JP" altLang="en-US" dirty="0" smtClean="0"/>
              <a:t>英語の歴史</a:t>
            </a:r>
            <a:r>
              <a:rPr lang="en-US" altLang="ja-JP" dirty="0" smtClean="0"/>
              <a:t>』</a:t>
            </a:r>
            <a:r>
              <a:rPr lang="ja-JP" altLang="en-US" dirty="0" err="1" smtClean="0"/>
              <a:t>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パーフェクト</a:t>
            </a:r>
            <a:r>
              <a:rPr kumimoji="1" lang="ja-JP" altLang="en-US" dirty="0" smtClean="0"/>
              <a:t>学習事典</a:t>
            </a:r>
            <a:r>
              <a:rPr kumimoji="1" lang="en-US" altLang="ja-JP" dirty="0" smtClean="0"/>
              <a:t>』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　　　中公新書、</a:t>
            </a:r>
            <a:r>
              <a:rPr kumimoji="1" lang="en-US" altLang="ja-JP" dirty="0" smtClean="0"/>
              <a:t>858</a:t>
            </a:r>
            <a:r>
              <a:rPr kumimoji="1" lang="ja-JP" altLang="en-US" dirty="0" smtClean="0"/>
              <a:t>円。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アルク社、</a:t>
            </a:r>
            <a:r>
              <a:rPr lang="en-US" altLang="ja-JP" dirty="0" smtClean="0"/>
              <a:t>2860</a:t>
            </a:r>
            <a:r>
              <a:rPr lang="ja-JP" altLang="en-US" dirty="0" smtClean="0"/>
              <a:t>円。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3084"/>
            <a:ext cx="1969059" cy="3029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6952"/>
            <a:ext cx="2149111" cy="301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honetics01-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3520" y="212298"/>
            <a:ext cx="696422" cy="6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成績評価のしかた　　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16024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欠席</a:t>
            </a:r>
            <a:r>
              <a:rPr lang="ja-JP" altLang="en-US" dirty="0" smtClean="0"/>
              <a:t>が４回以上は失格</a:t>
            </a:r>
            <a:endParaRPr lang="en-US" altLang="ja-JP" dirty="0"/>
          </a:p>
          <a:p>
            <a:r>
              <a:rPr lang="ja-JP" altLang="en-US" dirty="0" smtClean="0"/>
              <a:t>小テスト（または発音課題）を提出したら「出席」</a:t>
            </a:r>
            <a:endParaRPr lang="en-US" altLang="ja-JP" dirty="0" smtClean="0"/>
          </a:p>
          <a:p>
            <a:r>
              <a:rPr lang="ja-JP" altLang="en-US" dirty="0" smtClean="0"/>
              <a:t>小テスト（または発音課題）の平均点で評価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（小テストまたは発音課題の合計点</a:t>
            </a:r>
            <a:r>
              <a:rPr lang="en-US" altLang="ja-JP" dirty="0" smtClean="0"/>
              <a:t>÷13</a:t>
            </a:r>
            <a:r>
              <a:rPr lang="ja-JP" altLang="en-US" dirty="0" smtClean="0"/>
              <a:t>回）</a:t>
            </a: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</a:rPr>
              <a:t>⑥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356931"/>
              </p:ext>
            </p:extLst>
          </p:nvPr>
        </p:nvGraphicFramePr>
        <p:xfrm>
          <a:off x="1403648" y="3140968"/>
          <a:ext cx="6336704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525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評価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小テストの平均点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A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9.0</a:t>
                      </a:r>
                      <a:r>
                        <a:rPr kumimoji="1" lang="ja-JP" altLang="en-US" sz="3200" dirty="0" smtClean="0"/>
                        <a:t>以上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B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8.0</a:t>
                      </a:r>
                      <a:r>
                        <a:rPr kumimoji="1" lang="ja-JP" altLang="en-US" sz="3200" dirty="0" smtClean="0"/>
                        <a:t>以上</a:t>
                      </a:r>
                      <a:r>
                        <a:rPr kumimoji="1" lang="en-US" altLang="ja-JP" sz="3200" dirty="0" smtClean="0"/>
                        <a:t>9.0</a:t>
                      </a:r>
                      <a:r>
                        <a:rPr kumimoji="1" lang="ja-JP" altLang="en-US" sz="3200" dirty="0" smtClean="0"/>
                        <a:t>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7.0</a:t>
                      </a:r>
                      <a:r>
                        <a:rPr kumimoji="1" lang="ja-JP" altLang="en-US" sz="3200" dirty="0" smtClean="0"/>
                        <a:t>以上</a:t>
                      </a:r>
                      <a:r>
                        <a:rPr kumimoji="1" lang="en-US" altLang="ja-JP" sz="3200" dirty="0" smtClean="0"/>
                        <a:t>8.0</a:t>
                      </a:r>
                      <a:r>
                        <a:rPr kumimoji="1" lang="ja-JP" altLang="en-US" sz="3200" dirty="0" smtClean="0"/>
                        <a:t>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6.0</a:t>
                      </a:r>
                      <a:r>
                        <a:rPr kumimoji="1" lang="ja-JP" altLang="en-US" sz="3200" dirty="0" smtClean="0"/>
                        <a:t>以上</a:t>
                      </a:r>
                      <a:r>
                        <a:rPr kumimoji="1" lang="en-US" altLang="ja-JP" sz="3200" dirty="0" smtClean="0"/>
                        <a:t>7.0</a:t>
                      </a:r>
                      <a:r>
                        <a:rPr kumimoji="1" lang="ja-JP" altLang="en-US" sz="3200" dirty="0" smtClean="0"/>
                        <a:t>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F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　</a:t>
                      </a:r>
                      <a:r>
                        <a:rPr kumimoji="1" lang="en-US" altLang="ja-JP" sz="3200" dirty="0" smtClean="0"/>
                        <a:t>6.0</a:t>
                      </a:r>
                      <a:r>
                        <a:rPr kumimoji="1" lang="ja-JP" altLang="en-US" sz="3200" dirty="0" smtClean="0"/>
                        <a:t>未満</a:t>
                      </a:r>
                      <a:endParaRPr kumimoji="1" lang="ja-JP" altLang="en-US" sz="32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honetics01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4499" y="106148"/>
            <a:ext cx="618699" cy="6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音声の録音のしかた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kumimoji="1" lang="en-US" altLang="ja-JP" dirty="0" smtClean="0"/>
              <a:t>Windows 10</a:t>
            </a:r>
            <a:r>
              <a:rPr kumimoji="1" lang="ja-JP" altLang="en-US" dirty="0" smtClean="0"/>
              <a:t>内蔵の録音ソフト</a:t>
            </a:r>
            <a:r>
              <a:rPr lang="ja-JP" altLang="en-US" dirty="0" smtClean="0"/>
              <a:t>「ボイスレコーダー」を使う</a:t>
            </a:r>
            <a:endParaRPr lang="en-US" altLang="ja-JP" dirty="0" smtClean="0"/>
          </a:p>
          <a:p>
            <a:r>
              <a:rPr lang="ja-JP" altLang="en-US" dirty="0" smtClean="0"/>
              <a:t>分かりやすい使い方の説明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「</a:t>
            </a:r>
            <a:r>
              <a:rPr lang="ja-JP" altLang="en-US" dirty="0"/>
              <a:t>ボイスレコーダーを使って録音する方法」</a:t>
            </a:r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en-US" altLang="ja-JP" sz="2400" dirty="0" smtClean="0"/>
              <a:t>https</a:t>
            </a:r>
            <a:r>
              <a:rPr lang="en-US" altLang="ja-JP" sz="2400" dirty="0"/>
              <a:t>://</a:t>
            </a:r>
            <a:r>
              <a:rPr lang="en-US" altLang="ja-JP" sz="2400" dirty="0" smtClean="0"/>
              <a:t>win10labo.info/win10-voicerecorder</a:t>
            </a:r>
            <a:r>
              <a:rPr lang="en-US" altLang="ja-JP" sz="2400" dirty="0"/>
              <a:t>/#</a:t>
            </a:r>
            <a:r>
              <a:rPr lang="en-US" altLang="ja-JP" sz="2400" dirty="0" smtClean="0"/>
              <a:t>Windows10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⑦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5" name="phonetics01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304682"/>
            <a:ext cx="682846" cy="6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小テストの解答（課題）の提出</a:t>
            </a:r>
            <a:r>
              <a:rPr kumimoji="1" lang="ja-JP" altLang="en-US" dirty="0" smtClean="0"/>
              <a:t>　　　　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 smtClean="0"/>
              <a:t>小テストの</a:t>
            </a:r>
            <a:r>
              <a:rPr kumimoji="1" lang="ja-JP" altLang="en-US" dirty="0" smtClean="0"/>
              <a:t>ファイルを木曜</a:t>
            </a:r>
            <a:r>
              <a:rPr kumimoji="1" lang="ja-JP" altLang="en-US" dirty="0" smtClean="0"/>
              <a:t>９時</a:t>
            </a:r>
            <a:r>
              <a:rPr lang="ja-JP" altLang="en-US" dirty="0" smtClean="0"/>
              <a:t>ご</a:t>
            </a:r>
            <a:r>
              <a:rPr lang="ja-JP" altLang="en-US" dirty="0"/>
              <a:t>ろ</a:t>
            </a:r>
            <a:r>
              <a:rPr kumimoji="1" lang="ja-JP" altLang="en-US" dirty="0" smtClean="0"/>
              <a:t>送信</a:t>
            </a:r>
            <a:endParaRPr kumimoji="1" lang="en-US" altLang="ja-JP" dirty="0" smtClean="0"/>
          </a:p>
          <a:p>
            <a:r>
              <a:rPr lang="ja-JP" altLang="en-US" dirty="0" smtClean="0"/>
              <a:t>小テストのファイル</a:t>
            </a:r>
            <a:r>
              <a:rPr kumimoji="1" lang="ja-JP" altLang="en-US" dirty="0" smtClean="0"/>
              <a:t>に解答を記入</a:t>
            </a:r>
            <a:endParaRPr kumimoji="1" lang="en-US" altLang="ja-JP" dirty="0" smtClean="0"/>
          </a:p>
          <a:p>
            <a:r>
              <a:rPr lang="ja-JP" altLang="en-US" dirty="0" smtClean="0"/>
              <a:t>解答済みファイルをメールに添付して提出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fukuda.kaoru@h.hokkyodai.ac.jp</a:t>
            </a:r>
          </a:p>
          <a:p>
            <a:r>
              <a:rPr lang="ja-JP" altLang="en-US" dirty="0" smtClean="0"/>
              <a:t>小テスト解答の提出</a:t>
            </a:r>
            <a:r>
              <a:rPr lang="ja-JP" altLang="en-US" dirty="0"/>
              <a:t>期限</a:t>
            </a:r>
            <a:r>
              <a:rPr lang="ja-JP" altLang="en-US" dirty="0" smtClean="0"/>
              <a:t>は同日以内</a:t>
            </a:r>
            <a:endParaRPr lang="en-US" altLang="ja-JP" dirty="0" smtClean="0"/>
          </a:p>
          <a:p>
            <a:r>
              <a:rPr lang="ja-JP" altLang="en-US" dirty="0"/>
              <a:t>小テスト</a:t>
            </a:r>
            <a:r>
              <a:rPr lang="ja-JP" altLang="en-US" dirty="0" smtClean="0"/>
              <a:t>の正解ファイル</a:t>
            </a:r>
            <a:r>
              <a:rPr lang="ja-JP" altLang="en-US" dirty="0" smtClean="0"/>
              <a:t>を返信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（録音課題の場合は、評価点を知らせる）</a:t>
            </a:r>
            <a:endParaRPr lang="en-US" altLang="ja-JP" dirty="0" smtClean="0"/>
          </a:p>
          <a:p>
            <a:r>
              <a:rPr lang="ja-JP" altLang="en-US" dirty="0"/>
              <a:t>各自</a:t>
            </a:r>
            <a:r>
              <a:rPr lang="ja-JP" altLang="en-US" dirty="0" smtClean="0"/>
              <a:t>で正解をチェックし、採点する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⑧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5" name="phonetics0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2944" y="5301208"/>
            <a:ext cx="550416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オフィスアワーについて　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altLang="ja-JP" dirty="0" smtClean="0"/>
              <a:t>2010</a:t>
            </a:r>
            <a:r>
              <a:rPr lang="ja-JP" altLang="en-US" dirty="0" smtClean="0"/>
              <a:t>年度前期は在宅勤務の予定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オフィスアワーを設定しないが、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質問や相談等は随時メールで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03320" y="0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solidFill>
                  <a:srgbClr val="FF0000"/>
                </a:solidFill>
              </a:rPr>
              <a:t>⑨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6" name="phonetics01-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692" y="400506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297</Words>
  <Application>Microsoft Office PowerPoint</Application>
  <PresentationFormat>画面に合わせる (4:3)</PresentationFormat>
  <Paragraphs>105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Calibri</vt:lpstr>
      <vt:lpstr>Office ​​テーマ</vt:lpstr>
      <vt:lpstr>英語音声学 / 英語学概論２</vt:lpstr>
      <vt:lpstr>はじめに　　　　　　</vt:lpstr>
      <vt:lpstr>この授業の内容と目的　　　</vt:lpstr>
      <vt:lpstr>授業計画　　　</vt:lpstr>
      <vt:lpstr>推薦図書２冊　　　　　　</vt:lpstr>
      <vt:lpstr>成績評価のしかた　　　　　</vt:lpstr>
      <vt:lpstr>音声の録音のしかた　　　</vt:lpstr>
      <vt:lpstr>小テストの解答（課題）の提出　　　　　　</vt:lpstr>
      <vt:lpstr>オフィスアワーについて　　</vt:lpstr>
      <vt:lpstr>講義、授業用教材等　　</vt:lpstr>
      <vt:lpstr>おしまい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英語音声学 / 英語学概論Ⅱ</dc:title>
  <dc:creator>福田薫</dc:creator>
  <cp:lastModifiedBy>福田 薫</cp:lastModifiedBy>
  <cp:revision>13</cp:revision>
  <dcterms:created xsi:type="dcterms:W3CDTF">2020-05-04T15:39:36Z</dcterms:created>
  <dcterms:modified xsi:type="dcterms:W3CDTF">2020-05-12T03:13:03Z</dcterms:modified>
</cp:coreProperties>
</file>