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69" r:id="rId4"/>
    <p:sldId id="264" r:id="rId5"/>
    <p:sldId id="258" r:id="rId6"/>
    <p:sldId id="259" r:id="rId7"/>
    <p:sldId id="270" r:id="rId8"/>
    <p:sldId id="260" r:id="rId9"/>
    <p:sldId id="268" r:id="rId10"/>
    <p:sldId id="261" r:id="rId11"/>
    <p:sldId id="262" r:id="rId12"/>
    <p:sldId id="267" r:id="rId13"/>
    <p:sldId id="263" r:id="rId14"/>
  </p:sldIdLst>
  <p:sldSz cx="9144000" cy="6858000" type="screen4x3"/>
  <p:notesSz cx="6797675" cy="9926638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695C75-049A-4511-ACEF-D96AE7B170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654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BDBA9-DC01-4B39-BEF0-0E0B9CCC4C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56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93F57-4440-4EDE-9AB9-DFCED0A781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34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CC080-263D-4556-B0DE-DC01733ADD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21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3DBFE-9F72-4838-AAF8-D1F73EEE16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05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5734-75DB-40C1-B915-D5ABF8A242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212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1979B-3D2A-4EF0-94CF-91CE344A67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332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53231-6DD3-4068-8131-660A04AC40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26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EEFD-87C5-4AC0-AD32-9B3D958153B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702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E4CD8-353D-44ED-89CD-66FF08984B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19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BC0B-DB3D-4D43-BDAD-DDCED375B4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92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FEA2F-CE7D-4C85-ABE7-AD14C27FE8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644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1F5C47-DD10-455F-98BB-D38008A4DC9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m4a"/><Relationship Id="rId11" Type="http://schemas.openxmlformats.org/officeDocument/2006/relationships/image" Target="../media/image11.png"/><Relationship Id="rId5" Type="http://schemas.microsoft.com/office/2007/relationships/media" Target="../media/media16.m4a"/><Relationship Id="rId10" Type="http://schemas.openxmlformats.org/officeDocument/2006/relationships/image" Target="../media/image10.png"/><Relationship Id="rId4" Type="http://schemas.openxmlformats.org/officeDocument/2006/relationships/audio" Target="../media/media15.wav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av"/><Relationship Id="rId13" Type="http://schemas.openxmlformats.org/officeDocument/2006/relationships/image" Target="../media/image6.jpeg"/><Relationship Id="rId3" Type="http://schemas.microsoft.com/office/2007/relationships/media" Target="../media/media18.wav"/><Relationship Id="rId7" Type="http://schemas.microsoft.com/office/2007/relationships/media" Target="../media/media20.wav"/><Relationship Id="rId12" Type="http://schemas.openxmlformats.org/officeDocument/2006/relationships/image" Target="../media/image8.jpeg"/><Relationship Id="rId2" Type="http://schemas.openxmlformats.org/officeDocument/2006/relationships/audio" Target="../media/media17.wav"/><Relationship Id="rId16" Type="http://schemas.openxmlformats.org/officeDocument/2006/relationships/image" Target="../media/image1.png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openxmlformats.org/officeDocument/2006/relationships/slideLayout" Target="../slideLayouts/slideLayout2.xml"/><Relationship Id="rId5" Type="http://schemas.microsoft.com/office/2007/relationships/media" Target="../media/media19.wav"/><Relationship Id="rId15" Type="http://schemas.openxmlformats.org/officeDocument/2006/relationships/image" Target="../media/image12.png"/><Relationship Id="rId10" Type="http://schemas.openxmlformats.org/officeDocument/2006/relationships/audio" Target="../media/media21.m4a"/><Relationship Id="rId4" Type="http://schemas.openxmlformats.org/officeDocument/2006/relationships/audio" Target="../media/media18.wav"/><Relationship Id="rId9" Type="http://schemas.microsoft.com/office/2007/relationships/media" Target="../media/media21.m4a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media24.m4a"/><Relationship Id="rId5" Type="http://schemas.microsoft.com/office/2007/relationships/media" Target="../media/media24.m4a"/><Relationship Id="rId10" Type="http://schemas.openxmlformats.org/officeDocument/2006/relationships/image" Target="../media/image13.png"/><Relationship Id="rId4" Type="http://schemas.openxmlformats.org/officeDocument/2006/relationships/audio" Target="../media/media23.wav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9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audio" Target="../media/media9.wav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1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m4a"/><Relationship Id="rId11" Type="http://schemas.openxmlformats.org/officeDocument/2006/relationships/image" Target="../media/image10.png"/><Relationship Id="rId5" Type="http://schemas.microsoft.com/office/2007/relationships/media" Target="../media/media13.m4a"/><Relationship Id="rId10" Type="http://schemas.openxmlformats.org/officeDocument/2006/relationships/image" Target="../media/image11.png"/><Relationship Id="rId4" Type="http://schemas.openxmlformats.org/officeDocument/2006/relationships/audio" Target="../media/media12.wav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3988" cy="3027363"/>
          </a:xfrm>
        </p:spPr>
        <p:txBody>
          <a:bodyPr/>
          <a:lstStyle/>
          <a:p>
            <a:r>
              <a:rPr lang="ja-JP" altLang="en-US" sz="5400" dirty="0"/>
              <a:t>英語の母音</a:t>
            </a:r>
            <a:br>
              <a:rPr lang="ja-JP" altLang="en-US" sz="5400" dirty="0"/>
            </a:br>
            <a:r>
              <a:rPr lang="ja-JP" altLang="en-US" sz="5400" dirty="0"/>
              <a:t/>
            </a:r>
            <a:br>
              <a:rPr lang="ja-JP" altLang="en-US" sz="5400" dirty="0"/>
            </a:br>
            <a:endParaRPr lang="en-US" altLang="ja-JP" sz="5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620713"/>
            <a:ext cx="6296025" cy="406400"/>
          </a:xfrm>
        </p:spPr>
        <p:txBody>
          <a:bodyPr/>
          <a:lstStyle/>
          <a:p>
            <a:pPr algn="l"/>
            <a:r>
              <a:rPr lang="ja-JP" altLang="en-US" sz="1800" dirty="0"/>
              <a:t>英語</a:t>
            </a:r>
            <a:r>
              <a:rPr lang="ja-JP" altLang="en-US" sz="1800" dirty="0" smtClean="0"/>
              <a:t>音声学／英語学概論２</a:t>
            </a:r>
            <a:endParaRPr lang="en-US" altLang="ja-JP" sz="1800" dirty="0" smtClean="0"/>
          </a:p>
          <a:p>
            <a:pPr algn="l"/>
            <a:r>
              <a:rPr lang="ja-JP" altLang="en-US" sz="1800" dirty="0" smtClean="0"/>
              <a:t>第２回</a:t>
            </a:r>
            <a:endParaRPr lang="en-US" altLang="ja-JP" sz="1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72476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①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phonetics02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5113" y="158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lang="ja-JP" altLang="en-US" u="sng" dirty="0"/>
              <a:t>母音の発音</a:t>
            </a:r>
            <a:r>
              <a:rPr lang="en-US" altLang="ja-JP" u="sng" dirty="0"/>
              <a:t>(</a:t>
            </a:r>
            <a:r>
              <a:rPr lang="ja-JP" altLang="en-US" u="sng" dirty="0"/>
              <a:t>中央母音）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7859713" cy="4392265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sz="4000" dirty="0">
                <a:latin typeface="English Phonetic Symbol KK" pitchFamily="2" charset="2"/>
              </a:rPr>
              <a:t>　   </a:t>
            </a:r>
            <a:r>
              <a:rPr lang="en-US" altLang="ja-JP" sz="2800" dirty="0"/>
              <a:t>(inverted V)</a:t>
            </a:r>
            <a:endParaRPr lang="en-US" altLang="ja-JP" sz="4000" dirty="0">
              <a:latin typeface="English Phonetic Symbol KK" pitchFamily="2" charset="2"/>
            </a:endParaRPr>
          </a:p>
          <a:p>
            <a:pPr>
              <a:buFontTx/>
              <a:buNone/>
            </a:pPr>
            <a:r>
              <a:rPr lang="en-US" altLang="ja-JP" dirty="0">
                <a:latin typeface="English Phonetic Symbol KK" pitchFamily="2" charset="2"/>
              </a:rPr>
              <a:t>    </a:t>
            </a:r>
            <a:r>
              <a:rPr lang="ja-JP" altLang="en-US" dirty="0" smtClean="0">
                <a:latin typeface="English Phonetic Symbol KK" pitchFamily="2" charset="2"/>
              </a:rPr>
              <a:t>口</a:t>
            </a:r>
            <a:r>
              <a:rPr lang="ja-JP" altLang="en-US" dirty="0">
                <a:latin typeface="English Phonetic Symbol KK" pitchFamily="2" charset="2"/>
              </a:rPr>
              <a:t>を開かず、奥に力を入れて「ア」</a:t>
            </a:r>
          </a:p>
          <a:p>
            <a:pPr>
              <a:buFontTx/>
              <a:buNone/>
            </a:pPr>
            <a:r>
              <a:rPr lang="en-US" altLang="ja-JP" sz="4400" dirty="0" smtClean="0"/>
              <a:t>           </a:t>
            </a:r>
            <a:r>
              <a:rPr lang="en-US" altLang="ja-JP" sz="4400" dirty="0"/>
              <a:t>s</a:t>
            </a:r>
            <a:r>
              <a:rPr lang="en-US" altLang="ja-JP" sz="4400" dirty="0" smtClean="0">
                <a:solidFill>
                  <a:srgbClr val="FF0000"/>
                </a:solidFill>
              </a:rPr>
              <a:t>u</a:t>
            </a:r>
            <a:r>
              <a:rPr lang="en-US" altLang="ja-JP" sz="4400" dirty="0" smtClean="0"/>
              <a:t>n,  m</a:t>
            </a:r>
            <a:r>
              <a:rPr lang="en-US" altLang="ja-JP" sz="4400" dirty="0" smtClean="0">
                <a:solidFill>
                  <a:srgbClr val="FF0000"/>
                </a:solidFill>
              </a:rPr>
              <a:t>o</a:t>
            </a:r>
            <a:r>
              <a:rPr lang="en-US" altLang="ja-JP" sz="4400" dirty="0" smtClean="0"/>
              <a:t>ney, c</a:t>
            </a:r>
            <a:r>
              <a:rPr lang="en-US" altLang="ja-JP" sz="4400" dirty="0" smtClean="0">
                <a:solidFill>
                  <a:srgbClr val="FF0000"/>
                </a:solidFill>
              </a:rPr>
              <a:t>ou</a:t>
            </a:r>
            <a:r>
              <a:rPr lang="en-US" altLang="ja-JP" sz="4400" dirty="0" smtClean="0"/>
              <a:t>ntry, </a:t>
            </a:r>
            <a:endParaRPr lang="ja-JP" altLang="en-US" sz="4400" dirty="0"/>
          </a:p>
          <a:p>
            <a:pPr>
              <a:buFontTx/>
              <a:buNone/>
            </a:pPr>
            <a:r>
              <a:rPr lang="ja-JP" altLang="en-US" sz="4000" dirty="0">
                <a:solidFill>
                  <a:srgbClr val="FF3300"/>
                </a:solidFill>
                <a:latin typeface="English Phonetic Symbol KK" pitchFamily="2" charset="2"/>
              </a:rPr>
              <a:t>  </a:t>
            </a:r>
            <a:r>
              <a:rPr lang="ja-JP" altLang="en-US" sz="4000" dirty="0">
                <a:latin typeface="English Phonetic Symbol KK" pitchFamily="2" charset="2"/>
                <a:sym typeface="Wingdings" pitchFamily="2" charset="2"/>
              </a:rPr>
              <a:t>　 </a:t>
            </a:r>
            <a:r>
              <a:rPr lang="en-US" altLang="ja-JP" sz="2800" dirty="0">
                <a:sym typeface="Wingdings" pitchFamily="2" charset="2"/>
              </a:rPr>
              <a:t>(</a:t>
            </a:r>
            <a:r>
              <a:rPr lang="en-US" altLang="ja-JP" sz="2800" dirty="0" smtClean="0">
                <a:sym typeface="Wingdings" pitchFamily="2" charset="2"/>
              </a:rPr>
              <a:t>schwa</a:t>
            </a:r>
            <a:r>
              <a:rPr lang="en-US" altLang="ja-JP" sz="2800" dirty="0">
                <a:sym typeface="Wingdings" pitchFamily="2" charset="2"/>
              </a:rPr>
              <a:t>)</a:t>
            </a:r>
          </a:p>
          <a:p>
            <a:pPr>
              <a:buFontTx/>
              <a:buNone/>
            </a:pPr>
            <a:r>
              <a:rPr lang="en-US" altLang="ja-JP" dirty="0">
                <a:latin typeface="English Phonetic Symbol KK" pitchFamily="2" charset="2"/>
                <a:sym typeface="Wingdings" pitchFamily="2" charset="2"/>
              </a:rPr>
              <a:t>    </a:t>
            </a:r>
            <a:r>
              <a:rPr lang="ja-JP" altLang="en-US" dirty="0" smtClean="0">
                <a:latin typeface="English Phonetic Symbol KK" pitchFamily="2" charset="2"/>
                <a:sym typeface="Wingdings" pitchFamily="2" charset="2"/>
              </a:rPr>
              <a:t>口</a:t>
            </a:r>
            <a:r>
              <a:rPr lang="ja-JP" altLang="en-US" dirty="0">
                <a:latin typeface="English Phonetic Symbol KK" pitchFamily="2" charset="2"/>
                <a:sym typeface="Wingdings" pitchFamily="2" charset="2"/>
              </a:rPr>
              <a:t>を開かず、弱く、あいまいに「ア」</a:t>
            </a:r>
          </a:p>
          <a:p>
            <a:pPr>
              <a:buFontTx/>
              <a:buNone/>
            </a:pPr>
            <a:r>
              <a:rPr lang="en-US" altLang="ja-JP" sz="2800" dirty="0" smtClean="0">
                <a:sym typeface="Wingdings" pitchFamily="2" charset="2"/>
              </a:rPr>
              <a:t>           </a:t>
            </a:r>
            <a:r>
              <a:rPr lang="en-US" altLang="ja-JP" sz="4400" dirty="0" smtClean="0">
                <a:sym typeface="Wingdings" pitchFamily="2" charset="2"/>
              </a:rPr>
              <a:t>t</a:t>
            </a:r>
            <a:r>
              <a:rPr lang="en-US" altLang="ja-JP" sz="4400" dirty="0" smtClean="0">
                <a:solidFill>
                  <a:srgbClr val="FF0000"/>
                </a:solidFill>
                <a:sym typeface="Wingdings" pitchFamily="2" charset="2"/>
              </a:rPr>
              <a:t>ur</a:t>
            </a:r>
            <a:r>
              <a:rPr lang="en-US" altLang="ja-JP" sz="4400" dirty="0">
                <a:sym typeface="Wingdings" pitchFamily="2" charset="2"/>
              </a:rPr>
              <a:t>n</a:t>
            </a:r>
            <a:r>
              <a:rPr lang="en-US" altLang="ja-JP" sz="4400" dirty="0" smtClean="0">
                <a:sym typeface="Wingdings" pitchFamily="2" charset="2"/>
              </a:rPr>
              <a:t>,  b</a:t>
            </a:r>
            <a:r>
              <a:rPr lang="en-US" altLang="ja-JP" sz="4400" dirty="0" smtClean="0">
                <a:solidFill>
                  <a:srgbClr val="FF0000"/>
                </a:solidFill>
                <a:sym typeface="Wingdings" pitchFamily="2" charset="2"/>
              </a:rPr>
              <a:t>ir</a:t>
            </a:r>
            <a:r>
              <a:rPr lang="en-US" altLang="ja-JP" sz="4400" dirty="0" smtClean="0">
                <a:sym typeface="Wingdings" pitchFamily="2" charset="2"/>
              </a:rPr>
              <a:t>d,  person, doct</a:t>
            </a:r>
            <a:r>
              <a:rPr lang="en-US" altLang="ja-JP" sz="4400" dirty="0" smtClean="0">
                <a:solidFill>
                  <a:srgbClr val="FF0000"/>
                </a:solidFill>
                <a:sym typeface="Wingdings" pitchFamily="2" charset="2"/>
              </a:rPr>
              <a:t>or</a:t>
            </a:r>
            <a:endParaRPr lang="en-US" altLang="ja-JP" sz="2800" dirty="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7172" name="Picture 4" descr="inverted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963612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schw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1008062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1140655" y="5577467"/>
            <a:ext cx="6887729" cy="792089"/>
            <a:chOff x="1140655" y="5577467"/>
            <a:chExt cx="6887729" cy="792089"/>
          </a:xfrm>
        </p:grpSpPr>
        <p:sp>
          <p:nvSpPr>
            <p:cNvPr id="7" name="正方形/長方形 6"/>
            <p:cNvSpPr/>
            <p:nvPr/>
          </p:nvSpPr>
          <p:spPr bwMode="auto">
            <a:xfrm>
              <a:off x="1140655" y="5577468"/>
              <a:ext cx="2952328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3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bird</a:t>
              </a:r>
              <a:r>
                <a:rPr kumimoji="1" lang="en-US" altLang="ja-JP" sz="36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 /</a:t>
              </a:r>
              <a:r>
                <a:rPr kumimoji="1" lang="en-US" altLang="ja-JP" sz="3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 bud</a:t>
              </a: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4907910" y="5577467"/>
              <a:ext cx="3120474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3600" dirty="0" smtClean="0"/>
                <a:t>hurt / hut </a:t>
              </a: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2" name="38-05bird,bu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1880" y="5729829"/>
            <a:ext cx="487363" cy="487363"/>
          </a:xfrm>
          <a:prstGeom prst="rect">
            <a:avLst/>
          </a:prstGeom>
        </p:spPr>
      </p:pic>
      <p:pic>
        <p:nvPicPr>
          <p:cNvPr id="3" name="38-05hurt,hu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36296" y="5729830"/>
            <a:ext cx="487363" cy="48736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472476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⑩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phonetics02-10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84368" y="19370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5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4624"/>
            <a:ext cx="8229600" cy="792088"/>
          </a:xfrm>
        </p:spPr>
        <p:txBody>
          <a:bodyPr/>
          <a:lstStyle/>
          <a:p>
            <a:pPr algn="l"/>
            <a:r>
              <a:rPr lang="ja-JP" altLang="en-US" u="sng" dirty="0"/>
              <a:t>母音の発音（後方母音）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929" y="908720"/>
            <a:ext cx="8507288" cy="1512168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sz="4000" dirty="0">
                <a:latin typeface="English Phonetic Symbol KK" pitchFamily="2" charset="2"/>
                <a:sym typeface="Wingdings" pitchFamily="2" charset="2"/>
              </a:rPr>
              <a:t>　 </a:t>
            </a:r>
            <a:r>
              <a:rPr lang="en-US" altLang="ja-JP" dirty="0" smtClean="0">
                <a:sym typeface="Wingdings" pitchFamily="2" charset="2"/>
              </a:rPr>
              <a:t>(</a:t>
            </a:r>
            <a:r>
              <a:rPr lang="en-US" altLang="ja-JP" dirty="0">
                <a:sym typeface="Wingdings" pitchFamily="2" charset="2"/>
              </a:rPr>
              <a:t>script A</a:t>
            </a:r>
            <a:r>
              <a:rPr lang="en-US" altLang="ja-JP" dirty="0" smtClean="0">
                <a:sym typeface="Wingdings" pitchFamily="2" charset="2"/>
              </a:rPr>
              <a:t>)</a:t>
            </a:r>
            <a:r>
              <a:rPr lang="ja-JP" altLang="en-US" dirty="0" smtClean="0">
                <a:latin typeface="English Phonetic Symbol KK" pitchFamily="2" charset="2"/>
                <a:sym typeface="Wingdings" pitchFamily="2" charset="2"/>
              </a:rPr>
              <a:t>　「</a:t>
            </a:r>
            <a:r>
              <a:rPr lang="ja-JP" altLang="en-US" dirty="0">
                <a:latin typeface="English Phonetic Symbol KK" pitchFamily="2" charset="2"/>
                <a:sym typeface="Wingdings" pitchFamily="2" charset="2"/>
              </a:rPr>
              <a:t>ア」より大きく口を開いて</a:t>
            </a:r>
            <a:r>
              <a:rPr lang="ja-JP" altLang="en-US" dirty="0" smtClean="0">
                <a:latin typeface="English Phonetic Symbol KK" pitchFamily="2" charset="2"/>
                <a:sym typeface="Wingdings" pitchFamily="2" charset="2"/>
              </a:rPr>
              <a:t>、</a:t>
            </a:r>
            <a:endParaRPr lang="en-US" altLang="ja-JP" dirty="0" smtClean="0">
              <a:latin typeface="English Phonetic Symbol KK" pitchFamily="2" charset="2"/>
              <a:sym typeface="Wingdings" pitchFamily="2" charset="2"/>
            </a:endParaRPr>
          </a:p>
          <a:p>
            <a:pPr>
              <a:buFont typeface="English Phonetic Symbol KK"/>
              <a:buChar char=" "/>
            </a:pPr>
            <a:r>
              <a:rPr lang="ja-JP" altLang="en-US" dirty="0" smtClean="0">
                <a:latin typeface="English Phonetic Symbol KK" pitchFamily="2" charset="2"/>
                <a:sym typeface="Wingdings" pitchFamily="2" charset="2"/>
              </a:rPr>
              <a:t>口</a:t>
            </a:r>
            <a:r>
              <a:rPr lang="ja-JP" altLang="en-US" dirty="0">
                <a:latin typeface="English Phonetic Symbol KK" pitchFamily="2" charset="2"/>
                <a:sym typeface="Wingdings" pitchFamily="2" charset="2"/>
              </a:rPr>
              <a:t>の奥</a:t>
            </a:r>
            <a:r>
              <a:rPr lang="ja-JP" altLang="en-US" dirty="0" smtClean="0">
                <a:latin typeface="English Phonetic Symbol KK" pitchFamily="2" charset="2"/>
                <a:sym typeface="Wingdings" pitchFamily="2" charset="2"/>
              </a:rPr>
              <a:t>から</a:t>
            </a:r>
            <a:r>
              <a:rPr lang="en-US" altLang="ja-JP" sz="4400" dirty="0">
                <a:sym typeface="Wingdings" pitchFamily="2" charset="2"/>
              </a:rPr>
              <a:t>c</a:t>
            </a:r>
            <a:r>
              <a:rPr lang="en-US" altLang="ja-JP" sz="4400" dirty="0" smtClean="0">
                <a:solidFill>
                  <a:srgbClr val="FF0000"/>
                </a:solidFill>
                <a:sym typeface="Wingdings" pitchFamily="2" charset="2"/>
              </a:rPr>
              <a:t>ar</a:t>
            </a:r>
            <a:r>
              <a:rPr lang="en-US" altLang="ja-JP" sz="4400" dirty="0" smtClean="0">
                <a:sym typeface="Wingdings" pitchFamily="2" charset="2"/>
              </a:rPr>
              <a:t>,  p</a:t>
            </a:r>
            <a:r>
              <a:rPr lang="en-US" altLang="ja-JP" sz="4400" dirty="0" smtClean="0">
                <a:solidFill>
                  <a:srgbClr val="FF0000"/>
                </a:solidFill>
                <a:sym typeface="Wingdings" pitchFamily="2" charset="2"/>
              </a:rPr>
              <a:t>ar</a:t>
            </a:r>
            <a:r>
              <a:rPr lang="en-US" altLang="ja-JP" sz="4400" dirty="0" smtClean="0">
                <a:sym typeface="Wingdings" pitchFamily="2" charset="2"/>
              </a:rPr>
              <a:t>t,  h</a:t>
            </a:r>
            <a:r>
              <a:rPr lang="en-US" altLang="ja-JP" sz="4400" dirty="0" smtClean="0">
                <a:solidFill>
                  <a:srgbClr val="FF0000"/>
                </a:solidFill>
                <a:sym typeface="Wingdings" pitchFamily="2" charset="2"/>
              </a:rPr>
              <a:t>ear</a:t>
            </a:r>
            <a:r>
              <a:rPr lang="en-US" altLang="ja-JP" sz="4400" dirty="0" smtClean="0">
                <a:sym typeface="Wingdings" pitchFamily="2" charset="2"/>
              </a:rPr>
              <a:t>t,  f</a:t>
            </a:r>
            <a:r>
              <a:rPr lang="en-US" altLang="ja-JP" sz="4400" dirty="0" smtClean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US" altLang="ja-JP" sz="4400" dirty="0" smtClean="0">
                <a:sym typeface="Wingdings" pitchFamily="2" charset="2"/>
              </a:rPr>
              <a:t>ther</a:t>
            </a:r>
          </a:p>
          <a:p>
            <a:pPr>
              <a:buFontTx/>
              <a:buNone/>
            </a:pPr>
            <a:endParaRPr lang="en-US" altLang="ja-JP" sz="4400" dirty="0" smtClean="0">
              <a:sym typeface="Wingdings" pitchFamily="2" charset="2"/>
            </a:endParaRPr>
          </a:p>
          <a:p>
            <a:pPr>
              <a:buFontTx/>
              <a:buNone/>
            </a:pPr>
            <a:r>
              <a:rPr lang="ja-JP" altLang="en-US" dirty="0" smtClean="0">
                <a:latin typeface="English Phonetic Symbol KK" pitchFamily="2" charset="2"/>
                <a:sym typeface="Wingdings" pitchFamily="2" charset="2"/>
              </a:rPr>
              <a:t>   </a:t>
            </a:r>
            <a:endParaRPr lang="en-US" altLang="ja-JP" dirty="0" smtClean="0">
              <a:latin typeface="English Phonetic Symbol KK" pitchFamily="2" charset="2"/>
              <a:sym typeface="Wingdings" pitchFamily="2" charset="2"/>
            </a:endParaRPr>
          </a:p>
          <a:p>
            <a:pPr>
              <a:buFontTx/>
              <a:buNone/>
            </a:pPr>
            <a:r>
              <a:rPr lang="ja-JP" altLang="en-US" dirty="0">
                <a:latin typeface="English Phonetic Symbol KK" pitchFamily="2" charset="2"/>
                <a:sym typeface="Wingdings" pitchFamily="2" charset="2"/>
              </a:rPr>
              <a:t>　</a:t>
            </a:r>
            <a:r>
              <a:rPr lang="ja-JP" altLang="en-US" dirty="0" smtClean="0">
                <a:latin typeface="English Phonetic Symbol KK" pitchFamily="2" charset="2"/>
                <a:sym typeface="Wingdings" pitchFamily="2" charset="2"/>
              </a:rPr>
              <a:t>　　　 </a:t>
            </a:r>
            <a:r>
              <a:rPr lang="en-US" altLang="ja-JP" dirty="0" smtClean="0"/>
              <a:t>(</a:t>
            </a:r>
            <a:r>
              <a:rPr lang="en-US" altLang="ja-JP" dirty="0"/>
              <a:t>open O)</a:t>
            </a:r>
          </a:p>
          <a:p>
            <a:pPr>
              <a:buFont typeface="English Phonetic Symbol KK"/>
              <a:buChar char=" "/>
            </a:pPr>
            <a:r>
              <a:rPr lang="ja-JP" altLang="en-US" dirty="0" smtClean="0">
                <a:latin typeface="English Phonetic Symbol KK" pitchFamily="2" charset="2"/>
              </a:rPr>
              <a:t>口</a:t>
            </a:r>
            <a:r>
              <a:rPr lang="ja-JP" altLang="en-US" dirty="0">
                <a:latin typeface="English Phonetic Symbol KK" pitchFamily="2" charset="2"/>
              </a:rPr>
              <a:t>を開き、唇を</a:t>
            </a:r>
            <a:r>
              <a:rPr lang="ja-JP" altLang="en-US" dirty="0" smtClean="0">
                <a:latin typeface="English Phonetic Symbol KK" pitchFamily="2" charset="2"/>
              </a:rPr>
              <a:t>丸めて</a:t>
            </a:r>
            <a:r>
              <a:rPr lang="en-US" altLang="ja-JP" sz="4400" dirty="0" smtClean="0"/>
              <a:t>st</a:t>
            </a:r>
            <a:r>
              <a:rPr lang="en-US" altLang="ja-JP" sz="4400" dirty="0" smtClean="0">
                <a:solidFill>
                  <a:srgbClr val="FF0000"/>
                </a:solidFill>
              </a:rPr>
              <a:t>o</a:t>
            </a:r>
            <a:r>
              <a:rPr lang="en-US" altLang="ja-JP" sz="4400" dirty="0" smtClean="0"/>
              <a:t>p,  p</a:t>
            </a:r>
            <a:r>
              <a:rPr lang="en-US" altLang="ja-JP" sz="4400" dirty="0" smtClean="0">
                <a:solidFill>
                  <a:srgbClr val="FF0000"/>
                </a:solidFill>
              </a:rPr>
              <a:t>o</a:t>
            </a:r>
            <a:r>
              <a:rPr lang="en-US" altLang="ja-JP" sz="4400" dirty="0" smtClean="0"/>
              <a:t>t, h</a:t>
            </a:r>
            <a:r>
              <a:rPr lang="en-US" altLang="ja-JP" sz="4400" dirty="0" smtClean="0">
                <a:solidFill>
                  <a:srgbClr val="FF0000"/>
                </a:solidFill>
              </a:rPr>
              <a:t>o</a:t>
            </a:r>
            <a:r>
              <a:rPr lang="en-US" altLang="ja-JP" sz="4400" dirty="0" smtClean="0"/>
              <a:t>t,   </a:t>
            </a:r>
            <a:endParaRPr lang="ja-JP" altLang="en-US" dirty="0">
              <a:latin typeface="English Phonetic Symbol KK" pitchFamily="2" charset="2"/>
            </a:endParaRPr>
          </a:p>
        </p:txBody>
      </p:sp>
      <p:pic>
        <p:nvPicPr>
          <p:cNvPr id="8196" name="Picture 4" descr="script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" y="1042924"/>
            <a:ext cx="83502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open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" y="3573016"/>
            <a:ext cx="896938" cy="89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988219" y="2708920"/>
            <a:ext cx="6887729" cy="792089"/>
            <a:chOff x="1140655" y="5577467"/>
            <a:chExt cx="6887729" cy="792089"/>
          </a:xfrm>
        </p:grpSpPr>
        <p:sp>
          <p:nvSpPr>
            <p:cNvPr id="7" name="正方形/長方形 6"/>
            <p:cNvSpPr/>
            <p:nvPr/>
          </p:nvSpPr>
          <p:spPr bwMode="auto">
            <a:xfrm>
              <a:off x="1140655" y="5577468"/>
              <a:ext cx="2952328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l"/>
              <a:r>
                <a:rPr lang="en-US" altLang="ja-JP" sz="3600" dirty="0">
                  <a:ea typeface="ＭＳ Ｐゴシック" pitchFamily="50" charset="-128"/>
                </a:rPr>
                <a:t>star / stir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4907910" y="5577467"/>
              <a:ext cx="3120474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l">
                <a:spcBef>
                  <a:spcPct val="20000"/>
                </a:spcBef>
              </a:pPr>
              <a:r>
                <a:rPr lang="en-US" altLang="ja-JP" sz="3600" dirty="0">
                  <a:ea typeface="ＭＳ Ｐゴシック" pitchFamily="50" charset="-128"/>
                </a:rPr>
                <a:t>lark / lurk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140655" y="5805264"/>
            <a:ext cx="6887729" cy="792089"/>
            <a:chOff x="1140655" y="5577467"/>
            <a:chExt cx="6887729" cy="792089"/>
          </a:xfrm>
        </p:grpSpPr>
        <p:sp>
          <p:nvSpPr>
            <p:cNvPr id="10" name="正方形/長方形 9"/>
            <p:cNvSpPr/>
            <p:nvPr/>
          </p:nvSpPr>
          <p:spPr bwMode="auto">
            <a:xfrm>
              <a:off x="1140655" y="5577468"/>
              <a:ext cx="2952328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l">
                <a:spcBef>
                  <a:spcPct val="20000"/>
                </a:spcBef>
              </a:pPr>
              <a:r>
                <a:rPr lang="en-US" altLang="ja-JP" sz="3600" dirty="0">
                  <a:ea typeface="ＭＳ Ｐゴシック" pitchFamily="50" charset="-128"/>
                </a:rPr>
                <a:t>luck / lock</a:t>
              </a:r>
            </a:p>
          </p:txBody>
        </p:sp>
        <p:sp>
          <p:nvSpPr>
            <p:cNvPr id="11" name="正方形/長方形 10"/>
            <p:cNvSpPr/>
            <p:nvPr/>
          </p:nvSpPr>
          <p:spPr bwMode="auto">
            <a:xfrm>
              <a:off x="4907910" y="5577467"/>
              <a:ext cx="3120474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l"/>
              <a:r>
                <a:rPr lang="en-US" altLang="ja-JP" sz="3600" dirty="0">
                  <a:ea typeface="ＭＳ Ｐゴシック" pitchFamily="50" charset="-128"/>
                </a:rPr>
                <a:t>dull / doll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2" name="38-06start,sti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47864" y="2912617"/>
            <a:ext cx="487363" cy="487363"/>
          </a:xfrm>
          <a:prstGeom prst="rect">
            <a:avLst/>
          </a:prstGeom>
        </p:spPr>
      </p:pic>
      <p:pic>
        <p:nvPicPr>
          <p:cNvPr id="3" name="38-06lark,lur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64288" y="2861282"/>
            <a:ext cx="487363" cy="487363"/>
          </a:xfrm>
          <a:prstGeom prst="rect">
            <a:avLst/>
          </a:prstGeom>
        </p:spPr>
      </p:pic>
      <p:pic>
        <p:nvPicPr>
          <p:cNvPr id="4" name="38-08luck,lock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91545" y="5957627"/>
            <a:ext cx="487363" cy="487363"/>
          </a:xfrm>
          <a:prstGeom prst="rect">
            <a:avLst/>
          </a:prstGeom>
        </p:spPr>
      </p:pic>
      <p:pic>
        <p:nvPicPr>
          <p:cNvPr id="5" name="38-08dull,doll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7969" y="5957627"/>
            <a:ext cx="487363" cy="48736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8472476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⑪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12" name="phonetics02-11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96476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45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pPr algn="l"/>
            <a:r>
              <a:rPr lang="ja-JP" altLang="en-US" u="sng" dirty="0"/>
              <a:t>母音の発音（後方母音）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052737"/>
            <a:ext cx="8435975" cy="381642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5400" dirty="0">
                <a:latin typeface="Times New Roman" pitchFamily="18" charset="0"/>
              </a:rPr>
              <a:t>[</a:t>
            </a:r>
            <a:r>
              <a:rPr lang="en-US" altLang="ja-JP" sz="4400" b="1" dirty="0">
                <a:latin typeface="Times New Roman" pitchFamily="18" charset="0"/>
              </a:rPr>
              <a:t>U</a:t>
            </a:r>
            <a:r>
              <a:rPr lang="en-US" altLang="ja-JP" sz="5400" dirty="0">
                <a:latin typeface="Times New Roman" pitchFamily="18" charset="0"/>
              </a:rPr>
              <a:t>]</a:t>
            </a:r>
            <a:r>
              <a:rPr lang="ja-JP" altLang="en-US" sz="4000" dirty="0">
                <a:solidFill>
                  <a:srgbClr val="FF3300"/>
                </a:solidFill>
                <a:latin typeface="Times New Roman" pitchFamily="18" charset="0"/>
              </a:rPr>
              <a:t>　 </a:t>
            </a:r>
            <a:r>
              <a:rPr lang="en-US" altLang="ja-JP" dirty="0"/>
              <a:t>(small capital U)</a:t>
            </a:r>
          </a:p>
          <a:p>
            <a:pPr>
              <a:buFontTx/>
              <a:buNone/>
            </a:pPr>
            <a:r>
              <a:rPr lang="en-US" altLang="ja-JP" dirty="0">
                <a:latin typeface="Times New Roman" pitchFamily="18" charset="0"/>
              </a:rPr>
              <a:t>   </a:t>
            </a:r>
            <a:r>
              <a:rPr lang="ja-JP" altLang="en-US" dirty="0" smtClean="0">
                <a:latin typeface="Times New Roman" pitchFamily="18" charset="0"/>
              </a:rPr>
              <a:t>唇</a:t>
            </a:r>
            <a:r>
              <a:rPr lang="ja-JP" altLang="en-US" dirty="0">
                <a:latin typeface="Times New Roman" pitchFamily="18" charset="0"/>
              </a:rPr>
              <a:t>を丸め、舌を緊張させず</a:t>
            </a:r>
            <a:r>
              <a:rPr lang="ja-JP" altLang="en-US" dirty="0" smtClean="0">
                <a:latin typeface="Times New Roman" pitchFamily="18" charset="0"/>
              </a:rPr>
              <a:t>に　</a:t>
            </a:r>
            <a:r>
              <a:rPr lang="en-US" altLang="ja-JP" dirty="0"/>
              <a:t> </a:t>
            </a:r>
            <a:r>
              <a:rPr lang="en-US" altLang="ja-JP" sz="3600" dirty="0"/>
              <a:t>p</a:t>
            </a:r>
            <a:r>
              <a:rPr lang="en-US" altLang="ja-JP" sz="3600" dirty="0">
                <a:solidFill>
                  <a:srgbClr val="FF0000"/>
                </a:solidFill>
              </a:rPr>
              <a:t>u</a:t>
            </a:r>
            <a:r>
              <a:rPr lang="en-US" altLang="ja-JP" sz="3600" dirty="0"/>
              <a:t>t,  t</a:t>
            </a:r>
            <a:r>
              <a:rPr lang="en-US" altLang="ja-JP" sz="3600" dirty="0">
                <a:solidFill>
                  <a:srgbClr val="FF0000"/>
                </a:solidFill>
              </a:rPr>
              <a:t>oo</a:t>
            </a:r>
            <a:r>
              <a:rPr lang="en-US" altLang="ja-JP" sz="3600" dirty="0"/>
              <a:t>k </a:t>
            </a:r>
            <a:r>
              <a:rPr lang="en-US" altLang="ja-JP" sz="3600" dirty="0" smtClean="0"/>
              <a:t>       </a:t>
            </a:r>
            <a:endParaRPr lang="ja-JP" altLang="en-US" sz="3600" dirty="0"/>
          </a:p>
          <a:p>
            <a:pPr>
              <a:buFontTx/>
              <a:buNone/>
            </a:pPr>
            <a:r>
              <a:rPr lang="en-US" altLang="ja-JP" sz="6000" dirty="0">
                <a:latin typeface="Times New Roman" pitchFamily="18" charset="0"/>
              </a:rPr>
              <a:t>[u:]</a:t>
            </a:r>
            <a:r>
              <a:rPr lang="en-US" altLang="ja-JP" sz="5400" dirty="0">
                <a:latin typeface="Times New Roman" pitchFamily="18" charset="0"/>
              </a:rPr>
              <a:t>  </a:t>
            </a:r>
            <a:r>
              <a:rPr lang="en-US" altLang="ja-JP" dirty="0">
                <a:latin typeface="Times New Roman" pitchFamily="18" charset="0"/>
              </a:rPr>
              <a:t> </a:t>
            </a:r>
            <a:r>
              <a:rPr lang="ja-JP" altLang="en-US" dirty="0">
                <a:latin typeface="Times New Roman" pitchFamily="18" charset="0"/>
              </a:rPr>
              <a:t>唇を丸めて突き出す、舌を緊張させて</a:t>
            </a:r>
          </a:p>
          <a:p>
            <a:pPr>
              <a:buNone/>
            </a:pPr>
            <a:r>
              <a:rPr lang="ja-JP" altLang="en-US" sz="4000" dirty="0"/>
              <a:t>　　</a:t>
            </a:r>
            <a:r>
              <a:rPr lang="ja-JP" altLang="en-US" sz="4000" dirty="0" smtClean="0"/>
              <a:t>　　　</a:t>
            </a:r>
            <a:r>
              <a:rPr lang="en-US" altLang="ja-JP" sz="4000" dirty="0" smtClean="0"/>
              <a:t>s</a:t>
            </a:r>
            <a:r>
              <a:rPr lang="en-US" altLang="ja-JP" sz="4000" dirty="0" smtClean="0">
                <a:solidFill>
                  <a:srgbClr val="FF0000"/>
                </a:solidFill>
              </a:rPr>
              <a:t>ui</a:t>
            </a:r>
            <a:r>
              <a:rPr lang="en-US" altLang="ja-JP" sz="4000" dirty="0" smtClean="0"/>
              <a:t>t</a:t>
            </a:r>
            <a:r>
              <a:rPr lang="en-US" altLang="ja-JP" sz="4000" dirty="0"/>
              <a:t>,  </a:t>
            </a:r>
            <a:r>
              <a:rPr lang="en-US" altLang="ja-JP" sz="4000" dirty="0" smtClean="0"/>
              <a:t>t</a:t>
            </a:r>
            <a:r>
              <a:rPr lang="en-US" altLang="ja-JP" sz="4000" dirty="0" smtClean="0">
                <a:solidFill>
                  <a:srgbClr val="FF0000"/>
                </a:solidFill>
              </a:rPr>
              <a:t>oo</a:t>
            </a:r>
            <a:r>
              <a:rPr lang="en-US" altLang="ja-JP" sz="4000" dirty="0" smtClean="0"/>
              <a:t>l, gr</a:t>
            </a:r>
            <a:r>
              <a:rPr lang="en-US" altLang="ja-JP" sz="4000" dirty="0" smtClean="0">
                <a:solidFill>
                  <a:srgbClr val="FF0000"/>
                </a:solidFill>
              </a:rPr>
              <a:t>ou</a:t>
            </a:r>
            <a:r>
              <a:rPr lang="en-US" altLang="ja-JP" sz="4000" dirty="0" smtClean="0"/>
              <a:t>p</a:t>
            </a:r>
            <a:endParaRPr lang="ja-JP" altLang="en-US" sz="40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1259632" y="5589240"/>
            <a:ext cx="6887729" cy="792089"/>
            <a:chOff x="1140655" y="5577467"/>
            <a:chExt cx="6887729" cy="792089"/>
          </a:xfrm>
        </p:grpSpPr>
        <p:sp>
          <p:nvSpPr>
            <p:cNvPr id="5" name="正方形/長方形 4"/>
            <p:cNvSpPr/>
            <p:nvPr/>
          </p:nvSpPr>
          <p:spPr bwMode="auto">
            <a:xfrm>
              <a:off x="1140655" y="5577468"/>
              <a:ext cx="2952328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3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pool / pull</a:t>
              </a: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 bwMode="auto">
            <a:xfrm>
              <a:off x="4907910" y="5577467"/>
              <a:ext cx="3120474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3600" dirty="0" smtClean="0"/>
                <a:t>fool / full</a:t>
              </a: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2" name="38-10pool,pul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3888" y="5741603"/>
            <a:ext cx="487363" cy="487363"/>
          </a:xfrm>
          <a:prstGeom prst="rect">
            <a:avLst/>
          </a:prstGeom>
        </p:spPr>
      </p:pic>
      <p:pic>
        <p:nvPicPr>
          <p:cNvPr id="3" name="38-10fool,full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1945" y="5741602"/>
            <a:ext cx="487363" cy="48736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⑫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7" name="phonetics02-12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5400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l"/>
            <a:r>
              <a:rPr lang="en-US" altLang="ja-JP" dirty="0" smtClean="0"/>
              <a:t>2</a:t>
            </a:r>
            <a:r>
              <a:rPr lang="ja-JP" altLang="en-US" dirty="0"/>
              <a:t>重</a:t>
            </a:r>
            <a:r>
              <a:rPr lang="ja-JP" altLang="en-US" dirty="0" smtClean="0"/>
              <a:t>母音（</a:t>
            </a:r>
            <a:r>
              <a:rPr lang="en-US" altLang="ja-JP" dirty="0" smtClean="0"/>
              <a:t>diphthong</a:t>
            </a:r>
            <a:r>
              <a:rPr lang="ja-JP" altLang="en-US" dirty="0" smtClean="0"/>
              <a:t>）</a:t>
            </a:r>
            <a:endParaRPr lang="ja-JP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dirty="0"/>
              <a:t>１番目の</a:t>
            </a:r>
            <a:r>
              <a:rPr lang="ja-JP" altLang="en-US" dirty="0" smtClean="0"/>
              <a:t>音</a:t>
            </a:r>
            <a:r>
              <a:rPr lang="en-US" altLang="ja-JP" dirty="0" smtClean="0"/>
              <a:t>(</a:t>
            </a:r>
            <a:r>
              <a:rPr lang="ja-JP" altLang="en-US" smtClean="0"/>
              <a:t>母音）が</a:t>
            </a:r>
            <a:r>
              <a:rPr lang="ja-JP" altLang="en-US" dirty="0"/>
              <a:t>主、</a:t>
            </a:r>
          </a:p>
          <a:p>
            <a:pPr>
              <a:buFontTx/>
              <a:buNone/>
            </a:pPr>
            <a:r>
              <a:rPr lang="ja-JP" altLang="en-US" dirty="0"/>
              <a:t>２番目の音（渡り音）を軽く添える</a:t>
            </a:r>
          </a:p>
          <a:p>
            <a:pPr>
              <a:buFontTx/>
              <a:buNone/>
            </a:pPr>
            <a:r>
              <a:rPr lang="en-US" altLang="ja-JP" dirty="0" smtClean="0"/>
              <a:t>[</a:t>
            </a:r>
            <a:r>
              <a:rPr lang="en-US" altLang="ja-JP" dirty="0" err="1"/>
              <a:t>ey</a:t>
            </a:r>
            <a:r>
              <a:rPr lang="en-US" altLang="ja-JP" dirty="0"/>
              <a:t>], </a:t>
            </a:r>
            <a:r>
              <a:rPr lang="en-US" altLang="ja-JP" dirty="0" smtClean="0"/>
              <a:t>   [</a:t>
            </a:r>
            <a:r>
              <a:rPr lang="en-US" altLang="ja-JP" dirty="0"/>
              <a:t>ay], </a:t>
            </a:r>
            <a:r>
              <a:rPr lang="en-US" altLang="ja-JP" dirty="0" smtClean="0"/>
              <a:t>  [</a:t>
            </a:r>
            <a:r>
              <a:rPr lang="en-US" altLang="ja-JP" dirty="0"/>
              <a:t>aw], </a:t>
            </a:r>
            <a:r>
              <a:rPr lang="en-US" altLang="ja-JP" dirty="0" smtClean="0"/>
              <a:t>   [</a:t>
            </a:r>
            <a:r>
              <a:rPr lang="en-US" altLang="ja-JP" dirty="0"/>
              <a:t>ow], </a:t>
            </a:r>
            <a:r>
              <a:rPr lang="en-US" altLang="ja-JP" dirty="0" smtClean="0"/>
              <a:t>   [</a:t>
            </a:r>
            <a:r>
              <a:rPr lang="en-US" altLang="ja-JP" sz="3600" dirty="0" err="1"/>
              <a:t>ɔ</a:t>
            </a:r>
            <a:r>
              <a:rPr lang="en-US" altLang="ja-JP" dirty="0" err="1"/>
              <a:t>y</a:t>
            </a:r>
            <a:r>
              <a:rPr lang="en-US" altLang="ja-JP" dirty="0"/>
              <a:t>]</a:t>
            </a:r>
          </a:p>
          <a:p>
            <a:pPr>
              <a:buFontTx/>
              <a:buNone/>
            </a:pPr>
            <a:r>
              <a:rPr lang="en-US" altLang="ja-JP" dirty="0" smtClean="0"/>
              <a:t>c</a:t>
            </a:r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en-US" altLang="ja-JP" dirty="0" smtClean="0"/>
              <a:t>ke   f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ne    t</a:t>
            </a:r>
            <a:r>
              <a:rPr lang="en-US" altLang="ja-JP" dirty="0" smtClean="0">
                <a:solidFill>
                  <a:srgbClr val="FF0000"/>
                </a:solidFill>
              </a:rPr>
              <a:t>ow</a:t>
            </a:r>
            <a:r>
              <a:rPr lang="en-US" altLang="ja-JP" dirty="0" smtClean="0"/>
              <a:t>er    st</a:t>
            </a:r>
            <a:r>
              <a:rPr lang="en-US" altLang="ja-JP" dirty="0" smtClean="0">
                <a:solidFill>
                  <a:srgbClr val="FF0000"/>
                </a:solidFill>
              </a:rPr>
              <a:t>o</a:t>
            </a:r>
            <a:r>
              <a:rPr lang="en-US" altLang="ja-JP" dirty="0" smtClean="0"/>
              <a:t>ne   t</a:t>
            </a:r>
            <a:r>
              <a:rPr lang="en-US" altLang="ja-JP" dirty="0" smtClean="0">
                <a:solidFill>
                  <a:srgbClr val="FF0000"/>
                </a:solidFill>
              </a:rPr>
              <a:t>o</a:t>
            </a:r>
            <a:r>
              <a:rPr lang="en-US" altLang="ja-JP" dirty="0" smtClean="0"/>
              <a:t>y  </a:t>
            </a:r>
            <a:endParaRPr lang="en-US" altLang="ja-JP" dirty="0"/>
          </a:p>
          <a:p>
            <a:pPr>
              <a:buFontTx/>
              <a:buNone/>
            </a:pPr>
            <a:endParaRPr lang="en-US" altLang="ja-JP" dirty="0" smtClean="0"/>
          </a:p>
          <a:p>
            <a:pPr>
              <a:buFontTx/>
              <a:buNone/>
            </a:pPr>
            <a:r>
              <a:rPr lang="en-US" altLang="ja-JP" dirty="0" smtClean="0"/>
              <a:t>[</a:t>
            </a:r>
            <a:r>
              <a:rPr lang="en-US" altLang="ja-JP" dirty="0" err="1"/>
              <a:t>i</a:t>
            </a:r>
            <a:r>
              <a:rPr lang="en-US" altLang="ja-JP" dirty="0"/>
              <a:t>:]=[</a:t>
            </a:r>
            <a:r>
              <a:rPr lang="en-US" altLang="ja-JP" dirty="0" err="1"/>
              <a:t>i:</a:t>
            </a:r>
            <a:r>
              <a:rPr lang="en-US" altLang="ja-JP" dirty="0" err="1">
                <a:solidFill>
                  <a:srgbClr val="FF0000"/>
                </a:solidFill>
              </a:rPr>
              <a:t>y</a:t>
            </a:r>
            <a:r>
              <a:rPr lang="en-US" altLang="ja-JP" dirty="0"/>
              <a:t>], </a:t>
            </a:r>
            <a:r>
              <a:rPr lang="en-US" altLang="ja-JP" dirty="0" smtClean="0"/>
              <a:t>   [</a:t>
            </a:r>
            <a:r>
              <a:rPr lang="en-US" altLang="ja-JP" dirty="0"/>
              <a:t>u:]=[</a:t>
            </a:r>
            <a:r>
              <a:rPr lang="en-US" altLang="ja-JP" dirty="0" err="1"/>
              <a:t>u:</a:t>
            </a:r>
            <a:r>
              <a:rPr lang="en-US" altLang="ja-JP" dirty="0" err="1">
                <a:solidFill>
                  <a:srgbClr val="FF0000"/>
                </a:solidFill>
              </a:rPr>
              <a:t>w</a:t>
            </a:r>
            <a:r>
              <a:rPr lang="en-US" altLang="ja-JP" dirty="0"/>
              <a:t>], </a:t>
            </a:r>
            <a:r>
              <a:rPr lang="en-US" altLang="ja-JP" dirty="0" smtClean="0"/>
              <a:t>   [</a:t>
            </a:r>
            <a:r>
              <a:rPr lang="en-US" altLang="ja-JP" dirty="0"/>
              <a:t>a:]=[a:(r</a:t>
            </a:r>
            <a:r>
              <a:rPr lang="en-US" altLang="ja-JP" dirty="0" smtClean="0"/>
              <a:t>)]</a:t>
            </a:r>
          </a:p>
          <a:p>
            <a:pPr>
              <a:buFontTx/>
              <a:buNone/>
            </a:pPr>
            <a:r>
              <a:rPr lang="en-US" altLang="ja-JP" dirty="0" smtClean="0"/>
              <a:t>m</a:t>
            </a:r>
            <a:r>
              <a:rPr lang="en-US" altLang="ja-JP" dirty="0" smtClean="0">
                <a:solidFill>
                  <a:srgbClr val="FF0000"/>
                </a:solidFill>
              </a:rPr>
              <a:t>ee</a:t>
            </a:r>
            <a:r>
              <a:rPr lang="en-US" altLang="ja-JP" dirty="0" smtClean="0"/>
              <a:t>t         p</a:t>
            </a:r>
            <a:r>
              <a:rPr lang="en-US" altLang="ja-JP" dirty="0" smtClean="0">
                <a:solidFill>
                  <a:srgbClr val="FF0000"/>
                </a:solidFill>
              </a:rPr>
              <a:t>oo</a:t>
            </a:r>
            <a:r>
              <a:rPr lang="en-US" altLang="ja-JP" dirty="0" smtClean="0"/>
              <a:t>l            </a:t>
            </a:r>
            <a:r>
              <a:rPr lang="en-US" altLang="ja-JP" dirty="0" smtClean="0">
                <a:solidFill>
                  <a:srgbClr val="FF0000"/>
                </a:solidFill>
              </a:rPr>
              <a:t>ar</a:t>
            </a:r>
            <a:r>
              <a:rPr lang="en-US" altLang="ja-JP" dirty="0" smtClean="0"/>
              <a:t>t       </a:t>
            </a: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⑬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2-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5112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633412"/>
          </a:xfrm>
        </p:spPr>
        <p:txBody>
          <a:bodyPr/>
          <a:lstStyle/>
          <a:p>
            <a:pPr algn="l"/>
            <a:r>
              <a:rPr lang="ja-JP" altLang="en-US" sz="4000" u="sng"/>
              <a:t>音声器官</a:t>
            </a:r>
            <a:r>
              <a:rPr lang="en-US" altLang="ja-JP" sz="4000" u="sng"/>
              <a:t>(speech organ)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351837" cy="71913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ja-JP" sz="2000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000"/>
          </a:p>
        </p:txBody>
      </p:sp>
      <p:pic>
        <p:nvPicPr>
          <p:cNvPr id="3076" name="Picture 4" descr="SpeechOrg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12" y="1017588"/>
            <a:ext cx="8424862" cy="5840412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リーフォーム 1"/>
          <p:cNvSpPr/>
          <p:nvPr/>
        </p:nvSpPr>
        <p:spPr bwMode="auto">
          <a:xfrm>
            <a:off x="3131840" y="3343250"/>
            <a:ext cx="2701716" cy="2252877"/>
          </a:xfrm>
          <a:custGeom>
            <a:avLst/>
            <a:gdLst>
              <a:gd name="connsiteX0" fmla="*/ 2159352 w 2701716"/>
              <a:gd name="connsiteY0" fmla="*/ 2252877 h 2252877"/>
              <a:gd name="connsiteX1" fmla="*/ 2232504 w 2701716"/>
              <a:gd name="connsiteY1" fmla="*/ 1777389 h 2252877"/>
              <a:gd name="connsiteX2" fmla="*/ 2598264 w 2701716"/>
              <a:gd name="connsiteY2" fmla="*/ 1429917 h 2252877"/>
              <a:gd name="connsiteX3" fmla="*/ 2671416 w 2701716"/>
              <a:gd name="connsiteY3" fmla="*/ 670965 h 2252877"/>
              <a:gd name="connsiteX4" fmla="*/ 2159352 w 2701716"/>
              <a:gd name="connsiteY4" fmla="*/ 286917 h 2252877"/>
              <a:gd name="connsiteX5" fmla="*/ 1921608 w 2701716"/>
              <a:gd name="connsiteY5" fmla="*/ 140613 h 2252877"/>
              <a:gd name="connsiteX6" fmla="*/ 1363824 w 2701716"/>
              <a:gd name="connsiteY6" fmla="*/ 3453 h 2252877"/>
              <a:gd name="connsiteX7" fmla="*/ 970632 w 2701716"/>
              <a:gd name="connsiteY7" fmla="*/ 58317 h 2252877"/>
              <a:gd name="connsiteX8" fmla="*/ 659736 w 2701716"/>
              <a:gd name="connsiteY8" fmla="*/ 241197 h 2252877"/>
              <a:gd name="connsiteX9" fmla="*/ 504288 w 2701716"/>
              <a:gd name="connsiteY9" fmla="*/ 424077 h 2252877"/>
              <a:gd name="connsiteX10" fmla="*/ 47088 w 2701716"/>
              <a:gd name="connsiteY10" fmla="*/ 405789 h 2252877"/>
              <a:gd name="connsiteX11" fmla="*/ 37944 w 2701716"/>
              <a:gd name="connsiteY11" fmla="*/ 414933 h 225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01716" h="2252877">
                <a:moveTo>
                  <a:pt x="2159352" y="2252877"/>
                </a:moveTo>
                <a:cubicBezTo>
                  <a:pt x="2159352" y="2083713"/>
                  <a:pt x="2159352" y="1914549"/>
                  <a:pt x="2232504" y="1777389"/>
                </a:cubicBezTo>
                <a:cubicBezTo>
                  <a:pt x="2305656" y="1640229"/>
                  <a:pt x="2525112" y="1614321"/>
                  <a:pt x="2598264" y="1429917"/>
                </a:cubicBezTo>
                <a:cubicBezTo>
                  <a:pt x="2671416" y="1245513"/>
                  <a:pt x="2744568" y="861465"/>
                  <a:pt x="2671416" y="670965"/>
                </a:cubicBezTo>
                <a:cubicBezTo>
                  <a:pt x="2598264" y="480465"/>
                  <a:pt x="2284320" y="375309"/>
                  <a:pt x="2159352" y="286917"/>
                </a:cubicBezTo>
                <a:cubicBezTo>
                  <a:pt x="2034384" y="198525"/>
                  <a:pt x="2054196" y="187857"/>
                  <a:pt x="1921608" y="140613"/>
                </a:cubicBezTo>
                <a:cubicBezTo>
                  <a:pt x="1789020" y="93369"/>
                  <a:pt x="1522320" y="17169"/>
                  <a:pt x="1363824" y="3453"/>
                </a:cubicBezTo>
                <a:cubicBezTo>
                  <a:pt x="1205328" y="-10263"/>
                  <a:pt x="1087980" y="18693"/>
                  <a:pt x="970632" y="58317"/>
                </a:cubicBezTo>
                <a:cubicBezTo>
                  <a:pt x="853284" y="97941"/>
                  <a:pt x="737460" y="180237"/>
                  <a:pt x="659736" y="241197"/>
                </a:cubicBezTo>
                <a:cubicBezTo>
                  <a:pt x="582012" y="302157"/>
                  <a:pt x="606396" y="396645"/>
                  <a:pt x="504288" y="424077"/>
                </a:cubicBezTo>
                <a:cubicBezTo>
                  <a:pt x="402180" y="451509"/>
                  <a:pt x="124812" y="407313"/>
                  <a:pt x="47088" y="405789"/>
                </a:cubicBezTo>
                <a:cubicBezTo>
                  <a:pt x="-30636" y="404265"/>
                  <a:pt x="3654" y="409599"/>
                  <a:pt x="37944" y="414933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phonetics02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kumimoji="1" lang="ja-JP" altLang="en-US" dirty="0" smtClean="0"/>
              <a:t>人間の進化と言語の発達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二足歩行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</a:t>
            </a:r>
            <a:r>
              <a:rPr lang="ja-JP" altLang="en-US" dirty="0"/>
              <a:t>↓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喉頭</a:t>
            </a:r>
            <a:r>
              <a:rPr kumimoji="1" lang="ja-JP" altLang="en-US" dirty="0" smtClean="0"/>
              <a:t>の降下→咽頭の拡大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↓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多様な言語音の産出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↓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言語の発達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03" y="1193841"/>
            <a:ext cx="3888432" cy="558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下矢印 4"/>
          <p:cNvSpPr/>
          <p:nvPr/>
        </p:nvSpPr>
        <p:spPr bwMode="auto">
          <a:xfrm rot="1740515">
            <a:off x="7750663" y="5018234"/>
            <a:ext cx="197573" cy="683109"/>
          </a:xfrm>
          <a:prstGeom prst="downArrow">
            <a:avLst>
              <a:gd name="adj1" fmla="val 52149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310026" y="399335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咽</a:t>
            </a:r>
            <a:r>
              <a:rPr kumimoji="1" lang="ja-JP" altLang="en-US" dirty="0" smtClean="0"/>
              <a:t>頭</a:t>
            </a:r>
            <a:endParaRPr kumimoji="1" lang="en-US" altLang="ja-JP" dirty="0" smtClean="0"/>
          </a:p>
        </p:txBody>
      </p:sp>
      <p:grpSp>
        <p:nvGrpSpPr>
          <p:cNvPr id="8" name="グループ化 7"/>
          <p:cNvGrpSpPr/>
          <p:nvPr/>
        </p:nvGrpSpPr>
        <p:grpSpPr>
          <a:xfrm>
            <a:off x="7416959" y="3747056"/>
            <a:ext cx="926135" cy="1116002"/>
            <a:chOff x="7416959" y="3747056"/>
            <a:chExt cx="926135" cy="1116002"/>
          </a:xfrm>
        </p:grpSpPr>
        <p:sp>
          <p:nvSpPr>
            <p:cNvPr id="6" name="円/楕円 5"/>
            <p:cNvSpPr/>
            <p:nvPr/>
          </p:nvSpPr>
          <p:spPr bwMode="auto">
            <a:xfrm rot="20961738">
              <a:off x="7976009" y="3828035"/>
              <a:ext cx="367085" cy="103502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" name="円/楕円 8"/>
            <p:cNvSpPr/>
            <p:nvPr/>
          </p:nvSpPr>
          <p:spPr bwMode="auto">
            <a:xfrm rot="17649888">
              <a:off x="7640658" y="3523357"/>
              <a:ext cx="417584" cy="864981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10" name="phonetics02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7133" y="152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3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母音と子音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dirty="0" smtClean="0"/>
              <a:t>（　　　　　）：</a:t>
            </a:r>
            <a:r>
              <a:rPr lang="ja-JP" altLang="en-US" dirty="0"/>
              <a:t>調音されるときの呼気の通り道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　　</a:t>
            </a:r>
            <a:r>
              <a:rPr lang="ja-JP" altLang="en-US" dirty="0" smtClean="0"/>
              <a:t>　　　（</a:t>
            </a:r>
            <a:r>
              <a:rPr lang="ja-JP" altLang="en-US" dirty="0"/>
              <a:t>声門～両唇）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/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337820"/>
              </p:ext>
            </p:extLst>
          </p:nvPr>
        </p:nvGraphicFramePr>
        <p:xfrm>
          <a:off x="611560" y="2996952"/>
          <a:ext cx="8184081" cy="2436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2304256"/>
                <a:gridCol w="2287702"/>
                <a:gridCol w="2295979"/>
              </a:tblGrid>
              <a:tr h="624069">
                <a:tc>
                  <a:txBody>
                    <a:bodyPr/>
                    <a:lstStyle/>
                    <a:p>
                      <a:endParaRPr kumimoji="1" lang="ja-JP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呼気の流れ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有声性</a:t>
                      </a:r>
                      <a:endParaRPr kumimoji="1" lang="en-US" altLang="ja-JP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（　　　　の振動）</a:t>
                      </a:r>
                      <a:endParaRPr kumimoji="1" lang="en-US" altLang="ja-JP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voiced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共鳴性</a:t>
                      </a:r>
                      <a:endParaRPr kumimoji="1" lang="en-US" altLang="ja-JP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kumimoji="1" lang="en-US" altLang="ja-JP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resonant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69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母音</a:t>
                      </a:r>
                      <a:endParaRPr kumimoji="1" lang="ja-JP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妨げなし</a:t>
                      </a:r>
                      <a:endParaRPr kumimoji="1" lang="ja-JP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全て</a:t>
                      </a:r>
                      <a:endParaRPr kumimoji="1" lang="ja-JP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全て</a:t>
                      </a:r>
                      <a:endParaRPr kumimoji="1" lang="ja-JP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69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子音</a:t>
                      </a:r>
                      <a:endParaRPr kumimoji="1" lang="ja-JP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妨げあり</a:t>
                      </a:r>
                      <a:endParaRPr kumimoji="1" lang="ja-JP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一部</a:t>
                      </a:r>
                      <a:endParaRPr kumimoji="1" lang="ja-JP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一部</a:t>
                      </a:r>
                      <a:endParaRPr kumimoji="1" lang="ja-JP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honetics02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3687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ja-JP" altLang="en-US" u="sng" dirty="0"/>
              <a:t>母音の分類基準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dirty="0"/>
              <a:t>舌の高さ（口の開き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>
              <a:lnSpc>
                <a:spcPct val="90000"/>
              </a:lnSpc>
            </a:pPr>
            <a:endParaRPr lang="ja-JP" alt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</a:t>
            </a:r>
            <a:endParaRPr lang="en-US" altLang="ja-JP" dirty="0" smtClean="0"/>
          </a:p>
          <a:p>
            <a:pPr>
              <a:lnSpc>
                <a:spcPct val="90000"/>
              </a:lnSpc>
              <a:buFontTx/>
              <a:buNone/>
            </a:pPr>
            <a:endParaRPr lang="ja-JP" altLang="en-US" dirty="0"/>
          </a:p>
          <a:p>
            <a:pPr>
              <a:lnSpc>
                <a:spcPct val="90000"/>
              </a:lnSpc>
            </a:pPr>
            <a:r>
              <a:rPr lang="ja-JP" altLang="en-US" dirty="0"/>
              <a:t>舌の高まる</a:t>
            </a:r>
            <a:r>
              <a:rPr lang="ja-JP" altLang="en-US" dirty="0" smtClean="0"/>
              <a:t>位置</a:t>
            </a:r>
            <a:endParaRPr lang="en-US" altLang="ja-JP" dirty="0" smtClean="0"/>
          </a:p>
          <a:p>
            <a:pPr>
              <a:lnSpc>
                <a:spcPct val="90000"/>
              </a:lnSpc>
            </a:pPr>
            <a:endParaRPr lang="en-US" altLang="ja-JP" dirty="0"/>
          </a:p>
          <a:p>
            <a:pPr marL="0" indent="0">
              <a:lnSpc>
                <a:spcPct val="90000"/>
              </a:lnSpc>
              <a:buNone/>
            </a:pPr>
            <a:endParaRPr lang="en-US" altLang="ja-JP" dirty="0" smtClean="0"/>
          </a:p>
          <a:p>
            <a:pPr marL="0" indent="0">
              <a:lnSpc>
                <a:spcPct val="90000"/>
              </a:lnSpc>
              <a:buNone/>
            </a:pPr>
            <a:endParaRPr lang="en-US" altLang="ja-JP" dirty="0" smtClean="0"/>
          </a:p>
          <a:p>
            <a:pPr>
              <a:lnSpc>
                <a:spcPct val="90000"/>
              </a:lnSpc>
            </a:pPr>
            <a:r>
              <a:rPr lang="ja-JP" altLang="en-US" dirty="0"/>
              <a:t>唇</a:t>
            </a:r>
            <a:r>
              <a:rPr lang="ja-JP" altLang="en-US" dirty="0" smtClean="0"/>
              <a:t>の丸み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6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031759"/>
              </p:ext>
            </p:extLst>
          </p:nvPr>
        </p:nvGraphicFramePr>
        <p:xfrm>
          <a:off x="899592" y="1700808"/>
          <a:ext cx="6192687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229"/>
                <a:gridCol w="2064229"/>
                <a:gridCol w="2064229"/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高舌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high)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>
                          <a:solidFill>
                            <a:schemeClr val="tx1"/>
                          </a:solidFill>
                        </a:rPr>
                        <a:t>中舌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mid)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>
                          <a:solidFill>
                            <a:schemeClr val="tx1"/>
                          </a:solidFill>
                        </a:rPr>
                        <a:t>低舌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low)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850291"/>
              </p:ext>
            </p:extLst>
          </p:nvPr>
        </p:nvGraphicFramePr>
        <p:xfrm>
          <a:off x="899593" y="3861048"/>
          <a:ext cx="6120681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227"/>
                <a:gridCol w="2040227"/>
                <a:gridCol w="2040227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>
                          <a:solidFill>
                            <a:schemeClr val="tx1"/>
                          </a:solidFill>
                        </a:rPr>
                        <a:t>前方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(front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>
                          <a:solidFill>
                            <a:schemeClr val="tx1"/>
                          </a:solidFill>
                        </a:rPr>
                        <a:t>中央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(center)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dirty="0" smtClean="0">
                          <a:solidFill>
                            <a:schemeClr val="tx1"/>
                          </a:solidFill>
                        </a:rPr>
                        <a:t>後方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(back)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972928"/>
              </p:ext>
            </p:extLst>
          </p:nvPr>
        </p:nvGraphicFramePr>
        <p:xfrm>
          <a:off x="3131840" y="5373216"/>
          <a:ext cx="4064000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</a:tblGrid>
              <a:tr h="504056">
                <a:tc>
                  <a:txBody>
                    <a:bodyPr/>
                    <a:lstStyle/>
                    <a:p>
                      <a:r>
                        <a:rPr lang="ja-JP" altLang="en-US" dirty="0" smtClean="0">
                          <a:solidFill>
                            <a:schemeClr val="tx1"/>
                          </a:solidFill>
                        </a:rPr>
                        <a:t>円唇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(round)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dirty="0" smtClean="0">
                          <a:solidFill>
                            <a:schemeClr val="tx1"/>
                          </a:solidFill>
                        </a:rPr>
                        <a:t>非円唇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ja-JP" dirty="0" err="1" smtClean="0">
                          <a:solidFill>
                            <a:schemeClr val="tx1"/>
                          </a:solidFill>
                        </a:rPr>
                        <a:t>unround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honetics02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58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18488" cy="706437"/>
          </a:xfrm>
        </p:spPr>
        <p:txBody>
          <a:bodyPr/>
          <a:lstStyle/>
          <a:p>
            <a:pPr algn="l"/>
            <a:r>
              <a:rPr lang="ja-JP" altLang="en-US" sz="4000" u="sng" dirty="0"/>
              <a:t>英語と日本語の母音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42988" y="1916113"/>
            <a:ext cx="1081087" cy="43211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6857071" y="1785938"/>
            <a:ext cx="936625" cy="432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2124075" y="6165850"/>
            <a:ext cx="4679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835150" y="4797425"/>
            <a:ext cx="5256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2627313" y="1916113"/>
            <a:ext cx="936625" cy="424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4859338" y="1628775"/>
            <a:ext cx="720725" cy="453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1403350" y="3284538"/>
            <a:ext cx="597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971550" y="1628775"/>
            <a:ext cx="6840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V="1">
            <a:off x="7740650" y="1628775"/>
            <a:ext cx="714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2555875" y="1628775"/>
            <a:ext cx="7143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>
            <a:off x="971550" y="1628775"/>
            <a:ext cx="7143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611188" y="6308725"/>
            <a:ext cx="806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/>
              <a:t>　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971550" y="6237288"/>
            <a:ext cx="7343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/>
              <a:t>　　　</a:t>
            </a:r>
            <a:r>
              <a:rPr lang="ja-JP" altLang="en-US" sz="3200"/>
              <a:t>　</a:t>
            </a:r>
            <a:r>
              <a:rPr lang="en-US" altLang="ja-JP" sz="3200"/>
              <a:t>front          central          back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323850" y="2349500"/>
            <a:ext cx="1368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/>
              <a:t>high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323850" y="3860800"/>
            <a:ext cx="1439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/>
              <a:t>mid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323850" y="5373688"/>
            <a:ext cx="1511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/>
              <a:t>low</a:t>
            </a:r>
          </a:p>
        </p:txBody>
      </p:sp>
      <p:pic>
        <p:nvPicPr>
          <p:cNvPr id="5149" name="Picture 29" descr="a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373688"/>
            <a:ext cx="6477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epsil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221163"/>
            <a:ext cx="450850" cy="5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1" name="Picture 31" descr="ope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68863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schw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789363"/>
            <a:ext cx="576262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3" name="Picture 33" descr="scrip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589588"/>
            <a:ext cx="576263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inverted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89363"/>
            <a:ext cx="481012" cy="5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1589088" y="1773238"/>
            <a:ext cx="43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イ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4067175" y="5084763"/>
            <a:ext cx="45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ア</a:t>
            </a: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6516688" y="4076700"/>
            <a:ext cx="61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オ</a:t>
            </a:r>
          </a:p>
        </p:txBody>
      </p: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5795963" y="1844675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ウ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6877050" y="1700213"/>
            <a:ext cx="935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[u:]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724525" y="2708275"/>
            <a:ext cx="719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</a:t>
            </a:r>
            <a:r>
              <a:rPr lang="en-US" altLang="ja-JP" sz="2400">
                <a:latin typeface="Times New Roman" pitchFamily="18" charset="0"/>
              </a:rPr>
              <a:t>U</a:t>
            </a:r>
            <a:r>
              <a:rPr lang="en-US" altLang="ja-JP" sz="3200">
                <a:latin typeface="Times New Roman" pitchFamily="18" charset="0"/>
              </a:rPr>
              <a:t>]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1116013" y="1700213"/>
            <a:ext cx="6794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[i:]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1476375" y="2636838"/>
            <a:ext cx="657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</a:t>
            </a:r>
            <a:r>
              <a:rPr lang="en-US" altLang="ja-JP" sz="1600">
                <a:latin typeface="Times New Roman" pitchFamily="18" charset="0"/>
              </a:rPr>
              <a:t> </a:t>
            </a:r>
            <a:r>
              <a:rPr lang="en-US" altLang="ja-JP" sz="2400">
                <a:latin typeface="Times New Roman" pitchFamily="18" charset="0"/>
              </a:rPr>
              <a:t>I</a:t>
            </a:r>
            <a:r>
              <a:rPr lang="en-US" altLang="ja-JP" sz="1600">
                <a:latin typeface="Times New Roman" pitchFamily="18" charset="0"/>
              </a:rPr>
              <a:t> </a:t>
            </a:r>
            <a:r>
              <a:rPr lang="en-US" altLang="ja-JP" sz="3200">
                <a:latin typeface="Times New Roman" pitchFamily="18" charset="0"/>
              </a:rPr>
              <a:t>]</a:t>
            </a: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1835150" y="386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エ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1692275" y="3357563"/>
            <a:ext cx="635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[e]</a:t>
            </a:r>
          </a:p>
        </p:txBody>
      </p:sp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659563" y="3461543"/>
            <a:ext cx="657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[o]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円/楕円 1"/>
          <p:cNvSpPr/>
          <p:nvPr/>
        </p:nvSpPr>
        <p:spPr bwMode="auto">
          <a:xfrm>
            <a:off x="6948488" y="1604963"/>
            <a:ext cx="758857" cy="815926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1" name="円/楕円 40"/>
          <p:cNvSpPr/>
          <p:nvPr/>
        </p:nvSpPr>
        <p:spPr bwMode="auto">
          <a:xfrm>
            <a:off x="6397022" y="4797425"/>
            <a:ext cx="606457" cy="697074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2" name="円/楕円 41"/>
          <p:cNvSpPr/>
          <p:nvPr/>
        </p:nvSpPr>
        <p:spPr bwMode="auto">
          <a:xfrm>
            <a:off x="6481746" y="4040981"/>
            <a:ext cx="647717" cy="596900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3" name="円/楕円 42"/>
          <p:cNvSpPr/>
          <p:nvPr/>
        </p:nvSpPr>
        <p:spPr bwMode="auto">
          <a:xfrm>
            <a:off x="6700251" y="3461544"/>
            <a:ext cx="616537" cy="615156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4" name="円/楕円 43"/>
          <p:cNvSpPr/>
          <p:nvPr/>
        </p:nvSpPr>
        <p:spPr bwMode="auto">
          <a:xfrm>
            <a:off x="5795963" y="2708275"/>
            <a:ext cx="611123" cy="720725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5" name="円/楕円 44"/>
          <p:cNvSpPr/>
          <p:nvPr/>
        </p:nvSpPr>
        <p:spPr bwMode="auto">
          <a:xfrm>
            <a:off x="7967924" y="5089560"/>
            <a:ext cx="391459" cy="380777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76369" y="547033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round</a:t>
            </a:r>
            <a:endParaRPr kumimoji="1" lang="ja-JP" altLang="en-US" dirty="0"/>
          </a:p>
        </p:txBody>
      </p:sp>
      <p:pic>
        <p:nvPicPr>
          <p:cNvPr id="4" name="phonetics02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7287" y="167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18488" cy="706437"/>
          </a:xfrm>
        </p:spPr>
        <p:txBody>
          <a:bodyPr/>
          <a:lstStyle/>
          <a:p>
            <a:pPr algn="l"/>
            <a:r>
              <a:rPr lang="ja-JP" altLang="en-US" sz="4000" u="sng" dirty="0"/>
              <a:t>英語と日本語の</a:t>
            </a:r>
            <a:r>
              <a:rPr lang="ja-JP" altLang="en-US" sz="4000" u="sng" dirty="0" smtClean="0"/>
              <a:t>母音</a:t>
            </a:r>
            <a:endParaRPr lang="ja-JP" altLang="en-US" sz="4000" u="sng" dirty="0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42988" y="1916113"/>
            <a:ext cx="1081087" cy="43211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6857071" y="1785938"/>
            <a:ext cx="936625" cy="432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2124075" y="6165850"/>
            <a:ext cx="4679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835150" y="4797425"/>
            <a:ext cx="5256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2627313" y="1916113"/>
            <a:ext cx="936625" cy="424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4859338" y="1628775"/>
            <a:ext cx="720725" cy="453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1403350" y="3284538"/>
            <a:ext cx="597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971550" y="1628775"/>
            <a:ext cx="6840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V="1">
            <a:off x="7740650" y="1628775"/>
            <a:ext cx="714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2555875" y="1628775"/>
            <a:ext cx="7143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>
            <a:off x="971550" y="1628775"/>
            <a:ext cx="7143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611188" y="6308725"/>
            <a:ext cx="806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/>
              <a:t>　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971550" y="6237288"/>
            <a:ext cx="7343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/>
              <a:t>　　　</a:t>
            </a:r>
            <a:r>
              <a:rPr lang="ja-JP" altLang="en-US" sz="3200"/>
              <a:t>　</a:t>
            </a:r>
            <a:r>
              <a:rPr lang="en-US" altLang="ja-JP" sz="3200"/>
              <a:t>front          central          back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323850" y="2349500"/>
            <a:ext cx="1368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/>
              <a:t>high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323850" y="3860800"/>
            <a:ext cx="1439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/>
              <a:t>mid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323850" y="5373688"/>
            <a:ext cx="1511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/>
              <a:t>low</a:t>
            </a:r>
          </a:p>
        </p:txBody>
      </p:sp>
      <p:pic>
        <p:nvPicPr>
          <p:cNvPr id="5149" name="Picture 29" descr="a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373688"/>
            <a:ext cx="6477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epsil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221163"/>
            <a:ext cx="450850" cy="5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1" name="Picture 31" descr="ope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68863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schw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9" y="3836194"/>
            <a:ext cx="576262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3" name="Picture 33" descr="scrip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589588"/>
            <a:ext cx="576263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inverted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07" y="3868340"/>
            <a:ext cx="481012" cy="4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1589088" y="1773238"/>
            <a:ext cx="43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イ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4067175" y="5084763"/>
            <a:ext cx="45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ア</a:t>
            </a: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6516688" y="4076700"/>
            <a:ext cx="61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オ</a:t>
            </a:r>
          </a:p>
        </p:txBody>
      </p: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5795963" y="1844675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ウ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6877050" y="1700213"/>
            <a:ext cx="935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[u:]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724525" y="2708275"/>
            <a:ext cx="719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</a:t>
            </a:r>
            <a:r>
              <a:rPr lang="en-US" altLang="ja-JP" sz="2400">
                <a:latin typeface="Times New Roman" pitchFamily="18" charset="0"/>
              </a:rPr>
              <a:t>U</a:t>
            </a:r>
            <a:r>
              <a:rPr lang="en-US" altLang="ja-JP" sz="3200">
                <a:latin typeface="Times New Roman" pitchFamily="18" charset="0"/>
              </a:rPr>
              <a:t>]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1116013" y="1700213"/>
            <a:ext cx="6794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>
                <a:latin typeface="Times New Roman" pitchFamily="18" charset="0"/>
              </a:rPr>
              <a:t>[</a:t>
            </a:r>
            <a:r>
              <a:rPr lang="en-US" altLang="ja-JP" sz="3200" dirty="0" err="1">
                <a:latin typeface="Times New Roman" pitchFamily="18" charset="0"/>
              </a:rPr>
              <a:t>i</a:t>
            </a:r>
            <a:r>
              <a:rPr lang="en-US" altLang="ja-JP" sz="3200" dirty="0">
                <a:latin typeface="Times New Roman" pitchFamily="18" charset="0"/>
              </a:rPr>
              <a:t>:]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1476375" y="2636838"/>
            <a:ext cx="657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</a:t>
            </a:r>
            <a:r>
              <a:rPr lang="en-US" altLang="ja-JP" sz="1600">
                <a:latin typeface="Times New Roman" pitchFamily="18" charset="0"/>
              </a:rPr>
              <a:t> </a:t>
            </a:r>
            <a:r>
              <a:rPr lang="en-US" altLang="ja-JP" sz="2400">
                <a:latin typeface="Times New Roman" pitchFamily="18" charset="0"/>
              </a:rPr>
              <a:t>I</a:t>
            </a:r>
            <a:r>
              <a:rPr lang="en-US" altLang="ja-JP" sz="1600">
                <a:latin typeface="Times New Roman" pitchFamily="18" charset="0"/>
              </a:rPr>
              <a:t> </a:t>
            </a:r>
            <a:r>
              <a:rPr lang="en-US" altLang="ja-JP" sz="3200">
                <a:latin typeface="Times New Roman" pitchFamily="18" charset="0"/>
              </a:rPr>
              <a:t>]</a:t>
            </a: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1835150" y="386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エ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1692275" y="3357563"/>
            <a:ext cx="635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[e]</a:t>
            </a:r>
          </a:p>
        </p:txBody>
      </p:sp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659563" y="3461543"/>
            <a:ext cx="657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>
                <a:latin typeface="Times New Roman" pitchFamily="18" charset="0"/>
              </a:rPr>
              <a:t>[o]</a:t>
            </a:r>
          </a:p>
        </p:txBody>
      </p:sp>
      <p:sp>
        <p:nvSpPr>
          <p:cNvPr id="2" name="円/楕円 1"/>
          <p:cNvSpPr/>
          <p:nvPr/>
        </p:nvSpPr>
        <p:spPr bwMode="auto">
          <a:xfrm>
            <a:off x="6948488" y="1604963"/>
            <a:ext cx="758857" cy="815926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1" name="円/楕円 40"/>
          <p:cNvSpPr/>
          <p:nvPr/>
        </p:nvSpPr>
        <p:spPr bwMode="auto">
          <a:xfrm>
            <a:off x="6397022" y="4797425"/>
            <a:ext cx="606457" cy="697074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2" name="円/楕円 41"/>
          <p:cNvSpPr/>
          <p:nvPr/>
        </p:nvSpPr>
        <p:spPr bwMode="auto">
          <a:xfrm>
            <a:off x="6481746" y="4040981"/>
            <a:ext cx="647717" cy="596900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3" name="円/楕円 42"/>
          <p:cNvSpPr/>
          <p:nvPr/>
        </p:nvSpPr>
        <p:spPr bwMode="auto">
          <a:xfrm>
            <a:off x="6700251" y="3461544"/>
            <a:ext cx="616537" cy="615156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4" name="円/楕円 43"/>
          <p:cNvSpPr/>
          <p:nvPr/>
        </p:nvSpPr>
        <p:spPr bwMode="auto">
          <a:xfrm>
            <a:off x="5795963" y="2708275"/>
            <a:ext cx="611123" cy="720725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5" name="円/楕円 44"/>
          <p:cNvSpPr/>
          <p:nvPr/>
        </p:nvSpPr>
        <p:spPr bwMode="auto">
          <a:xfrm>
            <a:off x="7967924" y="5089560"/>
            <a:ext cx="391459" cy="380777"/>
          </a:xfrm>
          <a:prstGeom prst="ellipse">
            <a:avLst/>
          </a:prstGeom>
          <a:noFill/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76369" y="547033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round</a:t>
            </a:r>
            <a:endParaRPr kumimoji="1" lang="ja-JP" altLang="en-US" dirty="0"/>
          </a:p>
        </p:txBody>
      </p:sp>
      <p:sp>
        <p:nvSpPr>
          <p:cNvPr id="5" name="フリーフォーム 4"/>
          <p:cNvSpPr/>
          <p:nvPr/>
        </p:nvSpPr>
        <p:spPr bwMode="auto">
          <a:xfrm>
            <a:off x="1852146" y="3575175"/>
            <a:ext cx="4939210" cy="2968871"/>
          </a:xfrm>
          <a:custGeom>
            <a:avLst/>
            <a:gdLst>
              <a:gd name="connsiteX0" fmla="*/ 1019070 w 4939210"/>
              <a:gd name="connsiteY0" fmla="*/ 621921 h 2968871"/>
              <a:gd name="connsiteX1" fmla="*/ 1476270 w 4939210"/>
              <a:gd name="connsiteY1" fmla="*/ 183009 h 2968871"/>
              <a:gd name="connsiteX2" fmla="*/ 2043198 w 4939210"/>
              <a:gd name="connsiteY2" fmla="*/ 18417 h 2968871"/>
              <a:gd name="connsiteX3" fmla="*/ 2555262 w 4939210"/>
              <a:gd name="connsiteY3" fmla="*/ 27561 h 2968871"/>
              <a:gd name="connsiteX4" fmla="*/ 3158766 w 4939210"/>
              <a:gd name="connsiteY4" fmla="*/ 228729 h 2968871"/>
              <a:gd name="connsiteX5" fmla="*/ 3899430 w 4939210"/>
              <a:gd name="connsiteY5" fmla="*/ 859665 h 2968871"/>
              <a:gd name="connsiteX6" fmla="*/ 4630950 w 4939210"/>
              <a:gd name="connsiteY6" fmla="*/ 1636905 h 2968871"/>
              <a:gd name="connsiteX7" fmla="*/ 4713246 w 4939210"/>
              <a:gd name="connsiteY7" fmla="*/ 1737489 h 2968871"/>
              <a:gd name="connsiteX8" fmla="*/ 4859550 w 4939210"/>
              <a:gd name="connsiteY8" fmla="*/ 2478153 h 2968871"/>
              <a:gd name="connsiteX9" fmla="*/ 4813830 w 4939210"/>
              <a:gd name="connsiteY9" fmla="*/ 2487297 h 2968871"/>
              <a:gd name="connsiteX10" fmla="*/ 4877838 w 4939210"/>
              <a:gd name="connsiteY10" fmla="*/ 2542161 h 2968871"/>
              <a:gd name="connsiteX11" fmla="*/ 3807990 w 4939210"/>
              <a:gd name="connsiteY11" fmla="*/ 2944497 h 2968871"/>
              <a:gd name="connsiteX12" fmla="*/ 2866158 w 4939210"/>
              <a:gd name="connsiteY12" fmla="*/ 2926209 h 2968871"/>
              <a:gd name="connsiteX13" fmla="*/ 1412262 w 4939210"/>
              <a:gd name="connsiteY13" fmla="*/ 2907921 h 2968871"/>
              <a:gd name="connsiteX14" fmla="*/ 122958 w 4939210"/>
              <a:gd name="connsiteY14" fmla="*/ 2514729 h 2968871"/>
              <a:gd name="connsiteX15" fmla="*/ 77238 w 4939210"/>
              <a:gd name="connsiteY15" fmla="*/ 1993521 h 2968871"/>
              <a:gd name="connsiteX16" fmla="*/ 342414 w 4939210"/>
              <a:gd name="connsiteY16" fmla="*/ 1572897 h 2968871"/>
              <a:gd name="connsiteX17" fmla="*/ 1019070 w 4939210"/>
              <a:gd name="connsiteY17" fmla="*/ 621921 h 296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39210" h="2968871">
                <a:moveTo>
                  <a:pt x="1019070" y="621921"/>
                </a:moveTo>
                <a:cubicBezTo>
                  <a:pt x="1208046" y="390273"/>
                  <a:pt x="1305582" y="283593"/>
                  <a:pt x="1476270" y="183009"/>
                </a:cubicBezTo>
                <a:cubicBezTo>
                  <a:pt x="1646958" y="82425"/>
                  <a:pt x="1863366" y="44325"/>
                  <a:pt x="2043198" y="18417"/>
                </a:cubicBezTo>
                <a:cubicBezTo>
                  <a:pt x="2223030" y="-7491"/>
                  <a:pt x="2369334" y="-7491"/>
                  <a:pt x="2555262" y="27561"/>
                </a:cubicBezTo>
                <a:cubicBezTo>
                  <a:pt x="2741190" y="62613"/>
                  <a:pt x="2934738" y="90045"/>
                  <a:pt x="3158766" y="228729"/>
                </a:cubicBezTo>
                <a:cubicBezTo>
                  <a:pt x="3382794" y="367413"/>
                  <a:pt x="3654066" y="624969"/>
                  <a:pt x="3899430" y="859665"/>
                </a:cubicBezTo>
                <a:cubicBezTo>
                  <a:pt x="4144794" y="1094361"/>
                  <a:pt x="4495314" y="1490601"/>
                  <a:pt x="4630950" y="1636905"/>
                </a:cubicBezTo>
                <a:cubicBezTo>
                  <a:pt x="4766586" y="1783209"/>
                  <a:pt x="4675146" y="1597281"/>
                  <a:pt x="4713246" y="1737489"/>
                </a:cubicBezTo>
                <a:cubicBezTo>
                  <a:pt x="4751346" y="1877697"/>
                  <a:pt x="4842786" y="2353185"/>
                  <a:pt x="4859550" y="2478153"/>
                </a:cubicBezTo>
                <a:cubicBezTo>
                  <a:pt x="4876314" y="2603121"/>
                  <a:pt x="4810782" y="2476629"/>
                  <a:pt x="4813830" y="2487297"/>
                </a:cubicBezTo>
                <a:cubicBezTo>
                  <a:pt x="4816878" y="2497965"/>
                  <a:pt x="5045478" y="2465961"/>
                  <a:pt x="4877838" y="2542161"/>
                </a:cubicBezTo>
                <a:cubicBezTo>
                  <a:pt x="4710198" y="2618361"/>
                  <a:pt x="4143270" y="2880489"/>
                  <a:pt x="3807990" y="2944497"/>
                </a:cubicBezTo>
                <a:cubicBezTo>
                  <a:pt x="3472710" y="3008505"/>
                  <a:pt x="2866158" y="2926209"/>
                  <a:pt x="2866158" y="2926209"/>
                </a:cubicBezTo>
                <a:cubicBezTo>
                  <a:pt x="2466870" y="2920113"/>
                  <a:pt x="1869462" y="2976501"/>
                  <a:pt x="1412262" y="2907921"/>
                </a:cubicBezTo>
                <a:cubicBezTo>
                  <a:pt x="955062" y="2839341"/>
                  <a:pt x="345462" y="2667129"/>
                  <a:pt x="122958" y="2514729"/>
                </a:cubicBezTo>
                <a:cubicBezTo>
                  <a:pt x="-99546" y="2362329"/>
                  <a:pt x="40662" y="2150493"/>
                  <a:pt x="77238" y="1993521"/>
                </a:cubicBezTo>
                <a:cubicBezTo>
                  <a:pt x="113814" y="1836549"/>
                  <a:pt x="182394" y="1806069"/>
                  <a:pt x="342414" y="1572897"/>
                </a:cubicBezTo>
                <a:cubicBezTo>
                  <a:pt x="502434" y="1339725"/>
                  <a:pt x="830094" y="853569"/>
                  <a:pt x="1019070" y="621921"/>
                </a:cubicBezTo>
                <a:close/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上矢印 10"/>
          <p:cNvSpPr/>
          <p:nvPr/>
        </p:nvSpPr>
        <p:spPr bwMode="auto">
          <a:xfrm>
            <a:off x="4078027" y="4444563"/>
            <a:ext cx="313792" cy="705724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2" name="上矢印 51"/>
          <p:cNvSpPr/>
          <p:nvPr/>
        </p:nvSpPr>
        <p:spPr bwMode="auto">
          <a:xfrm rot="6436228">
            <a:off x="4959635" y="4906352"/>
            <a:ext cx="289312" cy="953121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3" name="上矢印 52"/>
          <p:cNvSpPr/>
          <p:nvPr/>
        </p:nvSpPr>
        <p:spPr bwMode="auto">
          <a:xfrm rot="15177926">
            <a:off x="3246926" y="4804318"/>
            <a:ext cx="335676" cy="115719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825863" y="432294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 smtClean="0">
                <a:solidFill>
                  <a:srgbClr val="FF0000"/>
                </a:solidFill>
              </a:rPr>
              <a:t>×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 rot="20782522">
            <a:off x="3014653" y="489786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 smtClean="0">
                <a:solidFill>
                  <a:srgbClr val="FF0000"/>
                </a:solidFill>
              </a:rPr>
              <a:t>×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 rot="691431">
            <a:off x="4571489" y="488148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 smtClean="0">
                <a:solidFill>
                  <a:srgbClr val="FF0000"/>
                </a:solidFill>
              </a:rPr>
              <a:t>×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12" name="左右矢印 11"/>
          <p:cNvSpPr/>
          <p:nvPr/>
        </p:nvSpPr>
        <p:spPr bwMode="auto">
          <a:xfrm rot="19244928">
            <a:off x="2271310" y="4659272"/>
            <a:ext cx="1583807" cy="311101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9" name="左右矢印 58"/>
          <p:cNvSpPr/>
          <p:nvPr/>
        </p:nvSpPr>
        <p:spPr bwMode="auto">
          <a:xfrm rot="2527748">
            <a:off x="4525826" y="4723166"/>
            <a:ext cx="1583807" cy="311101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54" name="左右矢印 53"/>
          <p:cNvSpPr/>
          <p:nvPr/>
        </p:nvSpPr>
        <p:spPr bwMode="auto">
          <a:xfrm>
            <a:off x="2886063" y="5648388"/>
            <a:ext cx="2749999" cy="311101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4" name="phonetics02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19972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母音の発音（前方母音）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288" cy="4925144"/>
          </a:xfrm>
        </p:spPr>
        <p:txBody>
          <a:bodyPr/>
          <a:lstStyle/>
          <a:p>
            <a:pPr>
              <a:buFont typeface="English Phonetic Symbol KK" pitchFamily="2" charset="2"/>
              <a:buNone/>
            </a:pPr>
            <a:r>
              <a:rPr lang="en-US" altLang="ja-JP" sz="5400" dirty="0">
                <a:latin typeface="Times New Roman" pitchFamily="18" charset="0"/>
              </a:rPr>
              <a:t>[</a:t>
            </a:r>
            <a:r>
              <a:rPr lang="en-US" altLang="ja-JP" sz="5400" dirty="0" err="1">
                <a:latin typeface="Times New Roman" pitchFamily="18" charset="0"/>
              </a:rPr>
              <a:t>i</a:t>
            </a:r>
            <a:r>
              <a:rPr lang="en-US" altLang="ja-JP" sz="5400" dirty="0">
                <a:latin typeface="Times New Roman" pitchFamily="18" charset="0"/>
              </a:rPr>
              <a:t>:]</a:t>
            </a:r>
            <a:r>
              <a:rPr lang="en-US" altLang="ja-JP" dirty="0">
                <a:latin typeface="Times New Roman" pitchFamily="18" charset="0"/>
              </a:rPr>
              <a:t>   </a:t>
            </a:r>
            <a:r>
              <a:rPr lang="ja-JP" altLang="en-US" dirty="0"/>
              <a:t>唇をしっかり左右に開き</a:t>
            </a:r>
            <a:r>
              <a:rPr lang="ja-JP" altLang="en-US" dirty="0" smtClean="0"/>
              <a:t>、舌</a:t>
            </a:r>
            <a:r>
              <a:rPr lang="ja-JP" altLang="en-US" dirty="0"/>
              <a:t>は</a:t>
            </a:r>
            <a:r>
              <a:rPr lang="ja-JP" altLang="en-US" dirty="0" smtClean="0"/>
              <a:t>緊張</a:t>
            </a:r>
            <a:endParaRPr lang="en-US" altLang="ja-JP" dirty="0" smtClean="0"/>
          </a:p>
          <a:p>
            <a:pPr>
              <a:buFont typeface="English Phonetic Symbol KK" pitchFamily="2" charset="2"/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b</a:t>
            </a:r>
            <a:r>
              <a:rPr lang="en-US" altLang="ja-JP" dirty="0" smtClean="0">
                <a:solidFill>
                  <a:srgbClr val="FF0000"/>
                </a:solidFill>
              </a:rPr>
              <a:t>ea</a:t>
            </a:r>
            <a:r>
              <a:rPr lang="en-US" altLang="ja-JP" dirty="0" smtClean="0"/>
              <a:t>t,  s</a:t>
            </a:r>
            <a:r>
              <a:rPr lang="en-US" altLang="ja-JP" dirty="0" smtClean="0">
                <a:solidFill>
                  <a:srgbClr val="FF0000"/>
                </a:solidFill>
              </a:rPr>
              <a:t>ea</a:t>
            </a:r>
            <a:r>
              <a:rPr lang="en-US" altLang="ja-JP" dirty="0" smtClean="0"/>
              <a:t>t,  s</a:t>
            </a:r>
            <a:r>
              <a:rPr lang="en-US" altLang="ja-JP" dirty="0" smtClean="0">
                <a:solidFill>
                  <a:srgbClr val="FF0000"/>
                </a:solidFill>
              </a:rPr>
              <a:t>ee</a:t>
            </a:r>
            <a:r>
              <a:rPr lang="en-US" altLang="ja-JP" dirty="0" smtClean="0"/>
              <a:t>k </a:t>
            </a:r>
            <a:endParaRPr lang="ja-JP" altLang="en-US" dirty="0"/>
          </a:p>
          <a:p>
            <a:pPr>
              <a:buFontTx/>
              <a:buNone/>
            </a:pPr>
            <a:r>
              <a:rPr lang="en-US" altLang="ja-JP" sz="5400" dirty="0">
                <a:latin typeface="Times New Roman" pitchFamily="18" charset="0"/>
              </a:rPr>
              <a:t>[</a:t>
            </a:r>
            <a:r>
              <a:rPr lang="en-US" altLang="ja-JP" dirty="0">
                <a:latin typeface="Times New Roman" pitchFamily="18" charset="0"/>
              </a:rPr>
              <a:t> </a:t>
            </a:r>
            <a:r>
              <a:rPr lang="en-US" altLang="ja-JP" sz="3600" dirty="0">
                <a:latin typeface="Times New Roman" pitchFamily="18" charset="0"/>
              </a:rPr>
              <a:t>I</a:t>
            </a:r>
            <a:r>
              <a:rPr lang="en-US" altLang="ja-JP" dirty="0">
                <a:latin typeface="Times New Roman" pitchFamily="18" charset="0"/>
              </a:rPr>
              <a:t> </a:t>
            </a:r>
            <a:r>
              <a:rPr lang="en-US" altLang="ja-JP" sz="5400" dirty="0">
                <a:latin typeface="Times New Roman" pitchFamily="18" charset="0"/>
              </a:rPr>
              <a:t>]  </a:t>
            </a:r>
            <a:r>
              <a:rPr lang="en-US" altLang="ja-JP" dirty="0"/>
              <a:t>(small capital I)</a:t>
            </a:r>
          </a:p>
          <a:p>
            <a:pPr>
              <a:buFontTx/>
              <a:buNone/>
            </a:pPr>
            <a:r>
              <a:rPr lang="en-US" altLang="ja-JP" dirty="0"/>
              <a:t>  </a:t>
            </a:r>
            <a:r>
              <a:rPr lang="en-US" altLang="ja-JP" dirty="0" smtClean="0"/>
              <a:t> </a:t>
            </a:r>
            <a:r>
              <a:rPr lang="ja-JP" altLang="en-US" dirty="0"/>
              <a:t>「イ」より口を開けて（指１本）</a:t>
            </a:r>
            <a:r>
              <a:rPr lang="ja-JP" altLang="en-US" dirty="0" smtClean="0"/>
              <a:t>、舌</a:t>
            </a:r>
            <a:r>
              <a:rPr lang="ja-JP" altLang="en-US" dirty="0"/>
              <a:t>を緊張</a:t>
            </a:r>
            <a:r>
              <a:rPr lang="ja-JP" altLang="en-US" dirty="0" smtClean="0"/>
              <a:t>させず</a:t>
            </a:r>
            <a:endParaRPr lang="en-US" altLang="ja-JP" dirty="0" smtClean="0"/>
          </a:p>
          <a:p>
            <a:pPr>
              <a:buFontTx/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b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t,      s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t,     s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ck</a:t>
            </a:r>
            <a:endParaRPr lang="ja-JP" altLang="en-US" dirty="0"/>
          </a:p>
        </p:txBody>
      </p:sp>
      <p:pic>
        <p:nvPicPr>
          <p:cNvPr id="2" name="38-01seat,si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2280" y="5729829"/>
            <a:ext cx="487363" cy="487363"/>
          </a:xfrm>
          <a:prstGeom prst="rect">
            <a:avLst/>
          </a:prstGeom>
        </p:spPr>
      </p:pic>
      <p:pic>
        <p:nvPicPr>
          <p:cNvPr id="3" name="38-01bead,be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64" y="5729830"/>
            <a:ext cx="487363" cy="487363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1140655" y="5577467"/>
            <a:ext cx="6879382" cy="792089"/>
            <a:chOff x="1140655" y="5577467"/>
            <a:chExt cx="6879382" cy="792089"/>
          </a:xfrm>
        </p:grpSpPr>
        <p:sp>
          <p:nvSpPr>
            <p:cNvPr id="4" name="正方形/長方形 3"/>
            <p:cNvSpPr/>
            <p:nvPr/>
          </p:nvSpPr>
          <p:spPr bwMode="auto">
            <a:xfrm>
              <a:off x="1140655" y="5577468"/>
              <a:ext cx="2952328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3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beat / bit</a:t>
              </a: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 bwMode="auto">
            <a:xfrm>
              <a:off x="5067709" y="5577467"/>
              <a:ext cx="2952328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3600" dirty="0" smtClean="0"/>
                <a:t>s</a:t>
              </a:r>
              <a:r>
                <a:rPr kumimoji="1" lang="en-US" altLang="ja-JP" sz="3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eat</a:t>
              </a:r>
              <a:r>
                <a:rPr kumimoji="1" lang="en-US" altLang="ja-JP" sz="36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 /</a:t>
              </a:r>
              <a:r>
                <a:rPr kumimoji="1" lang="en-US" altLang="ja-JP" sz="3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 sit</a:t>
              </a: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6" name="phonetics02-08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5111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pPr algn="l"/>
            <a:r>
              <a:rPr lang="ja-JP" altLang="en-US" u="sng" dirty="0"/>
              <a:t>母音の発音（前方母音）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6752"/>
            <a:ext cx="8651304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dirty="0"/>
              <a:t>               (epsilon)</a:t>
            </a:r>
          </a:p>
          <a:p>
            <a:pPr>
              <a:buFontTx/>
              <a:buNone/>
            </a:pPr>
            <a:r>
              <a:rPr lang="en-US" altLang="ja-JP" dirty="0"/>
              <a:t>               </a:t>
            </a:r>
            <a:r>
              <a:rPr lang="ja-JP" altLang="en-US" dirty="0"/>
              <a:t>あごを下げ、口を開きめに「エ」</a:t>
            </a:r>
          </a:p>
          <a:p>
            <a:pPr>
              <a:buFontTx/>
              <a:buNone/>
            </a:pPr>
            <a:r>
              <a:rPr lang="en-US" altLang="ja-JP" sz="4400" dirty="0" smtClean="0">
                <a:solidFill>
                  <a:srgbClr val="FF3300"/>
                </a:solidFill>
                <a:latin typeface="English Phonetic Symbol KK" pitchFamily="2" charset="2"/>
              </a:rPr>
              <a:t>   </a:t>
            </a:r>
            <a:r>
              <a:rPr lang="en-US" altLang="ja-JP" sz="4400" dirty="0" smtClean="0">
                <a:latin typeface="+mj-ea"/>
                <a:ea typeface="+mj-ea"/>
              </a:rPr>
              <a:t>b</a:t>
            </a:r>
            <a:r>
              <a:rPr lang="en-US" altLang="ja-JP" sz="4400" dirty="0" smtClean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r>
              <a:rPr lang="en-US" altLang="ja-JP" sz="4400" dirty="0" smtClean="0">
                <a:latin typeface="+mj-ea"/>
                <a:ea typeface="+mj-ea"/>
              </a:rPr>
              <a:t>d,  s</a:t>
            </a:r>
            <a:r>
              <a:rPr lang="en-US" altLang="ja-JP" sz="4400" dirty="0" smtClean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r>
              <a:rPr lang="en-US" altLang="ja-JP" sz="4400" dirty="0" smtClean="0">
                <a:latin typeface="+mj-ea"/>
                <a:ea typeface="+mj-ea"/>
              </a:rPr>
              <a:t>nd,  s</a:t>
            </a:r>
            <a:r>
              <a:rPr lang="en-US" altLang="ja-JP" sz="4400" dirty="0" smtClean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r>
              <a:rPr lang="en-US" altLang="ja-JP" sz="4400" dirty="0" smtClean="0">
                <a:latin typeface="+mj-ea"/>
                <a:ea typeface="+mj-ea"/>
              </a:rPr>
              <a:t>t,  d</a:t>
            </a:r>
            <a:r>
              <a:rPr lang="en-US" altLang="ja-JP" sz="4400" dirty="0" smtClean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r>
              <a:rPr lang="en-US" altLang="ja-JP" sz="4400" dirty="0" smtClean="0">
                <a:latin typeface="+mj-ea"/>
                <a:ea typeface="+mj-ea"/>
              </a:rPr>
              <a:t>sk</a:t>
            </a:r>
            <a:endParaRPr lang="ja-JP" altLang="en-US" sz="4400" dirty="0">
              <a:solidFill>
                <a:srgbClr val="FF3300"/>
              </a:solidFill>
              <a:latin typeface="English Phonetic Symbol KK" pitchFamily="2" charset="2"/>
            </a:endParaRPr>
          </a:p>
          <a:p>
            <a:pPr>
              <a:buFontTx/>
              <a:buNone/>
            </a:pPr>
            <a:r>
              <a:rPr lang="ja-JP" altLang="en-US" dirty="0">
                <a:latin typeface="English Phonetic Symbol KK" pitchFamily="2" charset="2"/>
              </a:rPr>
              <a:t>    　</a:t>
            </a:r>
            <a:r>
              <a:rPr lang="en-US" altLang="ja-JP" dirty="0"/>
              <a:t>(ash)</a:t>
            </a:r>
          </a:p>
          <a:p>
            <a:pPr>
              <a:buFontTx/>
              <a:buNone/>
            </a:pPr>
            <a:r>
              <a:rPr lang="en-US" altLang="ja-JP" dirty="0" smtClean="0">
                <a:latin typeface="English Phonetic Symbol KK" pitchFamily="2" charset="2"/>
              </a:rPr>
              <a:t>    </a:t>
            </a:r>
            <a:r>
              <a:rPr lang="ja-JP" altLang="en-US" dirty="0" smtClean="0">
                <a:latin typeface="English Phonetic Symbol KK" pitchFamily="2" charset="2"/>
              </a:rPr>
              <a:t>口</a:t>
            </a:r>
            <a:r>
              <a:rPr lang="ja-JP" altLang="en-US" dirty="0">
                <a:latin typeface="English Phonetic Symbol KK" pitchFamily="2" charset="2"/>
              </a:rPr>
              <a:t>の両端を左右に開き</a:t>
            </a:r>
            <a:r>
              <a:rPr lang="ja-JP" altLang="en-US" dirty="0" smtClean="0">
                <a:latin typeface="English Phonetic Symbol KK" pitchFamily="2" charset="2"/>
              </a:rPr>
              <a:t>、喉</a:t>
            </a:r>
            <a:r>
              <a:rPr lang="ja-JP" altLang="en-US" dirty="0">
                <a:latin typeface="English Phonetic Symbol KK" pitchFamily="2" charset="2"/>
              </a:rPr>
              <a:t>を緊張</a:t>
            </a:r>
            <a:r>
              <a:rPr lang="ja-JP" altLang="en-US" dirty="0" smtClean="0">
                <a:latin typeface="English Phonetic Symbol KK" pitchFamily="2" charset="2"/>
              </a:rPr>
              <a:t>させて</a:t>
            </a:r>
            <a:endParaRPr lang="en-US" altLang="ja-JP" dirty="0" smtClean="0">
              <a:latin typeface="English Phonetic Symbol KK" pitchFamily="2" charset="2"/>
            </a:endParaRPr>
          </a:p>
          <a:p>
            <a:pPr>
              <a:buFontTx/>
              <a:buNone/>
            </a:pPr>
            <a:r>
              <a:rPr lang="en-US" altLang="ja-JP" dirty="0" smtClean="0">
                <a:latin typeface="English Phonetic Symbol KK" pitchFamily="2" charset="2"/>
              </a:rPr>
              <a:t>    </a:t>
            </a:r>
            <a:r>
              <a:rPr lang="en-US" altLang="ja-JP" sz="4400" dirty="0" smtClean="0">
                <a:latin typeface="+mj-ea"/>
                <a:ea typeface="+mj-ea"/>
              </a:rPr>
              <a:t>b</a:t>
            </a:r>
            <a:r>
              <a:rPr lang="en-US" altLang="ja-JP" sz="4400" dirty="0" smtClean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lang="en-US" altLang="ja-JP" sz="4400" dirty="0" smtClean="0">
                <a:latin typeface="+mj-ea"/>
                <a:ea typeface="+mj-ea"/>
              </a:rPr>
              <a:t>d,   th</a:t>
            </a:r>
            <a:r>
              <a:rPr lang="en-US" altLang="ja-JP" sz="4400" dirty="0" smtClean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lang="en-US" altLang="ja-JP" sz="4400" dirty="0" smtClean="0">
                <a:latin typeface="+mj-ea"/>
                <a:ea typeface="+mj-ea"/>
              </a:rPr>
              <a:t>nk,  </a:t>
            </a:r>
            <a:r>
              <a:rPr lang="en-US" altLang="ja-JP" sz="4400" dirty="0" smtClean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lang="en-US" altLang="ja-JP" sz="4400" dirty="0" smtClean="0">
                <a:latin typeface="+mj-ea"/>
                <a:ea typeface="+mj-ea"/>
              </a:rPr>
              <a:t>pple</a:t>
            </a:r>
            <a:endParaRPr lang="ja-JP" altLang="en-US" dirty="0">
              <a:latin typeface="English Phonetic Symbol KK" pitchFamily="2" charset="2"/>
            </a:endParaRPr>
          </a:p>
        </p:txBody>
      </p:sp>
      <p:pic>
        <p:nvPicPr>
          <p:cNvPr id="16388" name="Picture 4" descr="epsil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" y="1230567"/>
            <a:ext cx="873125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as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5332"/>
            <a:ext cx="1084263" cy="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1140655" y="5577467"/>
            <a:ext cx="6887729" cy="792089"/>
            <a:chOff x="1140655" y="5577467"/>
            <a:chExt cx="6887729" cy="792089"/>
          </a:xfrm>
        </p:grpSpPr>
        <p:sp>
          <p:nvSpPr>
            <p:cNvPr id="7" name="正方形/長方形 6"/>
            <p:cNvSpPr/>
            <p:nvPr/>
          </p:nvSpPr>
          <p:spPr bwMode="auto">
            <a:xfrm>
              <a:off x="1140655" y="5577468"/>
              <a:ext cx="2952328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3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bed</a:t>
              </a:r>
              <a:r>
                <a:rPr kumimoji="1" lang="en-US" altLang="ja-JP" sz="36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 /</a:t>
              </a:r>
              <a:r>
                <a:rPr kumimoji="1" lang="en-US" altLang="ja-JP" sz="3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Ｐゴシック" charset="-128"/>
                </a:rPr>
                <a:t> bad</a:t>
              </a: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4907910" y="5577467"/>
              <a:ext cx="3120474" cy="79208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3600" dirty="0" smtClean="0"/>
                <a:t>send / sand</a:t>
              </a:r>
              <a:endParaRPr kumimoji="1" lang="ja-JP" altLang="en-US" sz="3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2" name="38-03bed,ba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1880" y="5729829"/>
            <a:ext cx="487363" cy="487363"/>
          </a:xfrm>
          <a:prstGeom prst="rect">
            <a:avLst/>
          </a:prstGeom>
        </p:spPr>
      </p:pic>
      <p:pic>
        <p:nvPicPr>
          <p:cNvPr id="3" name="38-03send,san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11127" y="5683314"/>
            <a:ext cx="487363" cy="48736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472476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phonetics02-09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4702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2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387</Words>
  <Application>Microsoft Office PowerPoint</Application>
  <PresentationFormat>画面に合わせる (4:3)</PresentationFormat>
  <Paragraphs>156</Paragraphs>
  <Slides>13</Slides>
  <Notes>0</Notes>
  <HiddenSlides>0</HiddenSlides>
  <MMClips>25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4" baseType="lpstr">
      <vt:lpstr>標準デザイン</vt:lpstr>
      <vt:lpstr>英語の母音  </vt:lpstr>
      <vt:lpstr>音声器官(speech organ)</vt:lpstr>
      <vt:lpstr>人間の進化と言語の発達</vt:lpstr>
      <vt:lpstr>母音と子音</vt:lpstr>
      <vt:lpstr>母音の分類基準</vt:lpstr>
      <vt:lpstr>英語と日本語の母音</vt:lpstr>
      <vt:lpstr>英語と日本語の母音</vt:lpstr>
      <vt:lpstr>母音の発音（前方母音）</vt:lpstr>
      <vt:lpstr>母音の発音（前方母音）</vt:lpstr>
      <vt:lpstr>母音の発音(中央母音）</vt:lpstr>
      <vt:lpstr>母音の発音（後方母音）</vt:lpstr>
      <vt:lpstr>母音の発音（後方母音）</vt:lpstr>
      <vt:lpstr>2重母音（diphthong）</vt:lpstr>
    </vt:vector>
  </TitlesOfParts>
  <Company>Fukuda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母音の種類と発音</dc:title>
  <dc:creator>Kaoru</dc:creator>
  <cp:lastModifiedBy>福田薫</cp:lastModifiedBy>
  <cp:revision>59</cp:revision>
  <cp:lastPrinted>2020-05-19T23:45:43Z</cp:lastPrinted>
  <dcterms:created xsi:type="dcterms:W3CDTF">2009-04-20T15:05:58Z</dcterms:created>
  <dcterms:modified xsi:type="dcterms:W3CDTF">2020-05-20T19:59:39Z</dcterms:modified>
</cp:coreProperties>
</file>