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0"/>
  </p:handoutMasterIdLst>
  <p:sldIdLst>
    <p:sldId id="256" r:id="rId2"/>
    <p:sldId id="315" r:id="rId3"/>
    <p:sldId id="257" r:id="rId4"/>
    <p:sldId id="318" r:id="rId5"/>
    <p:sldId id="260" r:id="rId6"/>
    <p:sldId id="287" r:id="rId7"/>
    <p:sldId id="292" r:id="rId8"/>
    <p:sldId id="312" r:id="rId9"/>
    <p:sldId id="274" r:id="rId10"/>
    <p:sldId id="275" r:id="rId11"/>
    <p:sldId id="261" r:id="rId12"/>
    <p:sldId id="288" r:id="rId13"/>
    <p:sldId id="291" r:id="rId14"/>
    <p:sldId id="276" r:id="rId15"/>
    <p:sldId id="277" r:id="rId16"/>
    <p:sldId id="263" r:id="rId17"/>
    <p:sldId id="278" r:id="rId18"/>
    <p:sldId id="279" r:id="rId19"/>
    <p:sldId id="264" r:id="rId20"/>
    <p:sldId id="280" r:id="rId21"/>
    <p:sldId id="269" r:id="rId22"/>
    <p:sldId id="297" r:id="rId23"/>
    <p:sldId id="283" r:id="rId24"/>
    <p:sldId id="299" r:id="rId25"/>
    <p:sldId id="301" r:id="rId26"/>
    <p:sldId id="319" r:id="rId27"/>
    <p:sldId id="321" r:id="rId28"/>
    <p:sldId id="320" r:id="rId29"/>
  </p:sldIdLst>
  <p:sldSz cx="9144000" cy="6858000" type="screen4x3"/>
  <p:notesSz cx="6797675" cy="99266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3300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5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5637EC-B62E-4EC2-B390-B58BF1998D2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4057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C53A0-0A65-4F64-A8B5-5938846232B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49361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09DD8-A0B3-4A91-91AE-58C50547461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8186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AAA6B-E1A5-4089-962B-F142D5285CC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05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57F24-6E3E-43D3-A479-34BA7343CCA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7388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C8301-B8D2-4042-88E9-5B3283390A3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256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69682-66F5-4057-8A60-B6AB55B9A27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2124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2E0CF-6534-41A7-A671-C9363A63AB2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5652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C60FE-0F65-4660-B01B-CD1DA6B6E1C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66169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CC41D-FE6D-4ADC-BA05-95D7783FA72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921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B075E-7D74-4643-9861-E13962AD6AC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1368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8E274-77E0-49CD-9421-3137DC10F7C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0347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B2A7088-E73E-404C-A16A-9831D5F5420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3988" cy="2378075"/>
          </a:xfrm>
        </p:spPr>
        <p:txBody>
          <a:bodyPr/>
          <a:lstStyle/>
          <a:p>
            <a:r>
              <a:rPr lang="ja-JP" altLang="en-US" sz="5400" dirty="0"/>
              <a:t>子音の分類と発音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755650" y="549275"/>
            <a:ext cx="287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dirty="0"/>
              <a:t>英語音声学（３）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①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3" name="phonetics03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40264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l"/>
            <a:r>
              <a:rPr lang="ja-JP" altLang="en-US" u="sng" dirty="0"/>
              <a:t>軟口蓋閉鎖音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96752"/>
            <a:ext cx="8291513" cy="485298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sz="5400" dirty="0">
                <a:solidFill>
                  <a:srgbClr val="FF3300"/>
                </a:solidFill>
                <a:latin typeface="Times New Roman" pitchFamily="18" charset="0"/>
              </a:rPr>
              <a:t>[k]</a:t>
            </a:r>
            <a:r>
              <a:rPr lang="en-US" altLang="ja-JP" dirty="0"/>
              <a:t> </a:t>
            </a:r>
            <a:r>
              <a:rPr lang="ja-JP" altLang="en-US" dirty="0"/>
              <a:t>無声軟口蓋閉鎖音</a:t>
            </a:r>
            <a:r>
              <a:rPr lang="en-US" altLang="ja-JP" dirty="0"/>
              <a:t>(</a:t>
            </a:r>
            <a:r>
              <a:rPr lang="en-US" altLang="ja-JP" dirty="0" err="1"/>
              <a:t>voicelss</a:t>
            </a:r>
            <a:r>
              <a:rPr lang="en-US" altLang="ja-JP" dirty="0"/>
              <a:t> velar stop)</a:t>
            </a:r>
          </a:p>
          <a:p>
            <a:pPr>
              <a:buFontTx/>
              <a:buNone/>
            </a:pPr>
            <a:r>
              <a:rPr lang="en-US" altLang="ja-JP" dirty="0"/>
              <a:t>          </a:t>
            </a:r>
            <a:r>
              <a:rPr lang="ja-JP" altLang="en-US" dirty="0"/>
              <a:t>　　（　　　　　　）で息を止めてから、</a:t>
            </a:r>
          </a:p>
          <a:p>
            <a:pPr>
              <a:buFontTx/>
              <a:buNone/>
            </a:pPr>
            <a:r>
              <a:rPr lang="ja-JP" altLang="en-US" dirty="0"/>
              <a:t>          　　パッと息を</a:t>
            </a:r>
            <a:r>
              <a:rPr lang="ja-JP" altLang="en-US" dirty="0" smtClean="0"/>
              <a:t>出す（気息音）</a:t>
            </a:r>
            <a:endParaRPr lang="ja-JP" altLang="en-US" dirty="0"/>
          </a:p>
          <a:p>
            <a:pPr>
              <a:buFontTx/>
              <a:buNone/>
            </a:pPr>
            <a:endParaRPr lang="en-US" altLang="ja-JP" dirty="0" smtClean="0"/>
          </a:p>
          <a:p>
            <a:pPr>
              <a:buFontTx/>
              <a:buNone/>
            </a:pPr>
            <a:r>
              <a:rPr lang="ja-JP" altLang="en-US" dirty="0" smtClean="0"/>
              <a:t>               無破裂音</a:t>
            </a:r>
            <a:endParaRPr lang="en-US" altLang="ja-JP" dirty="0" smtClean="0"/>
          </a:p>
          <a:p>
            <a:pPr>
              <a:buFontTx/>
              <a:buNone/>
            </a:pPr>
            <a:r>
              <a:rPr lang="ja-JP" altLang="en-US" dirty="0" smtClean="0"/>
              <a:t>　　　　　　</a:t>
            </a:r>
            <a:endParaRPr lang="en-US" altLang="ja-JP" dirty="0" smtClean="0"/>
          </a:p>
          <a:p>
            <a:pPr>
              <a:buFontTx/>
              <a:buNone/>
            </a:pPr>
            <a:r>
              <a:rPr lang="ja-JP" altLang="en-US" dirty="0" smtClean="0"/>
              <a:t>　</a:t>
            </a:r>
            <a:r>
              <a:rPr lang="en-US" altLang="ja-JP" dirty="0" smtClean="0"/>
              <a:t> </a:t>
            </a:r>
            <a:r>
              <a:rPr lang="en-US" altLang="ja-JP" sz="5400" dirty="0" smtClean="0">
                <a:solidFill>
                  <a:srgbClr val="FF3300"/>
                </a:solidFill>
                <a:latin typeface="Times New Roman" pitchFamily="18" charset="0"/>
              </a:rPr>
              <a:t>[</a:t>
            </a:r>
            <a:r>
              <a:rPr lang="en-US" altLang="ja-JP" sz="5400" dirty="0">
                <a:solidFill>
                  <a:srgbClr val="FF3300"/>
                </a:solidFill>
                <a:latin typeface="Times New Roman" pitchFamily="18" charset="0"/>
              </a:rPr>
              <a:t>g]</a:t>
            </a:r>
            <a:r>
              <a:rPr lang="en-US" altLang="ja-JP" dirty="0"/>
              <a:t> </a:t>
            </a:r>
            <a:r>
              <a:rPr lang="ja-JP" altLang="en-US" dirty="0"/>
              <a:t>有声軟口蓋閉鎖音</a:t>
            </a:r>
            <a:r>
              <a:rPr lang="en-US" altLang="ja-JP" dirty="0"/>
              <a:t>(voiced velar stop)</a:t>
            </a:r>
          </a:p>
        </p:txBody>
      </p:sp>
      <p:pic>
        <p:nvPicPr>
          <p:cNvPr id="23556" name="Picture 4" descr="k-aspi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781300"/>
            <a:ext cx="1008063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971550" y="3801608"/>
            <a:ext cx="1168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[k</a:t>
            </a:r>
            <a:r>
              <a:rPr lang="en-US" altLang="ja-JP" sz="5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˥</a:t>
            </a:r>
            <a:r>
              <a:rPr kumimoji="1" lang="en-US" altLang="ja-JP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kumimoji="1" lang="ja-JP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⑩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387688"/>
              </p:ext>
            </p:extLst>
          </p:nvPr>
        </p:nvGraphicFramePr>
        <p:xfrm>
          <a:off x="2195736" y="3344408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キング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king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カット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cut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833343"/>
              </p:ext>
            </p:extLst>
          </p:nvPr>
        </p:nvGraphicFramePr>
        <p:xfrm>
          <a:off x="2267744" y="4653136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pack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pack</a:t>
                      </a:r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[k</a:t>
                      </a:r>
                      <a:r>
                        <a:rPr lang="en-US" altLang="ja-JP" sz="2400" baseline="30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˥</a:t>
                      </a:r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kumimoji="1" lang="ja-JP" altLang="en-US" sz="24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shock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shock</a:t>
                      </a:r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[k</a:t>
                      </a:r>
                      <a:r>
                        <a:rPr lang="en-US" altLang="ja-JP" sz="2400" baseline="30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˥</a:t>
                      </a:r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kumimoji="1" lang="ja-JP" altLang="en-US" sz="24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honetics03-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794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9"/>
            <a:ext cx="3959671" cy="778098"/>
          </a:xfrm>
        </p:spPr>
        <p:txBody>
          <a:bodyPr/>
          <a:lstStyle/>
          <a:p>
            <a:pPr algn="l"/>
            <a:r>
              <a:rPr lang="ja-JP" altLang="en-US" u="sng" dirty="0"/>
              <a:t>摩擦音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8291512" cy="4857750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dirty="0"/>
              <a:t>摩擦音</a:t>
            </a:r>
            <a:r>
              <a:rPr lang="en-US" altLang="ja-JP" dirty="0"/>
              <a:t>(fricative)</a:t>
            </a:r>
            <a:r>
              <a:rPr lang="ja-JP" altLang="en-US" dirty="0"/>
              <a:t>：</a:t>
            </a:r>
          </a:p>
          <a:p>
            <a:pPr>
              <a:buFontTx/>
              <a:buNone/>
            </a:pPr>
            <a:endParaRPr lang="ja-JP" altLang="en-US" dirty="0"/>
          </a:p>
          <a:p>
            <a:pPr>
              <a:buFontTx/>
              <a:buNone/>
            </a:pPr>
            <a:r>
              <a:rPr lang="ja-JP" altLang="en-US" dirty="0"/>
              <a:t>呼気の流れを（　　　　　）て、</a:t>
            </a:r>
          </a:p>
          <a:p>
            <a:pPr>
              <a:buFontTx/>
              <a:buNone/>
            </a:pPr>
            <a:r>
              <a:rPr lang="ja-JP" altLang="en-US" dirty="0"/>
              <a:t>（　　　　）ようにして息を出す</a:t>
            </a:r>
          </a:p>
          <a:p>
            <a:pPr>
              <a:buFontTx/>
              <a:buNone/>
            </a:pPr>
            <a:endParaRPr lang="ja-JP" altLang="en-US" dirty="0"/>
          </a:p>
          <a:p>
            <a:pPr>
              <a:buFontTx/>
              <a:buNone/>
            </a:pPr>
            <a:r>
              <a:rPr lang="ja-JP" altLang="en-US" dirty="0" smtClean="0"/>
              <a:t>息</a:t>
            </a:r>
            <a:r>
              <a:rPr lang="ja-JP" altLang="en-US" dirty="0"/>
              <a:t>が続く限り、調音を</a:t>
            </a:r>
            <a:r>
              <a:rPr lang="ja-JP" altLang="en-US" dirty="0" smtClean="0"/>
              <a:t>続けられる⇔破裂音</a:t>
            </a:r>
            <a:endParaRPr lang="en-US" altLang="ja-JP" dirty="0" smtClean="0"/>
          </a:p>
          <a:p>
            <a:pPr>
              <a:buFontTx/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(       </a:t>
            </a:r>
            <a:r>
              <a:rPr lang="ja-JP" altLang="en-US" dirty="0" smtClean="0"/>
              <a:t>　音 </a:t>
            </a:r>
            <a:r>
              <a:rPr lang="en-US" altLang="ja-JP" dirty="0" smtClean="0"/>
              <a:t>continuant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>
              <a:buFontTx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　　　　　　　　　　　　　　　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⑪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32316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922337"/>
          </a:xfrm>
        </p:spPr>
        <p:txBody>
          <a:bodyPr/>
          <a:lstStyle/>
          <a:p>
            <a:pPr algn="l"/>
            <a:r>
              <a:rPr lang="ja-JP" altLang="en-US"/>
              <a:t>唇歯摩擦音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91512" cy="485775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sz="5400" dirty="0">
                <a:solidFill>
                  <a:srgbClr val="FF3300"/>
                </a:solidFill>
                <a:latin typeface="Times New Roman" pitchFamily="18" charset="0"/>
              </a:rPr>
              <a:t>[f]</a:t>
            </a:r>
            <a:r>
              <a:rPr lang="en-US" altLang="ja-JP" dirty="0"/>
              <a:t> </a:t>
            </a:r>
            <a:r>
              <a:rPr lang="ja-JP" altLang="en-US" dirty="0"/>
              <a:t>無声唇歯摩擦音</a:t>
            </a:r>
          </a:p>
          <a:p>
            <a:pPr>
              <a:buFontTx/>
              <a:buNone/>
            </a:pPr>
            <a:r>
              <a:rPr lang="ja-JP" altLang="en-US" dirty="0"/>
              <a:t>　　　</a:t>
            </a:r>
            <a:r>
              <a:rPr lang="en-US" altLang="ja-JP" dirty="0"/>
              <a:t>(voiceless labiodental fricative)</a:t>
            </a:r>
          </a:p>
          <a:p>
            <a:pPr>
              <a:buFontTx/>
              <a:buNone/>
            </a:pPr>
            <a:r>
              <a:rPr lang="ja-JP" altLang="en-US" dirty="0"/>
              <a:t>　　　（　　　　　）を（　　　　　）に軽く乗せ、</a:t>
            </a:r>
          </a:p>
          <a:p>
            <a:pPr>
              <a:buFontTx/>
              <a:buNone/>
            </a:pPr>
            <a:r>
              <a:rPr lang="ja-JP" altLang="en-US" dirty="0"/>
              <a:t>　　　なめらかに息を出す </a:t>
            </a:r>
          </a:p>
          <a:p>
            <a:pPr>
              <a:buFontTx/>
              <a:buNone/>
            </a:pPr>
            <a:r>
              <a:rPr lang="ja-JP" altLang="en-US" dirty="0"/>
              <a:t>　　  </a:t>
            </a:r>
            <a:r>
              <a:rPr lang="ja-JP" altLang="en-US" dirty="0" smtClean="0"/>
              <a:t>日本語</a:t>
            </a:r>
            <a:r>
              <a:rPr lang="ja-JP" altLang="en-US" dirty="0"/>
              <a:t>の「フ」は、</a:t>
            </a:r>
            <a:r>
              <a:rPr lang="en-US" altLang="ja-JP" dirty="0">
                <a:solidFill>
                  <a:srgbClr val="FF0000"/>
                </a:solidFill>
              </a:rPr>
              <a:t>[Φ]</a:t>
            </a:r>
            <a:r>
              <a:rPr lang="ja-JP" altLang="en-US" dirty="0"/>
              <a:t>（無声両唇摩擦音）</a:t>
            </a:r>
          </a:p>
          <a:p>
            <a:pPr>
              <a:buFontTx/>
              <a:buNone/>
            </a:pPr>
            <a:r>
              <a:rPr lang="ja-JP" altLang="en-US" dirty="0" smtClean="0"/>
              <a:t>　　　　</a:t>
            </a:r>
            <a:endParaRPr lang="en-US" altLang="ja-JP" dirty="0" smtClean="0"/>
          </a:p>
          <a:p>
            <a:pPr>
              <a:buFontTx/>
              <a:buNone/>
            </a:pPr>
            <a:r>
              <a:rPr lang="ja-JP" altLang="en-US" dirty="0" smtClean="0"/>
              <a:t> </a:t>
            </a:r>
            <a:r>
              <a:rPr lang="en-US" altLang="ja-JP" sz="5400" dirty="0" smtClean="0">
                <a:solidFill>
                  <a:srgbClr val="FF3300"/>
                </a:solidFill>
                <a:latin typeface="Times New Roman" pitchFamily="18" charset="0"/>
              </a:rPr>
              <a:t>[</a:t>
            </a:r>
            <a:r>
              <a:rPr lang="en-US" altLang="ja-JP" sz="5400" dirty="0">
                <a:solidFill>
                  <a:srgbClr val="FF3300"/>
                </a:solidFill>
                <a:latin typeface="Times New Roman" pitchFamily="18" charset="0"/>
              </a:rPr>
              <a:t>v]</a:t>
            </a:r>
            <a:r>
              <a:rPr lang="en-US" altLang="ja-JP" dirty="0"/>
              <a:t> </a:t>
            </a:r>
            <a:r>
              <a:rPr lang="ja-JP" altLang="en-US" dirty="0"/>
              <a:t>有声唇歯摩擦音</a:t>
            </a:r>
          </a:p>
          <a:p>
            <a:pPr>
              <a:buFontTx/>
              <a:buNone/>
            </a:pPr>
            <a:r>
              <a:rPr lang="ja-JP" altLang="en-US" dirty="0"/>
              <a:t>　　　　</a:t>
            </a:r>
            <a:r>
              <a:rPr lang="en-US" altLang="ja-JP" dirty="0"/>
              <a:t>(voiced labiodental fricative)</a:t>
            </a:r>
          </a:p>
          <a:p>
            <a:pPr>
              <a:buFontTx/>
              <a:buNone/>
            </a:pPr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⑫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454600"/>
              </p:ext>
            </p:extLst>
          </p:nvPr>
        </p:nvGraphicFramePr>
        <p:xfrm>
          <a:off x="1259632" y="4653136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フリー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free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ナイフ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knife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honetics03-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1589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vs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4583113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5508625" y="1150954"/>
            <a:ext cx="30241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 dirty="0">
                <a:solidFill>
                  <a:srgbClr val="FF3300"/>
                </a:solidFill>
              </a:rPr>
              <a:t>b</a:t>
            </a:r>
            <a:r>
              <a:rPr lang="en-US" altLang="ja-JP" sz="4400" dirty="0"/>
              <a:t>erry / </a:t>
            </a:r>
            <a:r>
              <a:rPr lang="en-US" altLang="ja-JP" sz="4400" dirty="0">
                <a:solidFill>
                  <a:srgbClr val="FF3300"/>
                </a:solidFill>
              </a:rPr>
              <a:t>v</a:t>
            </a:r>
            <a:r>
              <a:rPr lang="en-US" altLang="ja-JP" sz="4400" dirty="0"/>
              <a:t>ery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580063" y="4437063"/>
            <a:ext cx="3168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 dirty="0"/>
              <a:t>cur</a:t>
            </a:r>
            <a:r>
              <a:rPr lang="en-US" altLang="ja-JP" sz="4400" dirty="0">
                <a:solidFill>
                  <a:srgbClr val="FF3300"/>
                </a:solidFill>
              </a:rPr>
              <a:t>b</a:t>
            </a:r>
            <a:r>
              <a:rPr lang="en-US" altLang="ja-JP" sz="4400" dirty="0"/>
              <a:t> / cur</a:t>
            </a:r>
            <a:r>
              <a:rPr lang="en-US" altLang="ja-JP" sz="4400" dirty="0">
                <a:solidFill>
                  <a:srgbClr val="FF3300"/>
                </a:solidFill>
              </a:rPr>
              <a:t>ve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508625" y="2492375"/>
            <a:ext cx="31670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 dirty="0">
                <a:solidFill>
                  <a:srgbClr val="FF3300"/>
                </a:solidFill>
              </a:rPr>
              <a:t>b</a:t>
            </a:r>
            <a:r>
              <a:rPr lang="en-US" altLang="ja-JP" sz="4400" dirty="0"/>
              <a:t>oat / </a:t>
            </a:r>
            <a:r>
              <a:rPr lang="en-US" altLang="ja-JP" sz="4400" dirty="0">
                <a:solidFill>
                  <a:srgbClr val="FF3300"/>
                </a:solidFill>
              </a:rPr>
              <a:t>v</a:t>
            </a:r>
            <a:r>
              <a:rPr lang="en-US" altLang="ja-JP" sz="4400" dirty="0"/>
              <a:t>ote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⑬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2325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922337"/>
          </a:xfrm>
        </p:spPr>
        <p:txBody>
          <a:bodyPr/>
          <a:lstStyle/>
          <a:p>
            <a:pPr algn="l"/>
            <a:r>
              <a:rPr lang="ja-JP" altLang="en-US" u="sng"/>
              <a:t>歯間摩擦音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91512" cy="4857750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dirty="0"/>
              <a:t>　　　　　無声歯間摩擦音</a:t>
            </a:r>
          </a:p>
          <a:p>
            <a:pPr>
              <a:buFontTx/>
              <a:buNone/>
            </a:pPr>
            <a:r>
              <a:rPr lang="ja-JP" altLang="en-US" dirty="0"/>
              <a:t>　　　　　</a:t>
            </a:r>
            <a:r>
              <a:rPr lang="en-US" altLang="ja-JP" dirty="0"/>
              <a:t>(voiceless interdental fricative)</a:t>
            </a:r>
          </a:p>
          <a:p>
            <a:pPr>
              <a:buFontTx/>
              <a:buNone/>
            </a:pPr>
            <a:r>
              <a:rPr lang="ja-JP" altLang="en-US" dirty="0"/>
              <a:t>　　　　　（　　　　）を（　　　　　）に近づけて、</a:t>
            </a:r>
          </a:p>
          <a:p>
            <a:pPr>
              <a:buFontTx/>
              <a:buNone/>
            </a:pPr>
            <a:r>
              <a:rPr lang="ja-JP" altLang="en-US" dirty="0"/>
              <a:t>　　　　　摩擦しながら息を出す</a:t>
            </a:r>
          </a:p>
          <a:p>
            <a:pPr>
              <a:buFontTx/>
              <a:buNone/>
            </a:pPr>
            <a:endParaRPr lang="ja-JP" altLang="en-US" dirty="0"/>
          </a:p>
          <a:p>
            <a:pPr>
              <a:buFontTx/>
              <a:buNone/>
            </a:pPr>
            <a:r>
              <a:rPr lang="ja-JP" altLang="en-US" dirty="0"/>
              <a:t>　　　　　有声歯間摩擦音</a:t>
            </a:r>
          </a:p>
          <a:p>
            <a:pPr>
              <a:buFontTx/>
              <a:buNone/>
            </a:pPr>
            <a:r>
              <a:rPr lang="ja-JP" altLang="en-US" dirty="0"/>
              <a:t>　　　　　</a:t>
            </a:r>
            <a:r>
              <a:rPr lang="en-US" altLang="ja-JP" dirty="0"/>
              <a:t>(voiced interdental fricative)</a:t>
            </a:r>
          </a:p>
          <a:p>
            <a:pPr>
              <a:buFontTx/>
              <a:buNone/>
            </a:pPr>
            <a:endParaRPr lang="en-US" altLang="ja-JP" dirty="0"/>
          </a:p>
        </p:txBody>
      </p:sp>
      <p:pic>
        <p:nvPicPr>
          <p:cNvPr id="24580" name="Picture 4" descr="the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863600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e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92600"/>
            <a:ext cx="865187" cy="84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⑭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1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1589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Fvs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4043363" cy="53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005388" y="1454150"/>
            <a:ext cx="3527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 dirty="0"/>
              <a:t>dea</a:t>
            </a:r>
            <a:r>
              <a:rPr lang="en-US" altLang="ja-JP" sz="4400" dirty="0">
                <a:solidFill>
                  <a:srgbClr val="FF3300"/>
                </a:solidFill>
              </a:rPr>
              <a:t>f</a:t>
            </a:r>
            <a:r>
              <a:rPr lang="en-US" altLang="ja-JP" sz="4400" dirty="0"/>
              <a:t> / dea</a:t>
            </a:r>
            <a:r>
              <a:rPr lang="en-US" altLang="ja-JP" sz="4400" dirty="0">
                <a:solidFill>
                  <a:srgbClr val="FF3300"/>
                </a:solidFill>
              </a:rPr>
              <a:t>th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219700" y="3716338"/>
            <a:ext cx="33131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 dirty="0">
                <a:solidFill>
                  <a:srgbClr val="FF3300"/>
                </a:solidFill>
              </a:rPr>
              <a:t>v</a:t>
            </a:r>
            <a:r>
              <a:rPr lang="en-US" altLang="ja-JP" sz="4400" dirty="0"/>
              <a:t>eil / </a:t>
            </a:r>
            <a:r>
              <a:rPr lang="en-US" altLang="ja-JP" sz="4400" dirty="0">
                <a:solidFill>
                  <a:srgbClr val="FF3300"/>
                </a:solidFill>
              </a:rPr>
              <a:t>th</a:t>
            </a:r>
            <a:r>
              <a:rPr lang="en-US" altLang="ja-JP" sz="4400" dirty="0"/>
              <a:t>ey’ll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⑮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15-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3963" y="1563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922337"/>
          </a:xfrm>
        </p:spPr>
        <p:txBody>
          <a:bodyPr/>
          <a:lstStyle/>
          <a:p>
            <a:pPr algn="l"/>
            <a:r>
              <a:rPr lang="ja-JP" altLang="en-US" u="sng"/>
              <a:t>歯茎摩擦音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341438"/>
            <a:ext cx="8208963" cy="5183187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dirty="0">
                <a:solidFill>
                  <a:srgbClr val="FF3300"/>
                </a:solidFill>
              </a:rPr>
              <a:t>[s]</a:t>
            </a:r>
            <a:r>
              <a:rPr lang="en-US" altLang="ja-JP" dirty="0"/>
              <a:t> </a:t>
            </a:r>
            <a:r>
              <a:rPr lang="ja-JP" altLang="en-US" dirty="0"/>
              <a:t>無声歯茎摩擦音</a:t>
            </a:r>
            <a:r>
              <a:rPr lang="en-US" altLang="ja-JP" dirty="0"/>
              <a:t>(voiceless alveolar fricative)</a:t>
            </a:r>
          </a:p>
          <a:p>
            <a:pPr>
              <a:buFontTx/>
              <a:buNone/>
            </a:pPr>
            <a:r>
              <a:rPr lang="ja-JP" altLang="en-US" dirty="0"/>
              <a:t>　　舌先を歯茎に近づけ、こすって息を出す</a:t>
            </a:r>
          </a:p>
          <a:p>
            <a:pPr>
              <a:buFontTx/>
              <a:buNone/>
            </a:pPr>
            <a:r>
              <a:rPr lang="en-US" altLang="ja-JP" dirty="0">
                <a:solidFill>
                  <a:srgbClr val="FF3300"/>
                </a:solidFill>
              </a:rPr>
              <a:t>[z]</a:t>
            </a:r>
            <a:r>
              <a:rPr lang="en-US" altLang="ja-JP" dirty="0"/>
              <a:t> </a:t>
            </a:r>
            <a:r>
              <a:rPr lang="ja-JP" altLang="en-US" dirty="0"/>
              <a:t>有声歯茎摩擦音</a:t>
            </a:r>
            <a:r>
              <a:rPr lang="en-US" altLang="ja-JP" dirty="0"/>
              <a:t>(voiced alveolar fricative)</a:t>
            </a:r>
          </a:p>
          <a:p>
            <a:pPr>
              <a:buFontTx/>
              <a:buNone/>
            </a:pPr>
            <a:endParaRPr lang="en-US" altLang="ja-JP" dirty="0" smtClean="0"/>
          </a:p>
          <a:p>
            <a:pPr>
              <a:buFontTx/>
              <a:buNone/>
            </a:pPr>
            <a:r>
              <a:rPr lang="ja-JP" altLang="en-US" dirty="0" smtClean="0"/>
              <a:t>（日本語のザ行音については、後述）</a:t>
            </a:r>
            <a:r>
              <a:rPr lang="ja-JP" altLang="en-US" dirty="0"/>
              <a:t>　　　　　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⑯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1589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922337"/>
          </a:xfrm>
        </p:spPr>
        <p:txBody>
          <a:bodyPr/>
          <a:lstStyle/>
          <a:p>
            <a:pPr algn="l"/>
            <a:r>
              <a:rPr lang="ja-JP" altLang="en-US" u="sng"/>
              <a:t>硬口蓋摩擦音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8424863" cy="532765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dirty="0"/>
              <a:t> </a:t>
            </a:r>
            <a:r>
              <a:rPr lang="ja-JP" altLang="en-US" dirty="0"/>
              <a:t>　　　無声歯茎硬口蓋摩擦音</a:t>
            </a:r>
          </a:p>
          <a:p>
            <a:pPr>
              <a:buFontTx/>
              <a:buNone/>
            </a:pPr>
            <a:r>
              <a:rPr lang="ja-JP" altLang="en-US" dirty="0"/>
              <a:t>　　　　</a:t>
            </a:r>
            <a:r>
              <a:rPr lang="en-US" altLang="ja-JP" dirty="0"/>
              <a:t>(voiceless </a:t>
            </a:r>
            <a:r>
              <a:rPr lang="en-US" altLang="ja-JP" dirty="0" err="1"/>
              <a:t>palatoalveolar</a:t>
            </a:r>
            <a:r>
              <a:rPr lang="en-US" altLang="ja-JP" dirty="0"/>
              <a:t> fricative)</a:t>
            </a:r>
          </a:p>
          <a:p>
            <a:pPr>
              <a:buFontTx/>
              <a:buNone/>
            </a:pPr>
            <a:r>
              <a:rPr lang="ja-JP" altLang="en-US" dirty="0"/>
              <a:t>　　　　舌先を広く上</a:t>
            </a:r>
            <a:r>
              <a:rPr lang="ja-JP" altLang="en-US" dirty="0" err="1"/>
              <a:t>あご</a:t>
            </a:r>
            <a:r>
              <a:rPr lang="ja-JP" altLang="en-US" dirty="0"/>
              <a:t>（歯茎硬口蓋）に</a:t>
            </a:r>
          </a:p>
          <a:p>
            <a:pPr>
              <a:buFontTx/>
              <a:buNone/>
            </a:pPr>
            <a:r>
              <a:rPr lang="ja-JP" altLang="en-US" dirty="0"/>
              <a:t>　　　　近づけて摩擦をつくる</a:t>
            </a:r>
          </a:p>
          <a:p>
            <a:pPr>
              <a:buFontTx/>
              <a:buNone/>
            </a:pPr>
            <a:endParaRPr lang="ja-JP" altLang="en-US" dirty="0"/>
          </a:p>
          <a:p>
            <a:pPr>
              <a:buFontTx/>
              <a:buNone/>
            </a:pPr>
            <a:r>
              <a:rPr lang="ja-JP" altLang="en-US" dirty="0"/>
              <a:t>　　　　有声歯茎硬口蓋摩擦音</a:t>
            </a:r>
          </a:p>
          <a:p>
            <a:pPr>
              <a:buFontTx/>
              <a:buNone/>
            </a:pPr>
            <a:r>
              <a:rPr lang="ja-JP" altLang="en-US" dirty="0"/>
              <a:t>　　　　　</a:t>
            </a:r>
            <a:r>
              <a:rPr lang="en-US" altLang="ja-JP" dirty="0"/>
              <a:t>(voiced </a:t>
            </a:r>
            <a:r>
              <a:rPr lang="en-US" altLang="ja-JP" dirty="0" err="1"/>
              <a:t>palatoalveolar</a:t>
            </a:r>
            <a:r>
              <a:rPr lang="en-US" altLang="ja-JP" dirty="0"/>
              <a:t> fricative)</a:t>
            </a:r>
          </a:p>
          <a:p>
            <a:pPr>
              <a:buFontTx/>
              <a:buNone/>
            </a:pPr>
            <a:endParaRPr lang="en-US" altLang="ja-JP" dirty="0"/>
          </a:p>
        </p:txBody>
      </p:sp>
      <p:pic>
        <p:nvPicPr>
          <p:cNvPr id="26628" name="Picture 4" descr="e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698500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yo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12" y="4221088"/>
            <a:ext cx="792162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⑰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1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27665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9"/>
            <a:ext cx="3528640" cy="778098"/>
          </a:xfrm>
        </p:spPr>
        <p:txBody>
          <a:bodyPr/>
          <a:lstStyle/>
          <a:p>
            <a:pPr algn="l"/>
            <a:r>
              <a:rPr lang="ja-JP" altLang="en-US" u="sng" dirty="0"/>
              <a:t>声門摩擦音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052736"/>
            <a:ext cx="7993063" cy="547260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sz="5400" dirty="0">
                <a:solidFill>
                  <a:srgbClr val="FF3300"/>
                </a:solidFill>
                <a:latin typeface="Times New Roman" pitchFamily="18" charset="0"/>
              </a:rPr>
              <a:t>[h]</a:t>
            </a:r>
            <a:r>
              <a:rPr lang="en-US" altLang="ja-JP" dirty="0"/>
              <a:t> </a:t>
            </a:r>
            <a:r>
              <a:rPr lang="ja-JP" altLang="en-US" dirty="0"/>
              <a:t>　無声声門摩擦音</a:t>
            </a:r>
          </a:p>
          <a:p>
            <a:pPr>
              <a:buFontTx/>
              <a:buNone/>
            </a:pPr>
            <a:r>
              <a:rPr lang="ja-JP" altLang="en-US" dirty="0"/>
              <a:t>　　　　　</a:t>
            </a:r>
            <a:r>
              <a:rPr lang="en-US" altLang="ja-JP" dirty="0"/>
              <a:t>(voiceless glottal fricative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pPr>
              <a:buFontTx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ja-JP" altLang="en-US" dirty="0" smtClean="0"/>
              <a:t>ハ    </a:t>
            </a:r>
            <a:r>
              <a:rPr lang="en-US" altLang="ja-JP" dirty="0" smtClean="0"/>
              <a:t>[ha]</a:t>
            </a:r>
          </a:p>
          <a:p>
            <a:pPr>
              <a:buFontTx/>
              <a:buNone/>
            </a:pPr>
            <a:r>
              <a:rPr lang="ja-JP" altLang="en-US" dirty="0"/>
              <a:t>　</a:t>
            </a:r>
            <a:r>
              <a:rPr lang="ja-JP" altLang="en-US" dirty="0"/>
              <a:t>　ヒ　　</a:t>
            </a:r>
            <a:r>
              <a:rPr lang="en-US" altLang="ja-JP" dirty="0" smtClean="0"/>
              <a:t>[</a:t>
            </a:r>
            <a:r>
              <a:rPr lang="en-US" altLang="ja-JP" dirty="0" err="1" smtClean="0"/>
              <a:t>çi</a:t>
            </a:r>
            <a:r>
              <a:rPr lang="en-US" altLang="ja-JP" dirty="0" smtClean="0"/>
              <a:t>]      </a:t>
            </a:r>
            <a:r>
              <a:rPr lang="ja-JP" altLang="en-US" dirty="0" smtClean="0"/>
              <a:t>無声</a:t>
            </a:r>
            <a:r>
              <a:rPr lang="ja-JP" altLang="en-US" dirty="0" smtClean="0">
                <a:solidFill>
                  <a:srgbClr val="FF0000"/>
                </a:solidFill>
              </a:rPr>
              <a:t>硬</a:t>
            </a:r>
            <a:r>
              <a:rPr lang="ja-JP" altLang="en-US" dirty="0">
                <a:solidFill>
                  <a:srgbClr val="FF0000"/>
                </a:solidFill>
              </a:rPr>
              <a:t>口蓋</a:t>
            </a:r>
            <a:r>
              <a:rPr lang="ja-JP" altLang="en-US" dirty="0"/>
              <a:t>摩擦音</a:t>
            </a:r>
            <a:endParaRPr lang="en-US" altLang="ja-JP" dirty="0" smtClean="0"/>
          </a:p>
          <a:p>
            <a:pPr>
              <a:buFontTx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フ　　</a:t>
            </a:r>
            <a:r>
              <a:rPr lang="en-US" altLang="ja-JP" dirty="0" smtClean="0"/>
              <a:t>[</a:t>
            </a:r>
            <a:r>
              <a:rPr lang="en-US" altLang="ja-JP" dirty="0" err="1" smtClean="0"/>
              <a:t>Φu</a:t>
            </a:r>
            <a:r>
              <a:rPr lang="en-US" altLang="ja-JP" dirty="0" smtClean="0"/>
              <a:t>]    </a:t>
            </a:r>
            <a:r>
              <a:rPr lang="ja-JP" altLang="en-US" dirty="0" smtClean="0"/>
              <a:t>無声両唇摩擦音</a:t>
            </a:r>
            <a:endParaRPr lang="en-US" altLang="ja-JP" dirty="0" smtClean="0"/>
          </a:p>
          <a:p>
            <a:pPr>
              <a:buFontTx/>
              <a:buNone/>
            </a:pPr>
            <a:r>
              <a:rPr lang="ja-JP" altLang="en-US" dirty="0" smtClean="0"/>
              <a:t>　　</a:t>
            </a:r>
            <a:r>
              <a:rPr lang="ja-JP" altLang="en-US" dirty="0" err="1" smtClean="0"/>
              <a:t>ヘ</a:t>
            </a:r>
            <a:r>
              <a:rPr lang="ja-JP" altLang="en-US" dirty="0" smtClean="0"/>
              <a:t>    </a:t>
            </a:r>
            <a:r>
              <a:rPr lang="en-US" altLang="ja-JP" dirty="0" smtClean="0"/>
              <a:t>[he]</a:t>
            </a:r>
          </a:p>
          <a:p>
            <a:pPr>
              <a:buFontTx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ホ    </a:t>
            </a:r>
            <a:r>
              <a:rPr lang="en-US" altLang="ja-JP" dirty="0" smtClean="0"/>
              <a:t>[ho]</a:t>
            </a:r>
            <a:endParaRPr lang="en-US" altLang="ja-JP" dirty="0" smtClean="0"/>
          </a:p>
          <a:p>
            <a:pPr>
              <a:buFontTx/>
              <a:buNone/>
            </a:pPr>
            <a:r>
              <a:rPr lang="ja-JP" altLang="en-US" dirty="0" smtClean="0"/>
              <a:t>　　　　　　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⑱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57405"/>
              </p:ext>
            </p:extLst>
          </p:nvPr>
        </p:nvGraphicFramePr>
        <p:xfrm>
          <a:off x="1547664" y="5805264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ヒット</a:t>
                      </a:r>
                      <a:r>
                        <a:rPr lang="en-US" altLang="ja-JP" sz="2400" b="0" dirty="0" smtClean="0">
                          <a:solidFill>
                            <a:srgbClr val="FF0000"/>
                          </a:solidFill>
                        </a:rPr>
                        <a:t>[ç]</a:t>
                      </a:r>
                      <a:endParaRPr kumimoji="1" lang="ja-JP" alt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hit</a:t>
                      </a:r>
                      <a:endParaRPr kumimoji="1" lang="ja-JP" altLang="en-US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ヒント</a:t>
                      </a:r>
                      <a:r>
                        <a:rPr lang="en-US" altLang="ja-JP" sz="2400" b="0" dirty="0" smtClean="0">
                          <a:solidFill>
                            <a:srgbClr val="FF0000"/>
                          </a:solidFill>
                        </a:rPr>
                        <a:t>[ç]</a:t>
                      </a:r>
                      <a:endParaRPr kumimoji="1" lang="ja-JP" alt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hint</a:t>
                      </a:r>
                      <a:endParaRPr kumimoji="1" lang="ja-JP" altLang="en-US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honetics03-1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2574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hv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4397375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148263" y="1268413"/>
            <a:ext cx="3168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 dirty="0">
                <a:solidFill>
                  <a:srgbClr val="FF3300"/>
                </a:solidFill>
              </a:rPr>
              <a:t>th</a:t>
            </a:r>
            <a:r>
              <a:rPr lang="en-US" altLang="ja-JP" sz="4400" dirty="0"/>
              <a:t>ick / </a:t>
            </a:r>
            <a:r>
              <a:rPr lang="en-US" altLang="ja-JP" sz="4400" dirty="0">
                <a:solidFill>
                  <a:srgbClr val="FF3300"/>
                </a:solidFill>
              </a:rPr>
              <a:t>s</a:t>
            </a:r>
            <a:r>
              <a:rPr lang="en-US" altLang="ja-JP" sz="4400" dirty="0"/>
              <a:t>ick 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5148263" y="3644900"/>
            <a:ext cx="37449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 dirty="0"/>
              <a:t>clo</a:t>
            </a:r>
            <a:r>
              <a:rPr lang="en-US" altLang="ja-JP" sz="4400" dirty="0">
                <a:solidFill>
                  <a:srgbClr val="FF3300"/>
                </a:solidFill>
              </a:rPr>
              <a:t>the</a:t>
            </a:r>
            <a:r>
              <a:rPr lang="en-US" altLang="ja-JP" sz="4400" dirty="0"/>
              <a:t> / clo</a:t>
            </a:r>
            <a:r>
              <a:rPr lang="en-US" altLang="ja-JP" sz="4400" dirty="0">
                <a:solidFill>
                  <a:srgbClr val="FF3300"/>
                </a:solidFill>
              </a:rPr>
              <a:t>se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⑲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19-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3095575" cy="719137"/>
          </a:xfrm>
        </p:spPr>
        <p:txBody>
          <a:bodyPr/>
          <a:lstStyle/>
          <a:p>
            <a:pPr algn="l"/>
            <a:r>
              <a:rPr lang="ja-JP" altLang="en-US" sz="4000" dirty="0"/>
              <a:t>英語の</a:t>
            </a:r>
            <a:r>
              <a:rPr lang="ja-JP" altLang="en-US" sz="4000" dirty="0" smtClean="0"/>
              <a:t>子音</a:t>
            </a:r>
            <a:endParaRPr lang="en-US" altLang="ja-JP" sz="3600" dirty="0"/>
          </a:p>
        </p:txBody>
      </p:sp>
      <p:graphicFrame>
        <p:nvGraphicFramePr>
          <p:cNvPr id="21651" name="Group 1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654445"/>
              </p:ext>
            </p:extLst>
          </p:nvPr>
        </p:nvGraphicFramePr>
        <p:xfrm>
          <a:off x="468313" y="1052513"/>
          <a:ext cx="8351837" cy="5008819"/>
        </p:xfrm>
        <a:graphic>
          <a:graphicData uri="http://schemas.openxmlformats.org/drawingml/2006/table">
            <a:tbl>
              <a:tblPr/>
              <a:tblGrid>
                <a:gridCol w="1296987"/>
                <a:gridCol w="881063"/>
                <a:gridCol w="882650"/>
                <a:gridCol w="881062"/>
                <a:gridCol w="882650"/>
                <a:gridCol w="881063"/>
                <a:gridCol w="882650"/>
                <a:gridCol w="881062"/>
                <a:gridCol w="882650"/>
              </a:tblGrid>
              <a:tr h="771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　　　　　調音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　　　　　位置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調音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様式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両唇音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唇歯音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歯音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歯茎音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歯茎口蓋音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硬口蓋音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軟口蓋音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声門音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14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破裂音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ｐ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ｂ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ｔ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ｄ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ｋ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ｇ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15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摩擦音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ｆ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ｖ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Θ</a:t>
                      </a: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</a:t>
                      </a: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ð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ｓ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ｚ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ʃ</a:t>
                      </a: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</a:t>
                      </a: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ʒ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ｈ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22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破擦音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ʧ</a:t>
                      </a: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</a:t>
                      </a:r>
                      <a:r>
                        <a:rPr kumimoji="1" lang="en-US" altLang="ja-JP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ʤ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14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鼻音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ｍ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ｎ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14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流音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ｒ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ｌ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14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渡り音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ｗ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ｊ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lish Phonetic Symbol KK" pitchFamily="2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21652" name="Text Box 148"/>
          <p:cNvSpPr txBox="1">
            <a:spLocks noChangeArrowheads="1"/>
          </p:cNvSpPr>
          <p:nvPr/>
        </p:nvSpPr>
        <p:spPr bwMode="auto">
          <a:xfrm>
            <a:off x="879475" y="6170613"/>
            <a:ext cx="31085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 smtClean="0"/>
              <a:t>青字は無声音、赤字は有声音</a:t>
            </a:r>
            <a:endParaRPr lang="ja-JP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②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146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Svs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4446587" cy="5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500364" y="1362075"/>
            <a:ext cx="32400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 dirty="0">
                <a:solidFill>
                  <a:srgbClr val="FF3300"/>
                </a:solidFill>
              </a:rPr>
              <a:t>s</a:t>
            </a:r>
            <a:r>
              <a:rPr lang="en-US" altLang="ja-JP" sz="4400" dirty="0"/>
              <a:t>ip / </a:t>
            </a:r>
            <a:r>
              <a:rPr lang="en-US" altLang="ja-JP" sz="4400" dirty="0">
                <a:solidFill>
                  <a:srgbClr val="FF3300"/>
                </a:solidFill>
              </a:rPr>
              <a:t>sh</a:t>
            </a:r>
            <a:r>
              <a:rPr lang="en-US" altLang="ja-JP" sz="4400" dirty="0"/>
              <a:t>ip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580063" y="3500438"/>
            <a:ext cx="33845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 dirty="0"/>
              <a:t>bay</a:t>
            </a:r>
            <a:r>
              <a:rPr lang="en-US" altLang="ja-JP" sz="4400" dirty="0">
                <a:solidFill>
                  <a:srgbClr val="FF3300"/>
                </a:solidFill>
              </a:rPr>
              <a:t>s</a:t>
            </a:r>
            <a:r>
              <a:rPr lang="en-US" altLang="ja-JP" sz="4400" dirty="0"/>
              <a:t> / bei</a:t>
            </a:r>
            <a:r>
              <a:rPr lang="en-US" altLang="ja-JP" sz="4400" dirty="0">
                <a:solidFill>
                  <a:srgbClr val="FF3300"/>
                </a:solidFill>
              </a:rPr>
              <a:t>ge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⑳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20-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0420" y="11730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破擦音</a:t>
            </a:r>
            <a:r>
              <a:rPr lang="en-US" altLang="ja-JP"/>
              <a:t>(affricate)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91513" cy="48529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一度呼気の流れを（　　　　　）止めた後、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（　　　　）しながら息を出す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（</a:t>
            </a:r>
            <a:r>
              <a:rPr lang="ja-JP" altLang="en-US" dirty="0" smtClean="0"/>
              <a:t>閉鎖＋</a:t>
            </a:r>
            <a:r>
              <a:rPr lang="ja-JP" altLang="en-US" dirty="0"/>
              <a:t>摩擦）⇒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dirty="0"/>
          </a:p>
          <a:p>
            <a:pPr>
              <a:lnSpc>
                <a:spcPct val="90000"/>
              </a:lnSpc>
              <a:buFontTx/>
              <a:buNone/>
            </a:pPr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㉑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2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3" name="phonetics03-2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硬口蓋破擦音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　　　無声歯茎硬口蓋破擦音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　　　　</a:t>
            </a:r>
            <a:r>
              <a:rPr lang="en-US" altLang="ja-JP" dirty="0"/>
              <a:t>(voiceless </a:t>
            </a:r>
            <a:r>
              <a:rPr lang="en-US" altLang="ja-JP" dirty="0" err="1"/>
              <a:t>palatoalveolar</a:t>
            </a:r>
            <a:r>
              <a:rPr lang="en-US" altLang="ja-JP" dirty="0"/>
              <a:t> affricate)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　　　舌先の部分を歯茎の裏に付けて、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　　　息を止めた後、摩擦して出す（耳障り）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　　　有声歯茎硬口蓋破擦音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　　　</a:t>
            </a:r>
            <a:r>
              <a:rPr lang="en-US" altLang="ja-JP" dirty="0"/>
              <a:t>(voiced </a:t>
            </a:r>
            <a:r>
              <a:rPr lang="en-US" altLang="ja-JP" dirty="0" err="1"/>
              <a:t>palatoalveolar</a:t>
            </a:r>
            <a:r>
              <a:rPr lang="en-US" altLang="ja-JP" dirty="0"/>
              <a:t> affricate)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dirty="0"/>
              <a:t>   </a:t>
            </a:r>
            <a:r>
              <a:rPr lang="ja-JP" altLang="en-US" dirty="0"/>
              <a:t>　　　　</a:t>
            </a:r>
            <a:r>
              <a:rPr lang="en-US" altLang="ja-JP" dirty="0"/>
              <a:t>[z]</a:t>
            </a:r>
            <a:r>
              <a:rPr lang="ja-JP" altLang="en-US" dirty="0"/>
              <a:t>（摩擦音）との違いに注意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ja-JP" dirty="0"/>
          </a:p>
        </p:txBody>
      </p:sp>
      <p:pic>
        <p:nvPicPr>
          <p:cNvPr id="49156" name="Picture 4" descr="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936625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d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9725"/>
            <a:ext cx="1152525" cy="81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㉒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2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ZvsD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4376737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148064" y="1556792"/>
            <a:ext cx="34559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 dirty="0"/>
              <a:t>bee</a:t>
            </a:r>
            <a:r>
              <a:rPr lang="en-US" altLang="ja-JP" sz="4400" dirty="0">
                <a:solidFill>
                  <a:srgbClr val="FF3300"/>
                </a:solidFill>
              </a:rPr>
              <a:t>s</a:t>
            </a:r>
            <a:r>
              <a:rPr lang="en-US" altLang="ja-JP" sz="4400" dirty="0"/>
              <a:t> / bea</a:t>
            </a:r>
            <a:r>
              <a:rPr lang="en-US" altLang="ja-JP" sz="4400" dirty="0">
                <a:solidFill>
                  <a:srgbClr val="FF3300"/>
                </a:solidFill>
              </a:rPr>
              <a:t>ds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364163" y="3716338"/>
            <a:ext cx="34559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400"/>
              <a:t>car</a:t>
            </a:r>
            <a:r>
              <a:rPr lang="en-US" altLang="ja-JP" sz="4400">
                <a:solidFill>
                  <a:srgbClr val="FF3300"/>
                </a:solidFill>
              </a:rPr>
              <a:t>s</a:t>
            </a:r>
            <a:r>
              <a:rPr lang="en-US" altLang="ja-JP" sz="4400"/>
              <a:t> / car</a:t>
            </a:r>
            <a:r>
              <a:rPr lang="en-US" altLang="ja-JP" sz="4400">
                <a:solidFill>
                  <a:srgbClr val="FF3300"/>
                </a:solidFill>
              </a:rPr>
              <a:t>ds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㉓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2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1798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ザ行音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ja-JP" altLang="en-US" dirty="0"/>
              <a:t>ザ行は語中で </a:t>
            </a:r>
            <a:r>
              <a:rPr lang="en-US" altLang="ja-JP" dirty="0"/>
              <a:t>[z]</a:t>
            </a:r>
            <a:r>
              <a:rPr lang="ja-JP" altLang="en-US" dirty="0"/>
              <a:t>（摩擦音）</a:t>
            </a:r>
          </a:p>
          <a:p>
            <a:pPr>
              <a:buFontTx/>
              <a:buNone/>
            </a:pPr>
            <a:r>
              <a:rPr lang="ja-JP" altLang="en-US" dirty="0"/>
              <a:t>        すずめ</a:t>
            </a:r>
            <a:r>
              <a:rPr lang="en-US" altLang="ja-JP" dirty="0"/>
              <a:t>[</a:t>
            </a:r>
            <a:r>
              <a:rPr lang="en-US" altLang="ja-JP" dirty="0" err="1"/>
              <a:t>su</a:t>
            </a:r>
            <a:r>
              <a:rPr lang="en-US" altLang="ja-JP" dirty="0" err="1">
                <a:solidFill>
                  <a:srgbClr val="0000FF"/>
                </a:solidFill>
              </a:rPr>
              <a:t>z</a:t>
            </a:r>
            <a:r>
              <a:rPr lang="en-US" altLang="ja-JP" dirty="0" err="1"/>
              <a:t>ume</a:t>
            </a:r>
            <a:r>
              <a:rPr lang="en-US" altLang="ja-JP" dirty="0"/>
              <a:t>]</a:t>
            </a:r>
            <a:r>
              <a:rPr lang="ja-JP" altLang="en-US" dirty="0" err="1"/>
              <a:t>、</a:t>
            </a:r>
            <a:r>
              <a:rPr lang="ja-JP" altLang="en-US" dirty="0"/>
              <a:t>自然</a:t>
            </a:r>
            <a:r>
              <a:rPr lang="en-US" altLang="ja-JP" dirty="0"/>
              <a:t>[</a:t>
            </a:r>
            <a:r>
              <a:rPr lang="en-US" altLang="ja-JP" dirty="0" err="1"/>
              <a:t>ʃi</a:t>
            </a:r>
            <a:r>
              <a:rPr lang="en-US" altLang="ja-JP" dirty="0" err="1">
                <a:solidFill>
                  <a:srgbClr val="0000FF"/>
                </a:solidFill>
              </a:rPr>
              <a:t>z</a:t>
            </a:r>
            <a:r>
              <a:rPr lang="en-US" altLang="ja-JP" dirty="0" err="1"/>
              <a:t>en</a:t>
            </a:r>
            <a:r>
              <a:rPr lang="en-US" altLang="ja-JP" dirty="0"/>
              <a:t>]</a:t>
            </a:r>
          </a:p>
          <a:p>
            <a:pPr>
              <a:buFontTx/>
              <a:buNone/>
            </a:pPr>
            <a:r>
              <a:rPr lang="ja-JP" altLang="en-US" dirty="0"/>
              <a:t>ただし、語頭では </a:t>
            </a:r>
            <a:r>
              <a:rPr lang="en-US" altLang="ja-JP" dirty="0"/>
              <a:t>[</a:t>
            </a:r>
            <a:r>
              <a:rPr lang="en-US" altLang="ja-JP" dirty="0" err="1"/>
              <a:t>dz</a:t>
            </a:r>
            <a:r>
              <a:rPr lang="en-US" altLang="ja-JP" dirty="0"/>
              <a:t>]</a:t>
            </a:r>
            <a:r>
              <a:rPr lang="ja-JP" altLang="en-US" dirty="0"/>
              <a:t>（破擦音）　</a:t>
            </a:r>
          </a:p>
          <a:p>
            <a:pPr>
              <a:buFontTx/>
              <a:buNone/>
            </a:pPr>
            <a:r>
              <a:rPr lang="ja-JP" altLang="en-US" dirty="0"/>
              <a:t> 　　　ずきん</a:t>
            </a:r>
            <a:r>
              <a:rPr lang="en-US" altLang="ja-JP" dirty="0"/>
              <a:t>[</a:t>
            </a:r>
            <a:r>
              <a:rPr lang="en-US" altLang="ja-JP" dirty="0" err="1">
                <a:solidFill>
                  <a:srgbClr val="FF3300"/>
                </a:solidFill>
              </a:rPr>
              <a:t>dz</a:t>
            </a:r>
            <a:r>
              <a:rPr lang="en-US" altLang="ja-JP" dirty="0" err="1"/>
              <a:t>ukin</a:t>
            </a:r>
            <a:r>
              <a:rPr lang="en-US" altLang="ja-JP" dirty="0"/>
              <a:t>]</a:t>
            </a:r>
            <a:r>
              <a:rPr lang="ja-JP" altLang="en-US" dirty="0" err="1"/>
              <a:t>、</a:t>
            </a:r>
            <a:r>
              <a:rPr lang="ja-JP" altLang="en-US" dirty="0"/>
              <a:t>禅</a:t>
            </a:r>
            <a:r>
              <a:rPr lang="en-US" altLang="ja-JP" dirty="0"/>
              <a:t>[</a:t>
            </a:r>
            <a:r>
              <a:rPr lang="en-US" altLang="ja-JP" dirty="0" err="1">
                <a:solidFill>
                  <a:srgbClr val="FF3300"/>
                </a:solidFill>
              </a:rPr>
              <a:t>dz</a:t>
            </a:r>
            <a:r>
              <a:rPr lang="en-US" altLang="ja-JP" dirty="0" err="1"/>
              <a:t>en</a:t>
            </a:r>
            <a:r>
              <a:rPr lang="en-US" altLang="ja-JP" dirty="0"/>
              <a:t>] </a:t>
            </a:r>
          </a:p>
          <a:p>
            <a:pPr>
              <a:buFontTx/>
              <a:buNone/>
            </a:pPr>
            <a:endParaRPr lang="en-US" altLang="ja-JP" dirty="0"/>
          </a:p>
          <a:p>
            <a:pPr>
              <a:buFontTx/>
              <a:buNone/>
            </a:pPr>
            <a:r>
              <a:rPr lang="en-US" altLang="ja-JP" dirty="0"/>
              <a:t>⇒</a:t>
            </a:r>
            <a:r>
              <a:rPr lang="ja-JP" altLang="en-US" dirty="0"/>
              <a:t>語頭の</a:t>
            </a:r>
            <a:r>
              <a:rPr lang="en-US" altLang="ja-JP" dirty="0"/>
              <a:t>[z]</a:t>
            </a:r>
            <a:r>
              <a:rPr lang="ja-JP" altLang="en-US" dirty="0"/>
              <a:t>は発音注意　 </a:t>
            </a:r>
          </a:p>
          <a:p>
            <a:pPr>
              <a:buFontTx/>
              <a:buNone/>
            </a:pPr>
            <a:r>
              <a:rPr lang="ja-JP" altLang="en-US" dirty="0"/>
              <a:t>　　</a:t>
            </a:r>
            <a:r>
              <a:rPr lang="en-US" altLang="ja-JP" dirty="0">
                <a:solidFill>
                  <a:srgbClr val="FF3300"/>
                </a:solidFill>
              </a:rPr>
              <a:t>z</a:t>
            </a:r>
            <a:r>
              <a:rPr lang="en-US" altLang="ja-JP" dirty="0"/>
              <a:t>one, </a:t>
            </a:r>
            <a:r>
              <a:rPr lang="en-US" altLang="ja-JP" dirty="0">
                <a:solidFill>
                  <a:srgbClr val="FF3300"/>
                </a:solidFill>
              </a:rPr>
              <a:t>z</a:t>
            </a:r>
            <a:r>
              <a:rPr lang="en-US" altLang="ja-JP" dirty="0"/>
              <a:t>oo[</a:t>
            </a:r>
            <a:r>
              <a:rPr lang="en-US" altLang="ja-JP" baseline="30000" dirty="0">
                <a:solidFill>
                  <a:srgbClr val="FF3300"/>
                </a:solidFill>
              </a:rPr>
              <a:t>×</a:t>
            </a:r>
            <a:r>
              <a:rPr lang="ja-JP" altLang="en-US" dirty="0"/>
              <a:t>ズー</a:t>
            </a:r>
            <a:r>
              <a:rPr lang="en-US" altLang="ja-JP" dirty="0"/>
              <a:t>], </a:t>
            </a:r>
            <a:r>
              <a:rPr lang="en-US" altLang="ja-JP" dirty="0">
                <a:solidFill>
                  <a:srgbClr val="FF3300"/>
                </a:solidFill>
              </a:rPr>
              <a:t>z</a:t>
            </a:r>
            <a:r>
              <a:rPr lang="en-US" altLang="ja-JP" dirty="0"/>
              <a:t>oom</a:t>
            </a:r>
          </a:p>
          <a:p>
            <a:pPr>
              <a:buFontTx/>
              <a:buNone/>
            </a:pPr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㉔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2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40264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ザ行音：２つの「ジ」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ja-JP" altLang="en-US" dirty="0"/>
              <a:t>日本語の「ジ」は、</a:t>
            </a:r>
          </a:p>
          <a:p>
            <a:pPr>
              <a:buFontTx/>
              <a:buNone/>
            </a:pPr>
            <a:r>
              <a:rPr lang="ja-JP" altLang="en-US" dirty="0"/>
              <a:t>　語中では</a:t>
            </a:r>
            <a:r>
              <a:rPr lang="en-US" altLang="ja-JP" dirty="0"/>
              <a:t>[ʒ](</a:t>
            </a:r>
            <a:r>
              <a:rPr lang="ja-JP" altLang="en-US" dirty="0"/>
              <a:t>摩擦音）</a:t>
            </a:r>
          </a:p>
          <a:p>
            <a:pPr>
              <a:buFontTx/>
              <a:buNone/>
            </a:pPr>
            <a:r>
              <a:rPr lang="ja-JP" altLang="en-US" dirty="0"/>
              <a:t>　　火事</a:t>
            </a:r>
            <a:r>
              <a:rPr lang="en-US" altLang="ja-JP" dirty="0"/>
              <a:t>[</a:t>
            </a:r>
            <a:r>
              <a:rPr lang="en-US" altLang="ja-JP" dirty="0" err="1">
                <a:latin typeface="ＭＳ Ｐゴシック" charset="-128"/>
              </a:rPr>
              <a:t>ka</a:t>
            </a:r>
            <a:r>
              <a:rPr lang="en-US" altLang="ja-JP" dirty="0" err="1">
                <a:solidFill>
                  <a:srgbClr val="FF3300"/>
                </a:solidFill>
                <a:latin typeface="ＭＳ Ｐゴシック" charset="-128"/>
              </a:rPr>
              <a:t>ʒ</a:t>
            </a:r>
            <a:r>
              <a:rPr lang="en-US" altLang="ja-JP" dirty="0" err="1">
                <a:latin typeface="ＭＳ Ｐゴシック" charset="-128"/>
              </a:rPr>
              <a:t>i</a:t>
            </a:r>
            <a:r>
              <a:rPr lang="en-US" altLang="ja-JP" dirty="0"/>
              <a:t>]</a:t>
            </a:r>
            <a:r>
              <a:rPr lang="ja-JP" altLang="en-US" dirty="0" err="1"/>
              <a:t>、</a:t>
            </a:r>
            <a:r>
              <a:rPr lang="ja-JP" altLang="en-US" dirty="0"/>
              <a:t>大事</a:t>
            </a:r>
            <a:r>
              <a:rPr lang="en-US" altLang="ja-JP" dirty="0"/>
              <a:t>[</a:t>
            </a:r>
            <a:r>
              <a:rPr lang="en-US" altLang="ja-JP" dirty="0" err="1">
                <a:latin typeface="ＭＳ Ｐゴシック" charset="-128"/>
              </a:rPr>
              <a:t>dai</a:t>
            </a:r>
            <a:r>
              <a:rPr lang="en-US" altLang="ja-JP" dirty="0" err="1">
                <a:solidFill>
                  <a:srgbClr val="FF3300"/>
                </a:solidFill>
                <a:latin typeface="ＭＳ Ｐゴシック" charset="-128"/>
              </a:rPr>
              <a:t>ʒ</a:t>
            </a:r>
            <a:r>
              <a:rPr lang="en-US" altLang="ja-JP" dirty="0" err="1">
                <a:latin typeface="ＭＳ Ｐゴシック" charset="-128"/>
              </a:rPr>
              <a:t>i</a:t>
            </a:r>
            <a:r>
              <a:rPr lang="en-US" altLang="ja-JP" dirty="0"/>
              <a:t>]</a:t>
            </a:r>
          </a:p>
          <a:p>
            <a:pPr>
              <a:buFontTx/>
              <a:buNone/>
            </a:pPr>
            <a:r>
              <a:rPr lang="ja-JP" altLang="en-US" dirty="0"/>
              <a:t>　語頭では</a:t>
            </a:r>
            <a:r>
              <a:rPr lang="en-US" altLang="ja-JP" dirty="0"/>
              <a:t>[ʤ]</a:t>
            </a:r>
            <a:r>
              <a:rPr lang="ja-JP" altLang="en-US" dirty="0"/>
              <a:t>（破擦音）　</a:t>
            </a:r>
          </a:p>
          <a:p>
            <a:pPr>
              <a:buFontTx/>
              <a:buNone/>
            </a:pPr>
            <a:r>
              <a:rPr lang="ja-JP" altLang="en-US" dirty="0"/>
              <a:t>　　じか</a:t>
            </a:r>
            <a:r>
              <a:rPr lang="en-US" altLang="ja-JP" dirty="0"/>
              <a:t>[</a:t>
            </a:r>
            <a:r>
              <a:rPr lang="en-US" altLang="ja-JP" dirty="0" err="1">
                <a:solidFill>
                  <a:srgbClr val="FF3300"/>
                </a:solidFill>
                <a:latin typeface="ＭＳ Ｐゴシック" charset="-128"/>
              </a:rPr>
              <a:t>ʤ</a:t>
            </a:r>
            <a:r>
              <a:rPr lang="en-US" altLang="ja-JP" dirty="0" err="1">
                <a:latin typeface="ＭＳ Ｐゴシック" charset="-128"/>
              </a:rPr>
              <a:t>ika</a:t>
            </a:r>
            <a:r>
              <a:rPr lang="en-US" altLang="ja-JP" dirty="0"/>
              <a:t>]</a:t>
            </a:r>
            <a:r>
              <a:rPr lang="ja-JP" altLang="en-US" dirty="0" err="1"/>
              <a:t>、</a:t>
            </a:r>
            <a:r>
              <a:rPr lang="ja-JP" altLang="en-US" dirty="0"/>
              <a:t>時代</a:t>
            </a:r>
            <a:r>
              <a:rPr lang="en-US" altLang="ja-JP" dirty="0"/>
              <a:t>[</a:t>
            </a:r>
            <a:r>
              <a:rPr lang="en-US" altLang="ja-JP" dirty="0" err="1">
                <a:solidFill>
                  <a:srgbClr val="FF3300"/>
                </a:solidFill>
                <a:latin typeface="ＭＳ Ｐゴシック" charset="-128"/>
              </a:rPr>
              <a:t>ʤ</a:t>
            </a:r>
            <a:r>
              <a:rPr lang="en-US" altLang="ja-JP" dirty="0" err="1">
                <a:latin typeface="ＭＳ Ｐゴシック" charset="-128"/>
              </a:rPr>
              <a:t>idai</a:t>
            </a:r>
            <a:r>
              <a:rPr lang="en-US" altLang="ja-JP" dirty="0"/>
              <a:t>] </a:t>
            </a:r>
            <a:r>
              <a:rPr lang="ja-JP" altLang="en-US" dirty="0"/>
              <a:t>　　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㉕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2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30552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850106"/>
          </a:xfrm>
        </p:spPr>
        <p:txBody>
          <a:bodyPr/>
          <a:lstStyle/>
          <a:p>
            <a:pPr algn="l"/>
            <a:r>
              <a:rPr lang="ja-JP" altLang="en-US" dirty="0" smtClean="0"/>
              <a:t>日本語（外来語）</a:t>
            </a:r>
            <a:r>
              <a:rPr lang="ja-JP" altLang="en-US" dirty="0"/>
              <a:t>⇔</a:t>
            </a:r>
            <a:r>
              <a:rPr lang="ja-JP" altLang="en-US" dirty="0" smtClean="0"/>
              <a:t>英語</a:t>
            </a:r>
            <a:endParaRPr kumimoji="1" lang="ja-JP" altLang="en-US" dirty="0"/>
          </a:p>
        </p:txBody>
      </p:sp>
      <p:graphicFrame>
        <p:nvGraphicFramePr>
          <p:cNvPr id="4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969892"/>
              </p:ext>
            </p:extLst>
          </p:nvPr>
        </p:nvGraphicFramePr>
        <p:xfrm>
          <a:off x="395536" y="1700808"/>
          <a:ext cx="8568952" cy="4464495"/>
        </p:xfrm>
        <a:graphic>
          <a:graphicData uri="http://schemas.openxmlformats.org/drawingml/2006/table">
            <a:tbl>
              <a:tblPr/>
              <a:tblGrid>
                <a:gridCol w="2099455"/>
                <a:gridCol w="2099455"/>
                <a:gridCol w="2099455"/>
                <a:gridCol w="2270587"/>
              </a:tblGrid>
              <a:tr h="8928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ペンシル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encil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キック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ick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28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ポイント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oint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800" dirty="0" smtClean="0"/>
                        <a:t>クール</a:t>
                      </a:r>
                      <a:endParaRPr lang="ja-JP" altLang="en-US" sz="28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800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altLang="ja-JP" sz="2800" dirty="0" smtClean="0"/>
                        <a:t>ool</a:t>
                      </a:r>
                      <a:endParaRPr lang="ja-JP" altLang="en-US" sz="28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28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タクシー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axi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フレンド  </a:t>
                      </a:r>
                      <a:r>
                        <a:rPr lang="en-US" altLang="ja-JP" sz="2800" dirty="0" smtClean="0">
                          <a:solidFill>
                            <a:srgbClr val="FF0000"/>
                          </a:solidFill>
                        </a:rPr>
                        <a:t>[Φ]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riend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28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テント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ent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フレッシュ</a:t>
                      </a:r>
                      <a:r>
                        <a:rPr lang="en-US" altLang="ja-JP" sz="2400" dirty="0" smtClean="0">
                          <a:solidFill>
                            <a:srgbClr val="FF0000"/>
                          </a:solidFill>
                        </a:rPr>
                        <a:t>[Φ]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resh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2899">
                <a:tc>
                  <a:txBody>
                    <a:bodyPr/>
                    <a:lstStyle/>
                    <a:p>
                      <a:r>
                        <a:rPr lang="ja-JP" altLang="en-US" sz="2800" dirty="0" smtClean="0"/>
                        <a:t>ツール   </a:t>
                      </a:r>
                      <a:r>
                        <a:rPr lang="en-US" altLang="ja-JP" sz="2800" dirty="0" smtClean="0">
                          <a:solidFill>
                            <a:srgbClr val="FF0000"/>
                          </a:solidFill>
                        </a:rPr>
                        <a:t>[</a:t>
                      </a:r>
                      <a:r>
                        <a:rPr lang="en-US" altLang="ja-JP" sz="2800" dirty="0" err="1" smtClean="0">
                          <a:solidFill>
                            <a:srgbClr val="FF0000"/>
                          </a:solidFill>
                        </a:rPr>
                        <a:t>ts</a:t>
                      </a:r>
                      <a:r>
                        <a:rPr lang="en-US" altLang="ja-JP" sz="2800" dirty="0" smtClean="0">
                          <a:solidFill>
                            <a:srgbClr val="FF0000"/>
                          </a:solidFill>
                        </a:rPr>
                        <a:t>]</a:t>
                      </a:r>
                      <a:endParaRPr lang="ja-JP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800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altLang="ja-JP" sz="2800" dirty="0" smtClean="0"/>
                        <a:t>ool</a:t>
                      </a:r>
                      <a:endParaRPr lang="ja-JP" altLang="en-US" sz="28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スタッフ  </a:t>
                      </a:r>
                      <a:r>
                        <a:rPr lang="en-US" altLang="ja-JP" sz="2800" dirty="0" smtClean="0">
                          <a:solidFill>
                            <a:srgbClr val="FF0000"/>
                          </a:solidFill>
                        </a:rPr>
                        <a:t>[Φ]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ff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㉖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4" descr="p-aspi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88840"/>
            <a:ext cx="504032" cy="39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-aspi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192" y="2924944"/>
            <a:ext cx="504032" cy="39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-aspi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17" y="3861048"/>
            <a:ext cx="516343" cy="42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-aspi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192" y="4725144"/>
            <a:ext cx="516343" cy="42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-aspi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192" y="5517232"/>
            <a:ext cx="516343" cy="42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-aspir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689" y="1988840"/>
            <a:ext cx="478886" cy="35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-aspir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00" y="2924944"/>
            <a:ext cx="478886" cy="35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honetics03-2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733" y="323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4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850106"/>
          </a:xfrm>
        </p:spPr>
        <p:txBody>
          <a:bodyPr/>
          <a:lstStyle/>
          <a:p>
            <a:pPr algn="l"/>
            <a:r>
              <a:rPr lang="ja-JP" altLang="en-US" dirty="0" smtClean="0"/>
              <a:t>日本語（外来語）⇔英語</a:t>
            </a:r>
            <a:endParaRPr kumimoji="1" lang="ja-JP" altLang="en-US" dirty="0"/>
          </a:p>
        </p:txBody>
      </p:sp>
      <p:graphicFrame>
        <p:nvGraphicFramePr>
          <p:cNvPr id="4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336434"/>
              </p:ext>
            </p:extLst>
          </p:nvPr>
        </p:nvGraphicFramePr>
        <p:xfrm>
          <a:off x="323527" y="1196752"/>
          <a:ext cx="8469828" cy="5328588"/>
        </p:xfrm>
        <a:graphic>
          <a:graphicData uri="http://schemas.openxmlformats.org/drawingml/2006/table">
            <a:tbl>
              <a:tblPr/>
              <a:tblGrid>
                <a:gridCol w="1988260"/>
                <a:gridCol w="1988260"/>
                <a:gridCol w="1988260"/>
                <a:gridCol w="2505048"/>
              </a:tblGrid>
              <a:tr h="888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ボ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イス 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oice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800" dirty="0" smtClean="0">
                          <a:solidFill>
                            <a:srgbClr val="FF0000"/>
                          </a:solidFill>
                        </a:rPr>
                        <a:t>シ</a:t>
                      </a:r>
                      <a:r>
                        <a:rPr lang="ja-JP" altLang="en-US" sz="2800" dirty="0" smtClean="0"/>
                        <a:t>ンプル</a:t>
                      </a:r>
                      <a:endParaRPr lang="ja-JP" altLang="en-US" sz="28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800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altLang="ja-JP" sz="2800" dirty="0" smtClean="0"/>
                        <a:t>imple</a:t>
                      </a:r>
                      <a:endParaRPr lang="ja-JP" altLang="en-US" sz="28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8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ビ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ジョン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ision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マシン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ine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8098">
                <a:tc>
                  <a:txBody>
                    <a:bodyPr/>
                    <a:lstStyle/>
                    <a:p>
                      <a:r>
                        <a:rPr lang="ja-JP" altLang="en-US" sz="2800" dirty="0" smtClean="0"/>
                        <a:t>サー</a:t>
                      </a:r>
                      <a:r>
                        <a:rPr lang="ja-JP" altLang="en-US" sz="2800" dirty="0" smtClean="0">
                          <a:solidFill>
                            <a:srgbClr val="FF0000"/>
                          </a:solidFill>
                        </a:rPr>
                        <a:t>ビ</a:t>
                      </a:r>
                      <a:r>
                        <a:rPr lang="ja-JP" altLang="en-US" sz="2800" dirty="0" smtClean="0"/>
                        <a:t>ス</a:t>
                      </a:r>
                      <a:endParaRPr lang="ja-JP" altLang="en-US" sz="2800" dirty="0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800" dirty="0" smtClean="0"/>
                        <a:t>ser</a:t>
                      </a:r>
                      <a:r>
                        <a:rPr lang="en-US" altLang="ja-JP" sz="2800" dirty="0" smtClean="0">
                          <a:solidFill>
                            <a:srgbClr val="FF0000"/>
                          </a:solidFill>
                        </a:rPr>
                        <a:t>v</a:t>
                      </a:r>
                      <a:r>
                        <a:rPr lang="en-US" altLang="ja-JP" sz="2800" dirty="0" smtClean="0"/>
                        <a:t>ice</a:t>
                      </a:r>
                      <a:endParaRPr lang="ja-JP" altLang="en-US" sz="28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800" dirty="0" smtClean="0">
                          <a:solidFill>
                            <a:srgbClr val="FF0000"/>
                          </a:solidFill>
                        </a:rPr>
                        <a:t>シ</a:t>
                      </a:r>
                      <a:r>
                        <a:rPr lang="ja-JP" altLang="en-US" sz="2800" dirty="0" smtClean="0"/>
                        <a:t>ンパ</a:t>
                      </a:r>
                      <a:r>
                        <a:rPr lang="ja-JP" altLang="en-US" sz="2800" dirty="0" smtClean="0">
                          <a:solidFill>
                            <a:srgbClr val="FF0000"/>
                          </a:solidFill>
                        </a:rPr>
                        <a:t>シ</a:t>
                      </a:r>
                      <a:r>
                        <a:rPr lang="ja-JP" altLang="en-US" sz="2800" dirty="0" smtClean="0"/>
                        <a:t>ー</a:t>
                      </a:r>
                      <a:endParaRPr lang="ja-JP" altLang="en-US" sz="28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800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altLang="ja-JP" sz="2800" dirty="0" smtClean="0"/>
                        <a:t>ympa</a:t>
                      </a:r>
                      <a:r>
                        <a:rPr lang="en-US" altLang="ja-JP" sz="2800" dirty="0" smtClean="0">
                          <a:solidFill>
                            <a:srgbClr val="FF0000"/>
                          </a:solidFill>
                        </a:rPr>
                        <a:t>th</a:t>
                      </a:r>
                      <a:r>
                        <a:rPr lang="en-US" altLang="ja-JP" sz="2800" dirty="0" smtClean="0"/>
                        <a:t>y</a:t>
                      </a:r>
                      <a:endParaRPr lang="ja-JP" altLang="en-US" sz="28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8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シ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アター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eater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ヒ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ール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eel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8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ス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リー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ree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800" dirty="0" smtClean="0">
                          <a:solidFill>
                            <a:srgbClr val="FF0000"/>
                          </a:solidFill>
                        </a:rPr>
                        <a:t>ヒ</a:t>
                      </a:r>
                      <a:r>
                        <a:rPr lang="ja-JP" altLang="en-US" sz="2800" dirty="0" smtClean="0"/>
                        <a:t>ストリー</a:t>
                      </a:r>
                      <a:endParaRPr lang="ja-JP" altLang="en-US" sz="28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800" dirty="0" smtClean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altLang="ja-JP" sz="2800" dirty="0" smtClean="0"/>
                        <a:t>istory</a:t>
                      </a:r>
                      <a:endParaRPr lang="ja-JP" altLang="en-US" sz="28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8098">
                <a:tc>
                  <a:txBody>
                    <a:bodyPr/>
                    <a:lstStyle/>
                    <a:p>
                      <a:r>
                        <a:rPr lang="ja-JP" altLang="en-US" sz="2800" dirty="0" smtClean="0">
                          <a:solidFill>
                            <a:srgbClr val="FF0000"/>
                          </a:solidFill>
                        </a:rPr>
                        <a:t>サ</a:t>
                      </a:r>
                      <a:r>
                        <a:rPr lang="ja-JP" altLang="en-US" sz="2800" dirty="0" smtClean="0"/>
                        <a:t>ンキュー</a:t>
                      </a:r>
                      <a:endParaRPr lang="ja-JP" altLang="en-US" sz="2800" dirty="0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800" dirty="0" smtClean="0">
                          <a:solidFill>
                            <a:srgbClr val="FF0000"/>
                          </a:solidFill>
                        </a:rPr>
                        <a:t>th</a:t>
                      </a:r>
                      <a:r>
                        <a:rPr lang="en-US" altLang="ja-JP" sz="2800" dirty="0" smtClean="0"/>
                        <a:t>ank you</a:t>
                      </a:r>
                      <a:endParaRPr lang="ja-JP" altLang="en-US" sz="28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フ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ック     </a:t>
                      </a:r>
                      <a:r>
                        <a:rPr lang="en-US" altLang="ja-JP" sz="2400" dirty="0" smtClean="0">
                          <a:solidFill>
                            <a:srgbClr val="FF0000"/>
                          </a:solidFill>
                        </a:rPr>
                        <a:t>[Φ]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ook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㉗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8" name="Picture 4" descr="c-cede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64" y="4171928"/>
            <a:ext cx="423849" cy="40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-cede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39" y="5013176"/>
            <a:ext cx="423849" cy="40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honetics03-2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79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0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㉘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l"/>
            <a:r>
              <a:rPr kumimoji="1" lang="ja-JP" altLang="en-US" dirty="0" smtClean="0"/>
              <a:t>発音課題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2807" y="1124744"/>
            <a:ext cx="816569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今回は、８ページにある早口ことばです。</a:t>
            </a:r>
            <a:endParaRPr kumimoji="1" lang="en-US" altLang="ja-JP" dirty="0" smtClean="0"/>
          </a:p>
          <a:p>
            <a:r>
              <a:rPr lang="en-US" altLang="ja-JP" dirty="0"/>
              <a:t>Betty </a:t>
            </a:r>
            <a:r>
              <a:rPr lang="en-US" altLang="ja-JP" dirty="0" err="1"/>
              <a:t>Botter</a:t>
            </a:r>
            <a:r>
              <a:rPr lang="en-US" altLang="ja-JP" dirty="0"/>
              <a:t> bought a bit of butter. </a:t>
            </a:r>
          </a:p>
          <a:p>
            <a:r>
              <a:rPr lang="en-US" altLang="ja-JP" dirty="0"/>
              <a:t>The butter Betty </a:t>
            </a:r>
            <a:r>
              <a:rPr lang="en-US" altLang="ja-JP" dirty="0" err="1"/>
              <a:t>Botter</a:t>
            </a:r>
            <a:r>
              <a:rPr lang="en-US" altLang="ja-JP" dirty="0"/>
              <a:t> </a:t>
            </a:r>
            <a:r>
              <a:rPr lang="en-US" altLang="ja-JP" dirty="0" smtClean="0"/>
              <a:t>bought</a:t>
            </a:r>
            <a:r>
              <a:rPr lang="ja-JP" altLang="en-US" dirty="0"/>
              <a:t> </a:t>
            </a:r>
            <a:r>
              <a:rPr lang="en-US" altLang="ja-JP" dirty="0" smtClean="0"/>
              <a:t>was </a:t>
            </a:r>
            <a:r>
              <a:rPr lang="en-US" altLang="ja-JP" dirty="0"/>
              <a:t>a bit bitter, and made </a:t>
            </a:r>
            <a:r>
              <a:rPr lang="en-US" altLang="ja-JP" dirty="0" smtClean="0"/>
              <a:t>her batter </a:t>
            </a:r>
            <a:r>
              <a:rPr lang="en-US" altLang="ja-JP" dirty="0"/>
              <a:t>bitter. </a:t>
            </a:r>
          </a:p>
          <a:p>
            <a:r>
              <a:rPr lang="en-US" altLang="ja-JP" dirty="0"/>
              <a:t>But a bit of better butter makes </a:t>
            </a:r>
            <a:r>
              <a:rPr lang="en-US" altLang="ja-JP" dirty="0" smtClean="0"/>
              <a:t>better </a:t>
            </a:r>
            <a:r>
              <a:rPr lang="en-US" altLang="ja-JP" dirty="0"/>
              <a:t>batter.  </a:t>
            </a:r>
            <a:endParaRPr lang="en-US" altLang="ja-JP" dirty="0" smtClean="0"/>
          </a:p>
          <a:p>
            <a:r>
              <a:rPr lang="en-US" altLang="ja-JP" dirty="0" smtClean="0"/>
              <a:t>So</a:t>
            </a:r>
            <a:r>
              <a:rPr lang="en-US" altLang="ja-JP" dirty="0"/>
              <a:t>, Betty </a:t>
            </a:r>
            <a:r>
              <a:rPr lang="en-US" altLang="ja-JP" dirty="0" err="1"/>
              <a:t>Botter</a:t>
            </a:r>
            <a:r>
              <a:rPr lang="en-US" altLang="ja-JP" dirty="0"/>
              <a:t> </a:t>
            </a:r>
            <a:r>
              <a:rPr lang="en-US" altLang="ja-JP" dirty="0" smtClean="0"/>
              <a:t>bought </a:t>
            </a:r>
            <a:r>
              <a:rPr lang="en-US" altLang="ja-JP" dirty="0"/>
              <a:t>a bit of better butter, </a:t>
            </a:r>
            <a:r>
              <a:rPr lang="en-US" altLang="ja-JP" dirty="0" smtClean="0"/>
              <a:t>making </a:t>
            </a:r>
            <a:r>
              <a:rPr lang="en-US" altLang="ja-JP" dirty="0"/>
              <a:t>Betty </a:t>
            </a:r>
            <a:r>
              <a:rPr lang="en-US" altLang="ja-JP" dirty="0" err="1"/>
              <a:t>Botter’s</a:t>
            </a:r>
            <a:r>
              <a:rPr lang="en-US" altLang="ja-JP" dirty="0"/>
              <a:t> bitter batter</a:t>
            </a:r>
          </a:p>
          <a:p>
            <a:r>
              <a:rPr lang="en-US" altLang="ja-JP" dirty="0"/>
              <a:t>better.</a:t>
            </a:r>
          </a:p>
          <a:p>
            <a:endParaRPr kumimoji="1" lang="en-US" altLang="ja-JP" dirty="0" smtClean="0"/>
          </a:p>
          <a:p>
            <a:r>
              <a:rPr lang="ja-JP" altLang="en-US" dirty="0"/>
              <a:t>子音</a:t>
            </a:r>
            <a:r>
              <a:rPr lang="ja-JP" altLang="en-US" dirty="0" smtClean="0"/>
              <a:t>の</a:t>
            </a:r>
            <a:r>
              <a:rPr lang="ja-JP" altLang="en-US" dirty="0"/>
              <a:t>発音</a:t>
            </a:r>
            <a:r>
              <a:rPr lang="ja-JP" altLang="en-US" dirty="0" smtClean="0"/>
              <a:t>練習というよりも、母音の発音練習になります。</a:t>
            </a:r>
            <a:endParaRPr lang="en-US" altLang="ja-JP" dirty="0" smtClean="0"/>
          </a:p>
          <a:p>
            <a:r>
              <a:rPr lang="ja-JP" altLang="en-US" dirty="0" smtClean="0"/>
              <a:t>速さにこだわるよりも、母音を</a:t>
            </a:r>
            <a:r>
              <a:rPr lang="ja-JP" altLang="en-US" dirty="0"/>
              <a:t>正確に</a:t>
            </a:r>
            <a:r>
              <a:rPr lang="ja-JP" altLang="en-US" dirty="0" smtClean="0"/>
              <a:t>発音することに重きをおいてください。</a:t>
            </a:r>
            <a:endParaRPr lang="en-US" altLang="ja-JP" dirty="0" smtClean="0"/>
          </a:p>
          <a:p>
            <a:r>
              <a:rPr lang="ja-JP" altLang="en-US" dirty="0" smtClean="0"/>
              <a:t>念仏のような発音にならないように、意味の切れ目を意識して、発音してください。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よく練習をしてから録音してください。何度でも録音しなおしができます。</a:t>
            </a:r>
            <a:endParaRPr lang="en-US" altLang="ja-JP" dirty="0" smtClean="0"/>
          </a:p>
          <a:p>
            <a:r>
              <a:rPr lang="ja-JP" altLang="en-US" dirty="0" smtClean="0"/>
              <a:t>もっとも良いと思えるものを提出してください。正確さ７割、速さ３割で評価します。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/>
              <a:t>録音</a:t>
            </a:r>
            <a:r>
              <a:rPr lang="ja-JP" altLang="en-US" dirty="0" smtClean="0"/>
              <a:t>した</a:t>
            </a:r>
            <a:r>
              <a:rPr lang="ja-JP" altLang="en-US" dirty="0"/>
              <a:t>ファイル</a:t>
            </a:r>
            <a:r>
              <a:rPr lang="ja-JP" altLang="en-US" dirty="0" smtClean="0"/>
              <a:t>を</a:t>
            </a:r>
            <a:r>
              <a:rPr lang="ja-JP" altLang="en-US" dirty="0"/>
              <a:t>添付</a:t>
            </a:r>
            <a:r>
              <a:rPr lang="ja-JP" altLang="en-US" dirty="0" smtClean="0"/>
              <a:t>して、</a:t>
            </a:r>
            <a:r>
              <a:rPr lang="en-US" altLang="ja-JP" dirty="0" smtClean="0"/>
              <a:t>5</a:t>
            </a:r>
            <a:r>
              <a:rPr lang="ja-JP" altLang="en-US" dirty="0" smtClean="0"/>
              <a:t>月</a:t>
            </a:r>
            <a:r>
              <a:rPr lang="en-US" altLang="ja-JP" dirty="0" smtClean="0"/>
              <a:t>29</a:t>
            </a:r>
            <a:r>
              <a:rPr lang="ja-JP" altLang="en-US" dirty="0" smtClean="0"/>
              <a:t>日（金）</a:t>
            </a:r>
            <a:r>
              <a:rPr lang="en-US" altLang="ja-JP" dirty="0" smtClean="0"/>
              <a:t>18</a:t>
            </a:r>
            <a:r>
              <a:rPr lang="ja-JP" altLang="en-US" dirty="0" smtClean="0"/>
              <a:t>：</a:t>
            </a:r>
            <a:r>
              <a:rPr lang="en-US" altLang="ja-JP" dirty="0" smtClean="0"/>
              <a:t>00</a:t>
            </a:r>
            <a:r>
              <a:rPr lang="ja-JP" altLang="en-US" dirty="0" err="1" smtClean="0"/>
              <a:t>までに提</a:t>
            </a:r>
            <a:r>
              <a:rPr lang="ja-JP" altLang="en-US" dirty="0" smtClean="0"/>
              <a:t>出してください。</a:t>
            </a:r>
            <a:endParaRPr lang="en-US" altLang="ja-JP" dirty="0" smtClean="0"/>
          </a:p>
          <a:p>
            <a:r>
              <a:rPr lang="ja-JP" altLang="en-US" dirty="0" smtClean="0"/>
              <a:t>提出</a:t>
            </a:r>
            <a:r>
              <a:rPr lang="ja-JP" altLang="en-US" dirty="0"/>
              <a:t>先</a:t>
            </a:r>
            <a:r>
              <a:rPr lang="ja-JP" altLang="en-US" dirty="0" smtClean="0"/>
              <a:t>は、</a:t>
            </a:r>
            <a:r>
              <a:rPr lang="en-US" altLang="ja-JP" dirty="0" smtClean="0"/>
              <a:t>fukuda.kaoru@h.hokkyodai.ac.jp</a:t>
            </a:r>
          </a:p>
          <a:p>
            <a:r>
              <a:rPr lang="ja-JP" altLang="en-US" dirty="0"/>
              <a:t>メール</a:t>
            </a:r>
            <a:r>
              <a:rPr lang="ja-JP" altLang="en-US" dirty="0" smtClean="0"/>
              <a:t>の件名は、「英語音声学第３回発音課題」としてください。</a:t>
            </a:r>
            <a:endParaRPr lang="en-US" altLang="ja-JP" dirty="0" smtClean="0"/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pic>
        <p:nvPicPr>
          <p:cNvPr id="7" name="BettyBott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5896" y="130073"/>
            <a:ext cx="487363" cy="487363"/>
          </a:xfrm>
          <a:prstGeom prst="rect">
            <a:avLst/>
          </a:prstGeom>
        </p:spPr>
      </p:pic>
      <p:pic>
        <p:nvPicPr>
          <p:cNvPr id="2" name="phonetics03-28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5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915000" cy="922114"/>
          </a:xfrm>
        </p:spPr>
        <p:txBody>
          <a:bodyPr/>
          <a:lstStyle/>
          <a:p>
            <a:pPr algn="l"/>
            <a:r>
              <a:rPr lang="ja-JP" altLang="en-US" sz="3600" dirty="0"/>
              <a:t>子音</a:t>
            </a:r>
            <a:r>
              <a:rPr lang="en-US" altLang="ja-JP" sz="3600" dirty="0"/>
              <a:t>(</a:t>
            </a:r>
            <a:r>
              <a:rPr lang="en-US" altLang="ja-JP" sz="3600" dirty="0" smtClean="0"/>
              <a:t>consonant)</a:t>
            </a:r>
            <a:r>
              <a:rPr lang="ja-JP" altLang="en-US" sz="3600" dirty="0" smtClean="0"/>
              <a:t>の</a:t>
            </a:r>
            <a:r>
              <a:rPr lang="ja-JP" altLang="en-US" sz="3600" dirty="0"/>
              <a:t>分類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9690" y="1268760"/>
            <a:ext cx="8397818" cy="3096344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sz="2800" dirty="0" smtClean="0"/>
              <a:t>子音の共通点： 調音</a:t>
            </a:r>
            <a:r>
              <a:rPr lang="ja-JP" altLang="en-US" sz="2800" dirty="0"/>
              <a:t>の際に、声道のどこかで呼気の流れ</a:t>
            </a:r>
            <a:r>
              <a:rPr lang="ja-JP" altLang="en-US" sz="2800" dirty="0" smtClean="0"/>
              <a:t>に（</a:t>
            </a:r>
            <a:r>
              <a:rPr lang="ja-JP" altLang="en-US" sz="2800" dirty="0"/>
              <a:t>　　　　）を伴う（⇔母音</a:t>
            </a:r>
            <a:r>
              <a:rPr lang="ja-JP" altLang="en-US" sz="2800" dirty="0" smtClean="0"/>
              <a:t>）</a:t>
            </a:r>
            <a:endParaRPr lang="en-US" altLang="ja-JP" sz="2800" dirty="0"/>
          </a:p>
          <a:p>
            <a:pPr>
              <a:buNone/>
            </a:pPr>
            <a:r>
              <a:rPr lang="ja-JP" altLang="en-US" sz="2800" dirty="0" smtClean="0"/>
              <a:t>　阻害音（</a:t>
            </a:r>
            <a:r>
              <a:rPr lang="en-US" altLang="ja-JP" sz="2800" dirty="0" smtClean="0"/>
              <a:t>obstruent)</a:t>
            </a:r>
            <a:r>
              <a:rPr lang="ja-JP" altLang="en-US" sz="2800" dirty="0" smtClean="0"/>
              <a:t>：強い</a:t>
            </a:r>
            <a:r>
              <a:rPr lang="ja-JP" altLang="en-US" sz="2800" dirty="0"/>
              <a:t>妨げ⇒共鳴性</a:t>
            </a:r>
            <a:r>
              <a:rPr lang="ja-JP" altLang="en-US" sz="2800" dirty="0" smtClean="0"/>
              <a:t>低い</a:t>
            </a:r>
            <a:endParaRPr lang="en-US" altLang="ja-JP" sz="2800" dirty="0" smtClean="0"/>
          </a:p>
          <a:p>
            <a:pPr>
              <a:buFontTx/>
              <a:buNone/>
            </a:pPr>
            <a:r>
              <a:rPr lang="ja-JP" altLang="en-US" sz="2800" dirty="0" smtClean="0"/>
              <a:t>　</a:t>
            </a:r>
            <a:r>
              <a:rPr lang="ja-JP" altLang="en-US" sz="2800" dirty="0"/>
              <a:t>　</a:t>
            </a:r>
            <a:r>
              <a:rPr lang="ja-JP" altLang="en-US" sz="2800" dirty="0" smtClean="0"/>
              <a:t>　　　　　　　　　　　　無声と有声の区別あり</a:t>
            </a:r>
            <a:endParaRPr lang="en-US" altLang="ja-JP" sz="2800" dirty="0" smtClean="0"/>
          </a:p>
          <a:p>
            <a:pPr>
              <a:buFontTx/>
              <a:buNone/>
            </a:pPr>
            <a:r>
              <a:rPr lang="ja-JP" altLang="en-US" sz="2800" dirty="0" smtClean="0"/>
              <a:t>　共鳴音</a:t>
            </a:r>
            <a:r>
              <a:rPr lang="en-US" altLang="ja-JP" sz="2800" dirty="0" smtClean="0"/>
              <a:t>(resonant)</a:t>
            </a:r>
            <a:r>
              <a:rPr lang="ja-JP" altLang="en-US" sz="2800" dirty="0" smtClean="0"/>
              <a:t>　：弱い妨げ⇒共鳴性が比較的高</a:t>
            </a:r>
            <a:endParaRPr lang="en-US" altLang="ja-JP" sz="2800" dirty="0" smtClean="0"/>
          </a:p>
          <a:p>
            <a:pPr>
              <a:buFontTx/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　　　　　　　　　　　すべて有声音</a:t>
            </a:r>
            <a:endParaRPr lang="ja-JP" altLang="en-US" sz="2800" dirty="0"/>
          </a:p>
        </p:txBody>
      </p:sp>
      <p:sp>
        <p:nvSpPr>
          <p:cNvPr id="3" name="左中かっこ 2"/>
          <p:cNvSpPr/>
          <p:nvPr/>
        </p:nvSpPr>
        <p:spPr>
          <a:xfrm>
            <a:off x="343016" y="2276872"/>
            <a:ext cx="288032" cy="1138416"/>
          </a:xfrm>
          <a:prstGeom prst="leftBrace">
            <a:avLst>
              <a:gd name="adj1" fmla="val 8333"/>
              <a:gd name="adj2" fmla="val 4944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③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828291"/>
              </p:ext>
            </p:extLst>
          </p:nvPr>
        </p:nvGraphicFramePr>
        <p:xfrm>
          <a:off x="487032" y="4365104"/>
          <a:ext cx="8306320" cy="2357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290"/>
                <a:gridCol w="1462502"/>
                <a:gridCol w="1652368"/>
                <a:gridCol w="2076580"/>
                <a:gridCol w="2076580"/>
              </a:tblGrid>
              <a:tr h="552061">
                <a:tc gridSpan="2">
                  <a:txBody>
                    <a:bodyPr/>
                    <a:lstStyle/>
                    <a:p>
                      <a:pPr algn="ctr"/>
                      <a:r>
                        <a:rPr lang="ja-JP" altLang="en-US" sz="2000" dirty="0" smtClean="0">
                          <a:solidFill>
                            <a:schemeClr val="tx1"/>
                          </a:solidFill>
                        </a:rPr>
                        <a:t>音</a:t>
                      </a:r>
                      <a:endParaRPr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妨げ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共鳴性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有声性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61">
                <a:tc rowSpan="2">
                  <a:txBody>
                    <a:bodyPr/>
                    <a:lstStyle/>
                    <a:p>
                      <a:pPr algn="ctr"/>
                      <a:r>
                        <a:rPr lang="ja-JP" altLang="en-US" sz="2000" dirty="0" smtClean="0"/>
                        <a:t>子音</a:t>
                      </a:r>
                      <a:endParaRPr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阻害音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（　　　）妨げ</a:t>
                      </a:r>
                      <a:endParaRPr kumimoji="1" lang="en-US" altLang="ja-JP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低い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一部有声</a:t>
                      </a:r>
                      <a:endParaRPr kumimoji="1" lang="en-US" altLang="ja-JP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一部（　　　　）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61">
                <a:tc vMerge="1"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共鳴音</a:t>
                      </a:r>
                      <a:endParaRPr kumimoji="1" lang="en-US" altLang="ja-JP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（　　　）妨げ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比較的高い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すべて（　　　）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61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母　音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妨げなし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高い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すべて有声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honetics03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794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915000" cy="922114"/>
          </a:xfrm>
        </p:spPr>
        <p:txBody>
          <a:bodyPr/>
          <a:lstStyle/>
          <a:p>
            <a:pPr algn="l"/>
            <a:r>
              <a:rPr lang="ja-JP" altLang="en-US" sz="3600" dirty="0" smtClean="0"/>
              <a:t>阻害音の</a:t>
            </a:r>
            <a:r>
              <a:rPr lang="ja-JP" altLang="en-US" sz="3600" dirty="0"/>
              <a:t>分類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96752"/>
            <a:ext cx="8937008" cy="5184998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sz="2800" dirty="0" smtClean="0"/>
              <a:t>分類基準：</a:t>
            </a:r>
            <a:endParaRPr lang="en-US" altLang="ja-JP" sz="2800" dirty="0" smtClean="0"/>
          </a:p>
          <a:p>
            <a:pPr>
              <a:buFontTx/>
              <a:buNone/>
            </a:pPr>
            <a:r>
              <a:rPr lang="en-US" altLang="ja-JP" sz="2800" dirty="0" smtClean="0"/>
              <a:t>(1)</a:t>
            </a:r>
            <a:r>
              <a:rPr lang="ja-JP" altLang="en-US" sz="2800" dirty="0"/>
              <a:t>調音</a:t>
            </a:r>
            <a:r>
              <a:rPr lang="ja-JP" altLang="en-US" sz="2800" dirty="0" smtClean="0"/>
              <a:t>様式</a:t>
            </a:r>
            <a:r>
              <a:rPr lang="en-US" altLang="ja-JP" sz="2800" dirty="0"/>
              <a:t>(manner of articulation)</a:t>
            </a:r>
            <a:r>
              <a:rPr lang="ja-JP" altLang="en-US" sz="2800" dirty="0" smtClean="0"/>
              <a:t>：</a:t>
            </a:r>
            <a:r>
              <a:rPr lang="ja-JP" altLang="en-US" sz="2800" dirty="0"/>
              <a:t>妨げの</a:t>
            </a:r>
            <a:r>
              <a:rPr lang="ja-JP" altLang="en-US" sz="2800" dirty="0" smtClean="0"/>
              <a:t>作られ方</a:t>
            </a:r>
            <a:endParaRPr lang="en-US" altLang="ja-JP" sz="2800" dirty="0" smtClean="0"/>
          </a:p>
          <a:p>
            <a:pPr>
              <a:buFontTx/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閉鎖、摩擦、破擦</a:t>
            </a:r>
            <a:endParaRPr lang="en-US" altLang="ja-JP" sz="2800" dirty="0" smtClean="0"/>
          </a:p>
          <a:p>
            <a:pPr>
              <a:buFontTx/>
              <a:buNone/>
            </a:pPr>
            <a:endParaRPr lang="en-US" altLang="ja-JP" sz="2800" dirty="0"/>
          </a:p>
          <a:p>
            <a:pPr>
              <a:buNone/>
            </a:pPr>
            <a:r>
              <a:rPr lang="en-US" altLang="ja-JP" sz="2800" dirty="0" smtClean="0"/>
              <a:t>(2) </a:t>
            </a:r>
            <a:r>
              <a:rPr lang="ja-JP" altLang="en-US" sz="2800" dirty="0" smtClean="0"/>
              <a:t>調音位置</a:t>
            </a:r>
            <a:r>
              <a:rPr lang="en-US" altLang="ja-JP" sz="2800" dirty="0"/>
              <a:t>(point of articulation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：</a:t>
            </a:r>
            <a:r>
              <a:rPr lang="ja-JP" altLang="en-US" sz="2800" dirty="0"/>
              <a:t>妨げが生じる</a:t>
            </a:r>
            <a:r>
              <a:rPr lang="ja-JP" altLang="en-US" sz="2800" dirty="0" smtClean="0"/>
              <a:t>位置</a:t>
            </a:r>
            <a:endParaRPr lang="en-US" altLang="ja-JP" sz="2800" dirty="0" smtClean="0"/>
          </a:p>
          <a:p>
            <a:pPr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両唇、唇歯、歯、歯茎、歯茎硬口蓋、軟口蓋、声門</a:t>
            </a:r>
            <a:endParaRPr lang="en-US" altLang="ja-JP" sz="2800" dirty="0" smtClean="0"/>
          </a:p>
          <a:p>
            <a:pPr>
              <a:buNone/>
            </a:pPr>
            <a:endParaRPr lang="en-US" altLang="ja-JP" sz="2800" dirty="0"/>
          </a:p>
          <a:p>
            <a:pPr>
              <a:buFontTx/>
              <a:buNone/>
            </a:pPr>
            <a:r>
              <a:rPr lang="en-US" altLang="ja-JP" sz="2800" dirty="0" smtClean="0"/>
              <a:t>(3) </a:t>
            </a:r>
            <a:r>
              <a:rPr lang="ja-JP" altLang="en-US" sz="2800" dirty="0" smtClean="0"/>
              <a:t>有声</a:t>
            </a:r>
            <a:r>
              <a:rPr lang="ja-JP" altLang="en-US" sz="2800" dirty="0"/>
              <a:t>性</a:t>
            </a:r>
            <a:r>
              <a:rPr lang="en-US" altLang="ja-JP" sz="2800" dirty="0" smtClean="0"/>
              <a:t>(voicing)</a:t>
            </a:r>
            <a:r>
              <a:rPr lang="ja-JP" altLang="en-US" sz="2800" dirty="0" smtClean="0"/>
              <a:t>：声帯の振動の有無</a:t>
            </a:r>
            <a:endParaRPr lang="en-US" altLang="ja-JP" sz="2800" dirty="0" smtClean="0"/>
          </a:p>
          <a:p>
            <a:pPr>
              <a:buFontTx/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有声音、無声音</a:t>
            </a:r>
            <a:endParaRPr lang="en-US" altLang="ja-JP" sz="2800" dirty="0" smtClean="0"/>
          </a:p>
          <a:p>
            <a:pPr>
              <a:buFontTx/>
              <a:buNone/>
            </a:pPr>
            <a:endParaRPr lang="en-US" altLang="ja-JP" sz="2800" dirty="0"/>
          </a:p>
          <a:p>
            <a:pPr>
              <a:buFontTx/>
              <a:buNone/>
            </a:pPr>
            <a:endParaRPr lang="ja-JP" altLang="en-US" sz="2800" dirty="0"/>
          </a:p>
          <a:p>
            <a:pPr>
              <a:buFontTx/>
              <a:buNone/>
            </a:pPr>
            <a:r>
              <a:rPr lang="ja-JP" altLang="en-US" sz="2800" dirty="0" smtClean="0"/>
              <a:t>　　　</a:t>
            </a:r>
            <a:endParaRPr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④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8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pPr algn="l"/>
            <a:r>
              <a:rPr lang="ja-JP" altLang="en-US" u="sng"/>
              <a:t>閉鎖（破裂）音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91513" cy="5040313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dirty="0"/>
              <a:t>閉鎖（破裂）音</a:t>
            </a:r>
            <a:r>
              <a:rPr lang="en-US" altLang="ja-JP" dirty="0"/>
              <a:t>(stop, plosive)</a:t>
            </a:r>
            <a:r>
              <a:rPr lang="ja-JP" altLang="en-US" dirty="0"/>
              <a:t>：</a:t>
            </a:r>
          </a:p>
          <a:p>
            <a:pPr>
              <a:buFontTx/>
              <a:buNone/>
            </a:pPr>
            <a:endParaRPr lang="ja-JP" altLang="en-US" dirty="0"/>
          </a:p>
          <a:p>
            <a:pPr>
              <a:buFontTx/>
              <a:buNone/>
            </a:pPr>
            <a:r>
              <a:rPr lang="ja-JP" altLang="en-US" dirty="0"/>
              <a:t>呼気の流れをいったん（　　　　　　）止めて、</a:t>
            </a:r>
          </a:p>
          <a:p>
            <a:pPr>
              <a:buFontTx/>
              <a:buNone/>
            </a:pPr>
            <a:r>
              <a:rPr lang="ja-JP" altLang="en-US" dirty="0"/>
              <a:t>勢いよく息を</a:t>
            </a:r>
            <a:r>
              <a:rPr lang="ja-JP" altLang="en-US" dirty="0" smtClean="0"/>
              <a:t>出す</a:t>
            </a:r>
            <a:endParaRPr lang="en-US" altLang="ja-JP" dirty="0" smtClean="0"/>
          </a:p>
          <a:p>
            <a:pPr>
              <a:buFontTx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気息音</a:t>
            </a:r>
            <a:r>
              <a:rPr lang="en-US" altLang="ja-JP" dirty="0" smtClean="0"/>
              <a:t>(aspirated)</a:t>
            </a:r>
            <a:r>
              <a:rPr lang="ja-JP" altLang="en-US" dirty="0" smtClean="0"/>
              <a:t>と無破裂音</a:t>
            </a:r>
            <a:r>
              <a:rPr lang="en-US" altLang="ja-JP" dirty="0" smtClean="0"/>
              <a:t>(unreleased)</a:t>
            </a:r>
          </a:p>
          <a:p>
            <a:pPr>
              <a:buFontTx/>
              <a:buNone/>
            </a:pPr>
            <a:endParaRPr lang="en-US" altLang="ja-JP" dirty="0" smtClean="0"/>
          </a:p>
          <a:p>
            <a:pPr>
              <a:buFontTx/>
              <a:buNone/>
            </a:pPr>
            <a:r>
              <a:rPr lang="ja-JP" altLang="en-US" dirty="0" smtClean="0"/>
              <a:t>両唇、歯茎、軟口蓋で閉鎖</a:t>
            </a:r>
            <a:endParaRPr lang="en-US" altLang="ja-JP" dirty="0" smtClean="0"/>
          </a:p>
          <a:p>
            <a:pPr>
              <a:buFontTx/>
              <a:buNone/>
            </a:pPr>
            <a:r>
              <a:rPr lang="ja-JP" altLang="en-US" dirty="0" smtClean="0"/>
              <a:t>有声音と無声音</a:t>
            </a:r>
            <a:endParaRPr lang="ja-JP" altLang="en-US" dirty="0"/>
          </a:p>
          <a:p>
            <a:pPr>
              <a:buFontTx/>
              <a:buNone/>
            </a:pPr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⑤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31095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l"/>
            <a:r>
              <a:rPr lang="ja-JP" altLang="en-US" u="sng" dirty="0"/>
              <a:t>両唇閉鎖音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24744"/>
            <a:ext cx="8291513" cy="504031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sz="5400" dirty="0">
                <a:solidFill>
                  <a:srgbClr val="FF3300"/>
                </a:solidFill>
                <a:latin typeface="Times New Roman" pitchFamily="18" charset="0"/>
              </a:rPr>
              <a:t>[p]</a:t>
            </a:r>
            <a:r>
              <a:rPr lang="en-US" altLang="ja-JP" dirty="0"/>
              <a:t> </a:t>
            </a:r>
            <a:r>
              <a:rPr lang="ja-JP" altLang="en-US" dirty="0"/>
              <a:t>無声両唇閉鎖音</a:t>
            </a:r>
            <a:r>
              <a:rPr lang="en-US" altLang="ja-JP" dirty="0"/>
              <a:t>(voiceless bilabial stop)</a:t>
            </a:r>
          </a:p>
          <a:p>
            <a:pPr>
              <a:buFontTx/>
              <a:buNone/>
            </a:pPr>
            <a:r>
              <a:rPr lang="en-US" altLang="ja-JP" dirty="0"/>
              <a:t>         </a:t>
            </a:r>
            <a:r>
              <a:rPr lang="ja-JP" altLang="en-US" dirty="0"/>
              <a:t>　　　（　　　　）を強く結んで、</a:t>
            </a:r>
          </a:p>
          <a:p>
            <a:pPr>
              <a:buNone/>
            </a:pPr>
            <a:r>
              <a:rPr lang="ja-JP" altLang="en-US" dirty="0"/>
              <a:t>　　　　　　　開くときにパッと息を</a:t>
            </a:r>
            <a:r>
              <a:rPr lang="ja-JP" altLang="en-US" dirty="0" smtClean="0"/>
              <a:t>出す</a:t>
            </a:r>
            <a:r>
              <a:rPr lang="ja-JP" altLang="en-US" dirty="0"/>
              <a:t>（</a:t>
            </a:r>
            <a:r>
              <a:rPr lang="ja-JP" altLang="en-US" dirty="0" smtClean="0"/>
              <a:t>気息音）</a:t>
            </a:r>
            <a:endParaRPr lang="ja-JP" altLang="en-US" dirty="0"/>
          </a:p>
          <a:p>
            <a:pPr>
              <a:buFontTx/>
              <a:buNone/>
            </a:pPr>
            <a:r>
              <a:rPr lang="ja-JP" altLang="en-US" dirty="0" smtClean="0"/>
              <a:t>　　　　　　　</a:t>
            </a:r>
            <a:endParaRPr lang="ja-JP" altLang="en-US" dirty="0"/>
          </a:p>
          <a:p>
            <a:pPr>
              <a:buFontTx/>
              <a:buNone/>
            </a:pPr>
            <a:r>
              <a:rPr lang="en-US" altLang="ja-JP" sz="5400" dirty="0" smtClean="0">
                <a:solidFill>
                  <a:srgbClr val="FF3300"/>
                </a:solidFill>
                <a:latin typeface="Times New Roman" pitchFamily="18" charset="0"/>
              </a:rPr>
              <a:t>           </a:t>
            </a:r>
            <a:r>
              <a:rPr lang="ja-JP" altLang="en-US" dirty="0" smtClean="0">
                <a:latin typeface="+mj-ea"/>
                <a:ea typeface="+mj-ea"/>
              </a:rPr>
              <a:t>無破裂音</a:t>
            </a:r>
            <a:endParaRPr lang="en-US" altLang="ja-JP" dirty="0" smtClean="0">
              <a:latin typeface="+mj-ea"/>
              <a:ea typeface="+mj-ea"/>
            </a:endParaRPr>
          </a:p>
          <a:p>
            <a:pPr>
              <a:buFontTx/>
              <a:buNone/>
            </a:pPr>
            <a:r>
              <a:rPr lang="ja-JP" altLang="en-US" dirty="0">
                <a:solidFill>
                  <a:srgbClr val="FF3300"/>
                </a:solidFill>
                <a:latin typeface="+mj-ea"/>
                <a:ea typeface="+mj-ea"/>
              </a:rPr>
              <a:t>　</a:t>
            </a:r>
            <a:r>
              <a:rPr lang="ja-JP" altLang="en-US" dirty="0" smtClean="0">
                <a:solidFill>
                  <a:srgbClr val="FF3300"/>
                </a:solidFill>
                <a:latin typeface="+mj-ea"/>
                <a:ea typeface="+mj-ea"/>
              </a:rPr>
              <a:t>　　　　　</a:t>
            </a:r>
            <a:endParaRPr lang="en-US" altLang="ja-JP" dirty="0" smtClean="0">
              <a:solidFill>
                <a:srgbClr val="FF3300"/>
              </a:solidFill>
              <a:latin typeface="+mj-ea"/>
              <a:ea typeface="+mj-ea"/>
            </a:endParaRPr>
          </a:p>
          <a:p>
            <a:pPr>
              <a:buFontTx/>
              <a:buNone/>
            </a:pPr>
            <a:r>
              <a:rPr lang="ja-JP" altLang="en-US" dirty="0" smtClean="0">
                <a:solidFill>
                  <a:srgbClr val="FF3300"/>
                </a:solidFill>
                <a:latin typeface="+mj-ea"/>
                <a:ea typeface="+mj-ea"/>
              </a:rPr>
              <a:t>　</a:t>
            </a:r>
            <a:r>
              <a:rPr lang="en-US" altLang="ja-JP" dirty="0" smtClean="0">
                <a:ea typeface="+mj-ea"/>
              </a:rPr>
              <a:t> </a:t>
            </a:r>
            <a:r>
              <a:rPr lang="en-US" altLang="ja-JP" sz="5400" dirty="0" smtClean="0">
                <a:solidFill>
                  <a:srgbClr val="FF3300"/>
                </a:solidFill>
                <a:latin typeface="Times New Roman" pitchFamily="18" charset="0"/>
              </a:rPr>
              <a:t>[</a:t>
            </a:r>
            <a:r>
              <a:rPr lang="en-US" altLang="ja-JP" sz="5400" dirty="0">
                <a:solidFill>
                  <a:srgbClr val="FF3300"/>
                </a:solidFill>
                <a:latin typeface="Times New Roman" pitchFamily="18" charset="0"/>
              </a:rPr>
              <a:t>b]</a:t>
            </a:r>
            <a:r>
              <a:rPr lang="en-US" altLang="ja-JP" dirty="0"/>
              <a:t> </a:t>
            </a:r>
            <a:r>
              <a:rPr lang="ja-JP" altLang="en-US" dirty="0"/>
              <a:t>有声両唇閉鎖音</a:t>
            </a:r>
            <a:r>
              <a:rPr lang="en-US" altLang="ja-JP" dirty="0"/>
              <a:t>(voiced bilabial stop)</a:t>
            </a:r>
          </a:p>
          <a:p>
            <a:pPr>
              <a:buFontTx/>
              <a:buNone/>
            </a:pPr>
            <a:endParaRPr lang="en-US" altLang="ja-JP" dirty="0"/>
          </a:p>
        </p:txBody>
      </p:sp>
      <p:pic>
        <p:nvPicPr>
          <p:cNvPr id="38916" name="Picture 4" descr="p-aspi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565400"/>
            <a:ext cx="1008063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143895" y="4179850"/>
            <a:ext cx="1207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[p</a:t>
            </a:r>
            <a:r>
              <a:rPr lang="en-US" altLang="ja-JP" sz="5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˥</a:t>
            </a:r>
            <a:r>
              <a:rPr kumimoji="1" lang="en-US" altLang="ja-JP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kumimoji="1" lang="ja-JP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⑥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196800"/>
              </p:ext>
            </p:extLst>
          </p:nvPr>
        </p:nvGraphicFramePr>
        <p:xfrm>
          <a:off x="1835696" y="34290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ペン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pen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ポーク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pork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874147"/>
              </p:ext>
            </p:extLst>
          </p:nvPr>
        </p:nvGraphicFramePr>
        <p:xfrm>
          <a:off x="2343253" y="4941168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stop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stop</a:t>
                      </a:r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[p</a:t>
                      </a:r>
                      <a:r>
                        <a:rPr lang="en-US" altLang="ja-JP" sz="2400" baseline="30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˥</a:t>
                      </a:r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kumimoji="1" lang="ja-JP" altLang="en-US" sz="24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top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top</a:t>
                      </a:r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[p</a:t>
                      </a:r>
                      <a:r>
                        <a:rPr lang="en-US" altLang="ja-JP" sz="2400" baseline="30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˥</a:t>
                      </a:r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honetics03-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1589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9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11188" y="836613"/>
            <a:ext cx="7515199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4400" dirty="0"/>
              <a:t>早口ことば</a:t>
            </a:r>
          </a:p>
          <a:p>
            <a:endParaRPr lang="ja-JP" altLang="en-US" sz="4400" dirty="0"/>
          </a:p>
          <a:p>
            <a:r>
              <a:rPr lang="en-US" altLang="ja-JP" sz="4400" dirty="0">
                <a:solidFill>
                  <a:srgbClr val="FF3300"/>
                </a:solidFill>
              </a:rPr>
              <a:t>P</a:t>
            </a:r>
            <a:r>
              <a:rPr lang="en-US" altLang="ja-JP" sz="4400" dirty="0"/>
              <a:t>eter </a:t>
            </a:r>
            <a:r>
              <a:rPr lang="en-US" altLang="ja-JP" sz="4400" dirty="0">
                <a:solidFill>
                  <a:srgbClr val="FF3300"/>
                </a:solidFill>
              </a:rPr>
              <a:t>P</a:t>
            </a:r>
            <a:r>
              <a:rPr lang="en-US" altLang="ja-JP" sz="4400" dirty="0"/>
              <a:t>iper </a:t>
            </a:r>
            <a:r>
              <a:rPr lang="en-US" altLang="ja-JP" sz="4400" dirty="0">
                <a:solidFill>
                  <a:srgbClr val="FF3300"/>
                </a:solidFill>
              </a:rPr>
              <a:t>p</a:t>
            </a:r>
            <a:r>
              <a:rPr lang="en-US" altLang="ja-JP" sz="4400" dirty="0"/>
              <a:t>icked a </a:t>
            </a:r>
            <a:r>
              <a:rPr lang="en-US" altLang="ja-JP" sz="4400" dirty="0">
                <a:solidFill>
                  <a:srgbClr val="FF3300"/>
                </a:solidFill>
              </a:rPr>
              <a:t>p</a:t>
            </a:r>
            <a:r>
              <a:rPr lang="en-US" altLang="ja-JP" sz="4400" dirty="0"/>
              <a:t>eck of </a:t>
            </a:r>
          </a:p>
          <a:p>
            <a:r>
              <a:rPr lang="en-US" altLang="ja-JP" sz="4400" dirty="0">
                <a:solidFill>
                  <a:srgbClr val="FF3300"/>
                </a:solidFill>
              </a:rPr>
              <a:t>p</a:t>
            </a:r>
            <a:r>
              <a:rPr lang="en-US" altLang="ja-JP" sz="4400" dirty="0"/>
              <a:t>ickled </a:t>
            </a:r>
            <a:r>
              <a:rPr lang="en-US" altLang="ja-JP" sz="4400" dirty="0" smtClean="0">
                <a:solidFill>
                  <a:srgbClr val="FF3300"/>
                </a:solidFill>
              </a:rPr>
              <a:t>p</a:t>
            </a:r>
            <a:r>
              <a:rPr lang="en-US" altLang="ja-JP" sz="4400" dirty="0" smtClean="0"/>
              <a:t>eppers.</a:t>
            </a:r>
            <a:endParaRPr lang="en-US" altLang="ja-JP" sz="4400" dirty="0"/>
          </a:p>
          <a:p>
            <a:endParaRPr lang="en-US" altLang="ja-JP" sz="4400" dirty="0"/>
          </a:p>
          <a:p>
            <a:r>
              <a:rPr lang="ja-JP" altLang="en-US" sz="2400" dirty="0"/>
              <a:t>（パイプ屋</a:t>
            </a:r>
            <a:r>
              <a:rPr lang="ja-JP" altLang="en-US" sz="2400" dirty="0" smtClean="0"/>
              <a:t>ピーターが</a:t>
            </a:r>
            <a:r>
              <a:rPr lang="ja-JP" altLang="en-US" sz="2400" dirty="0"/>
              <a:t>たくさん</a:t>
            </a:r>
            <a:r>
              <a:rPr lang="ja-JP" altLang="en-US" sz="2400" dirty="0" smtClean="0"/>
              <a:t>の</a:t>
            </a:r>
            <a:r>
              <a:rPr lang="ja-JP" altLang="en-US" sz="2400" dirty="0" smtClean="0"/>
              <a:t>塩漬けピーマン</a:t>
            </a:r>
            <a:r>
              <a:rPr lang="ja-JP" altLang="en-US" sz="2400" dirty="0" smtClean="0"/>
              <a:t>を</a:t>
            </a:r>
            <a:r>
              <a:rPr lang="ja-JP" altLang="en-US" sz="2400" dirty="0"/>
              <a:t>拾った）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⑦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3-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2670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01810" y="332656"/>
            <a:ext cx="6634486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4400" dirty="0"/>
              <a:t>早口</a:t>
            </a:r>
            <a:r>
              <a:rPr lang="ja-JP" altLang="en-US" sz="4400" dirty="0" smtClean="0"/>
              <a:t>ことば２</a:t>
            </a:r>
            <a:endParaRPr lang="ja-JP" altLang="en-US" sz="4400" dirty="0"/>
          </a:p>
          <a:p>
            <a:r>
              <a:rPr lang="en-US" altLang="ja-JP" sz="2000" dirty="0" smtClean="0"/>
              <a:t>Betty </a:t>
            </a:r>
            <a:r>
              <a:rPr lang="en-US" altLang="ja-JP" sz="2000" dirty="0" err="1" smtClean="0"/>
              <a:t>Botter</a:t>
            </a:r>
            <a:r>
              <a:rPr lang="en-US" altLang="ja-JP" sz="2000" dirty="0" smtClean="0"/>
              <a:t> bought a bit of butter. </a:t>
            </a:r>
          </a:p>
          <a:p>
            <a:r>
              <a:rPr lang="en-US" altLang="ja-JP" sz="2000" dirty="0" smtClean="0"/>
              <a:t>The butter Betty </a:t>
            </a:r>
            <a:r>
              <a:rPr lang="en-US" altLang="ja-JP" sz="2000" dirty="0" err="1" smtClean="0"/>
              <a:t>Botter</a:t>
            </a:r>
            <a:r>
              <a:rPr lang="en-US" altLang="ja-JP" sz="2000" dirty="0" smtClean="0"/>
              <a:t> </a:t>
            </a:r>
            <a:r>
              <a:rPr lang="en-US" altLang="ja-JP" sz="2000" dirty="0" smtClean="0"/>
              <a:t>bought was </a:t>
            </a:r>
            <a:r>
              <a:rPr lang="en-US" altLang="ja-JP" sz="2000" dirty="0" smtClean="0"/>
              <a:t>a bit bitter, and made </a:t>
            </a:r>
            <a:r>
              <a:rPr lang="en-US" altLang="ja-JP" sz="2000" dirty="0" smtClean="0"/>
              <a:t>her batter </a:t>
            </a:r>
            <a:r>
              <a:rPr lang="en-US" altLang="ja-JP" sz="2000" dirty="0" smtClean="0"/>
              <a:t>bitter. </a:t>
            </a:r>
          </a:p>
          <a:p>
            <a:r>
              <a:rPr lang="en-US" altLang="ja-JP" sz="2000" dirty="0" smtClean="0"/>
              <a:t>But a bit of better butter makes </a:t>
            </a:r>
            <a:r>
              <a:rPr lang="en-US" altLang="ja-JP" sz="2000" dirty="0" smtClean="0"/>
              <a:t>better </a:t>
            </a:r>
            <a:r>
              <a:rPr lang="en-US" altLang="ja-JP" sz="2000" dirty="0" smtClean="0"/>
              <a:t>batter.  </a:t>
            </a:r>
            <a:endParaRPr lang="en-US" altLang="ja-JP" sz="2000" dirty="0" smtClean="0"/>
          </a:p>
          <a:p>
            <a:r>
              <a:rPr lang="en-US" altLang="ja-JP" sz="2000" dirty="0" smtClean="0"/>
              <a:t>So</a:t>
            </a:r>
            <a:r>
              <a:rPr lang="en-US" altLang="ja-JP" sz="2000" dirty="0" smtClean="0"/>
              <a:t>, Betty </a:t>
            </a:r>
            <a:r>
              <a:rPr lang="en-US" altLang="ja-JP" sz="2000" dirty="0" err="1" smtClean="0"/>
              <a:t>Botter</a:t>
            </a:r>
            <a:r>
              <a:rPr lang="en-US" altLang="ja-JP" sz="2000" dirty="0" smtClean="0"/>
              <a:t> </a:t>
            </a:r>
            <a:r>
              <a:rPr lang="en-US" altLang="ja-JP" sz="2000" dirty="0" smtClean="0"/>
              <a:t>bought </a:t>
            </a:r>
            <a:r>
              <a:rPr lang="en-US" altLang="ja-JP" sz="2000" dirty="0" smtClean="0"/>
              <a:t>a bit of better butter, </a:t>
            </a:r>
          </a:p>
          <a:p>
            <a:r>
              <a:rPr lang="en-US" altLang="ja-JP" sz="2000" dirty="0" smtClean="0"/>
              <a:t>making Betty </a:t>
            </a:r>
            <a:r>
              <a:rPr lang="en-US" altLang="ja-JP" sz="2000" dirty="0" err="1" smtClean="0"/>
              <a:t>Botter’s</a:t>
            </a:r>
            <a:r>
              <a:rPr lang="en-US" altLang="ja-JP" sz="2000" dirty="0" smtClean="0"/>
              <a:t> bitter </a:t>
            </a:r>
            <a:r>
              <a:rPr lang="en-US" altLang="ja-JP" sz="2000" dirty="0" smtClean="0"/>
              <a:t>batter better.</a:t>
            </a:r>
          </a:p>
          <a:p>
            <a:endParaRPr lang="en-US" altLang="ja-JP" sz="2000" dirty="0"/>
          </a:p>
          <a:p>
            <a:r>
              <a:rPr lang="en-US" altLang="ja-JP" sz="2000" dirty="0" smtClean="0"/>
              <a:t>Betty </a:t>
            </a:r>
            <a:r>
              <a:rPr lang="en-US" altLang="ja-JP" sz="2000" dirty="0" err="1" smtClean="0"/>
              <a:t>Botter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                       bought &lt; buy</a:t>
            </a:r>
          </a:p>
          <a:p>
            <a:r>
              <a:rPr lang="en-US" altLang="ja-JP" sz="2000" dirty="0" smtClean="0"/>
              <a:t>a bit of                                </a:t>
            </a:r>
            <a:r>
              <a:rPr lang="en-US" altLang="ja-JP" sz="2000" dirty="0" smtClean="0"/>
              <a:t>butter</a:t>
            </a:r>
          </a:p>
          <a:p>
            <a:r>
              <a:rPr lang="en-US" altLang="ja-JP" sz="2000" dirty="0" smtClean="0"/>
              <a:t>batter                                 a bit bitter</a:t>
            </a:r>
          </a:p>
          <a:p>
            <a:r>
              <a:rPr lang="en-US" altLang="ja-JP" sz="2000" dirty="0" smtClean="0"/>
              <a:t>better</a:t>
            </a:r>
          </a:p>
          <a:p>
            <a:endParaRPr lang="en-US" altLang="ja-JP" sz="2000" dirty="0"/>
          </a:p>
          <a:p>
            <a:r>
              <a:rPr lang="ja-JP" altLang="en-US" sz="2000" dirty="0" smtClean="0"/>
              <a:t>ベティ・</a:t>
            </a:r>
            <a:r>
              <a:rPr lang="ja-JP" altLang="en-US" sz="2000" dirty="0" smtClean="0"/>
              <a:t>ボターはバターを少し買った。</a:t>
            </a:r>
            <a:endParaRPr lang="en-US" altLang="ja-JP" sz="2000" dirty="0" smtClean="0"/>
          </a:p>
          <a:p>
            <a:r>
              <a:rPr lang="ja-JP" altLang="en-US" sz="2000" dirty="0"/>
              <a:t>ベティ・</a:t>
            </a:r>
            <a:r>
              <a:rPr lang="ja-JP" altLang="en-US" sz="2000" dirty="0" smtClean="0"/>
              <a:t>ボターが買ったバターは少し苦かったので</a:t>
            </a:r>
            <a:endParaRPr lang="en-US" altLang="ja-JP" sz="2000" dirty="0" smtClean="0"/>
          </a:p>
          <a:p>
            <a:r>
              <a:rPr lang="ja-JP" altLang="en-US" sz="2000" dirty="0" smtClean="0"/>
              <a:t>衣が苦くなった。しかし良質のバターが少しあればより良い</a:t>
            </a:r>
            <a:endParaRPr lang="en-US" altLang="ja-JP" sz="2000" dirty="0" smtClean="0"/>
          </a:p>
          <a:p>
            <a:r>
              <a:rPr lang="ja-JP" altLang="en-US" sz="2000" dirty="0" smtClean="0"/>
              <a:t>衣を作れる。そこでベティ・ボターは良質のバターを少し買って、ベティ・ボターの苦かった衣をましにした。</a:t>
            </a:r>
            <a:endParaRPr lang="en-US" altLang="ja-JP" sz="2000" dirty="0" smtClean="0"/>
          </a:p>
        </p:txBody>
      </p:sp>
      <p:pic>
        <p:nvPicPr>
          <p:cNvPr id="2" name="BettyBott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2040" y="158968"/>
            <a:ext cx="487363" cy="48736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⑧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3" name="phonetics03-08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889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7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l"/>
            <a:r>
              <a:rPr lang="ja-JP" altLang="en-US" u="sng" dirty="0"/>
              <a:t>歯茎閉鎖音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8291513" cy="485298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sz="5400" dirty="0">
                <a:solidFill>
                  <a:srgbClr val="FF3300"/>
                </a:solidFill>
                <a:latin typeface="Times New Roman" pitchFamily="18" charset="0"/>
              </a:rPr>
              <a:t>[t]</a:t>
            </a:r>
            <a:r>
              <a:rPr lang="en-US" altLang="ja-JP" dirty="0"/>
              <a:t> </a:t>
            </a:r>
            <a:r>
              <a:rPr lang="ja-JP" altLang="en-US" dirty="0"/>
              <a:t>無声歯茎閉鎖音</a:t>
            </a:r>
            <a:r>
              <a:rPr lang="en-US" altLang="ja-JP" dirty="0"/>
              <a:t>(voiceless alveolar stop)</a:t>
            </a:r>
          </a:p>
          <a:p>
            <a:pPr>
              <a:buFontTx/>
              <a:buNone/>
            </a:pPr>
            <a:r>
              <a:rPr lang="en-US" altLang="ja-JP" dirty="0"/>
              <a:t>     </a:t>
            </a:r>
            <a:r>
              <a:rPr lang="en-US" altLang="ja-JP" dirty="0">
                <a:solidFill>
                  <a:srgbClr val="FF3300"/>
                </a:solidFill>
              </a:rPr>
              <a:t>    </a:t>
            </a:r>
            <a:r>
              <a:rPr lang="en-US" altLang="ja-JP" dirty="0"/>
              <a:t> </a:t>
            </a:r>
            <a:r>
              <a:rPr lang="ja-JP" altLang="en-US" dirty="0"/>
              <a:t>　　（　　　　）を（　　　　）に押し付けて、</a:t>
            </a:r>
          </a:p>
          <a:p>
            <a:pPr>
              <a:buFontTx/>
              <a:buNone/>
            </a:pPr>
            <a:r>
              <a:rPr lang="ja-JP" altLang="en-US" dirty="0"/>
              <a:t>　　　　　　離すときにパッと息を</a:t>
            </a:r>
            <a:r>
              <a:rPr lang="ja-JP" altLang="en-US" dirty="0" smtClean="0"/>
              <a:t>出す（気息音）</a:t>
            </a:r>
            <a:endParaRPr lang="en-US" altLang="ja-JP" dirty="0" smtClean="0"/>
          </a:p>
          <a:p>
            <a:pPr>
              <a:buFontTx/>
              <a:buNone/>
            </a:pPr>
            <a:r>
              <a:rPr lang="ja-JP" altLang="en-US" dirty="0" smtClean="0"/>
              <a:t>　　　　　　　　</a:t>
            </a:r>
          </a:p>
          <a:p>
            <a:pPr>
              <a:buFontTx/>
              <a:buNone/>
            </a:pPr>
            <a:r>
              <a:rPr lang="en-US" altLang="ja-JP" sz="5400" dirty="0" smtClean="0">
                <a:solidFill>
                  <a:srgbClr val="FF3300"/>
                </a:solidFill>
                <a:latin typeface="Times New Roman" pitchFamily="18" charset="0"/>
              </a:rPr>
              <a:t>           </a:t>
            </a:r>
            <a:r>
              <a:rPr lang="ja-JP" altLang="en-US" dirty="0" smtClean="0">
                <a:latin typeface="+mj-ea"/>
              </a:rPr>
              <a:t>無破裂音</a:t>
            </a:r>
            <a:endParaRPr lang="en-US" altLang="ja-JP" dirty="0">
              <a:latin typeface="+mj-ea"/>
            </a:endParaRPr>
          </a:p>
          <a:p>
            <a:pPr>
              <a:buFontTx/>
              <a:buNone/>
            </a:pPr>
            <a:r>
              <a:rPr lang="ja-JP" altLang="en-US" dirty="0">
                <a:solidFill>
                  <a:srgbClr val="FF3300"/>
                </a:solidFill>
                <a:latin typeface="+mj-ea"/>
              </a:rPr>
              <a:t>　　　　　　　</a:t>
            </a:r>
            <a:r>
              <a:rPr lang="ja-JP" altLang="en-US" dirty="0"/>
              <a:t>　　　　　</a:t>
            </a:r>
          </a:p>
          <a:p>
            <a:pPr>
              <a:buFontTx/>
              <a:buNone/>
            </a:pPr>
            <a:r>
              <a:rPr lang="en-US" altLang="ja-JP" sz="5400" dirty="0">
                <a:solidFill>
                  <a:srgbClr val="FF3300"/>
                </a:solidFill>
                <a:latin typeface="Times New Roman" pitchFamily="18" charset="0"/>
              </a:rPr>
              <a:t>[d]</a:t>
            </a:r>
            <a:r>
              <a:rPr lang="en-US" altLang="ja-JP" dirty="0"/>
              <a:t> </a:t>
            </a:r>
            <a:r>
              <a:rPr lang="ja-JP" altLang="en-US" dirty="0"/>
              <a:t>有声歯茎閉鎖音</a:t>
            </a:r>
            <a:r>
              <a:rPr lang="en-US" altLang="ja-JP" dirty="0"/>
              <a:t>(voiced alveolar stop)</a:t>
            </a:r>
          </a:p>
          <a:p>
            <a:pPr>
              <a:buFontTx/>
              <a:buNone/>
            </a:pPr>
            <a:endParaRPr lang="en-US" altLang="ja-JP" dirty="0"/>
          </a:p>
        </p:txBody>
      </p:sp>
      <p:pic>
        <p:nvPicPr>
          <p:cNvPr id="22532" name="Picture 4" descr="t-aspi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708275"/>
            <a:ext cx="865187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042988" y="4077072"/>
            <a:ext cx="1053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[t</a:t>
            </a:r>
            <a:r>
              <a:rPr lang="en-US" altLang="ja-JP" sz="5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˥</a:t>
            </a:r>
            <a:r>
              <a:rPr kumimoji="1" lang="en-US" altLang="ja-JP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kumimoji="1" lang="ja-JP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47018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⑨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86999"/>
              </p:ext>
            </p:extLst>
          </p:nvPr>
        </p:nvGraphicFramePr>
        <p:xfrm>
          <a:off x="1908175" y="3625576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テーブル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table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トップ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top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427605"/>
              </p:ext>
            </p:extLst>
          </p:nvPr>
        </p:nvGraphicFramePr>
        <p:xfrm>
          <a:off x="1929887" y="5015234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1384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sit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sit</a:t>
                      </a:r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[t</a:t>
                      </a:r>
                      <a:r>
                        <a:rPr lang="en-US" altLang="ja-JP" sz="2400" baseline="30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˥</a:t>
                      </a:r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kumimoji="1" lang="ja-JP" altLang="en-US" sz="24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paint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paint</a:t>
                      </a:r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[t</a:t>
                      </a:r>
                      <a:r>
                        <a:rPr lang="en-US" altLang="ja-JP" sz="2400" baseline="30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˥</a:t>
                      </a:r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kumimoji="1" lang="ja-JP" altLang="en-US" sz="24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honetics03-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794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2586</TotalTime>
  <Words>849</Words>
  <Application>Microsoft Office PowerPoint</Application>
  <PresentationFormat>画面に合わせる (4:3)</PresentationFormat>
  <Paragraphs>344</Paragraphs>
  <Slides>28</Slides>
  <Notes>0</Notes>
  <HiddenSlides>0</HiddenSlides>
  <MMClips>31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29" baseType="lpstr">
      <vt:lpstr>標準デザイン</vt:lpstr>
      <vt:lpstr>子音の分類と発音</vt:lpstr>
      <vt:lpstr>英語の子音</vt:lpstr>
      <vt:lpstr>子音(consonant)の分類</vt:lpstr>
      <vt:lpstr>阻害音の分類</vt:lpstr>
      <vt:lpstr>閉鎖（破裂）音</vt:lpstr>
      <vt:lpstr>両唇閉鎖音</vt:lpstr>
      <vt:lpstr>PowerPoint プレゼンテーション</vt:lpstr>
      <vt:lpstr>PowerPoint プレゼンテーション</vt:lpstr>
      <vt:lpstr>歯茎閉鎖音</vt:lpstr>
      <vt:lpstr>軟口蓋閉鎖音</vt:lpstr>
      <vt:lpstr>摩擦音</vt:lpstr>
      <vt:lpstr>唇歯摩擦音</vt:lpstr>
      <vt:lpstr>PowerPoint プレゼンテーション</vt:lpstr>
      <vt:lpstr>歯間摩擦音</vt:lpstr>
      <vt:lpstr>PowerPoint プレゼンテーション</vt:lpstr>
      <vt:lpstr>歯茎摩擦音</vt:lpstr>
      <vt:lpstr>硬口蓋摩擦音</vt:lpstr>
      <vt:lpstr>声門摩擦音</vt:lpstr>
      <vt:lpstr>PowerPoint プレゼンテーション</vt:lpstr>
      <vt:lpstr>PowerPoint プレゼンテーション</vt:lpstr>
      <vt:lpstr>破擦音(affricate)</vt:lpstr>
      <vt:lpstr>硬口蓋破擦音</vt:lpstr>
      <vt:lpstr>PowerPoint プレゼンテーション</vt:lpstr>
      <vt:lpstr>ザ行音</vt:lpstr>
      <vt:lpstr>ザ行音：２つの「ジ」</vt:lpstr>
      <vt:lpstr>日本語（外来語）⇔英語</vt:lpstr>
      <vt:lpstr>日本語（外来語）⇔英語</vt:lpstr>
      <vt:lpstr>発音課題</vt:lpstr>
    </vt:vector>
  </TitlesOfParts>
  <Company>Fukuda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子音の分類と発音</dc:title>
  <dc:creator>Kaoru</dc:creator>
  <cp:lastModifiedBy>福田薫</cp:lastModifiedBy>
  <cp:revision>65</cp:revision>
  <dcterms:created xsi:type="dcterms:W3CDTF">2009-05-11T15:43:27Z</dcterms:created>
  <dcterms:modified xsi:type="dcterms:W3CDTF">2020-05-28T00:23:55Z</dcterms:modified>
</cp:coreProperties>
</file>