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28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97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82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99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42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483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65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70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84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31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36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B2479-A87E-4635-910B-11DCA9BB820A}" type="datetimeFigureOut">
              <a:rPr kumimoji="1" lang="ja-JP" altLang="en-US" smtClean="0"/>
              <a:t>2020/6/3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4BF6D-B43C-42A4-8DD9-3A7A125FE6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25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子音の分類と発音（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「英語音声学」／「英語学概論２」</a:t>
            </a:r>
            <a:endParaRPr kumimoji="1" lang="en-US" altLang="ja-JP" dirty="0" smtClean="0"/>
          </a:p>
          <a:p>
            <a:r>
              <a:rPr lang="ja-JP" altLang="en-US" dirty="0" smtClean="0"/>
              <a:t>第</a:t>
            </a:r>
            <a:r>
              <a:rPr lang="en-US" altLang="ja-JP" dirty="0" smtClean="0"/>
              <a:t>4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①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phonetics04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285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4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dirty="0" smtClean="0"/>
              <a:t>[r]</a:t>
            </a:r>
            <a:r>
              <a:rPr lang="ja-JP" altLang="en-US" dirty="0" smtClean="0"/>
              <a:t>と</a:t>
            </a:r>
            <a:r>
              <a:rPr lang="en-US" altLang="ja-JP" dirty="0" smtClean="0"/>
              <a:t>[l]</a:t>
            </a:r>
            <a:r>
              <a:rPr lang="ja-JP" altLang="en-US" dirty="0" smtClean="0"/>
              <a:t>（と</a:t>
            </a:r>
            <a:r>
              <a:rPr lang="en-US" altLang="ja-JP" dirty="0" smtClean="0"/>
              <a:t>[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ɾ</a:t>
            </a:r>
            <a:r>
              <a:rPr lang="en-US" altLang="ja-JP" dirty="0" smtClean="0"/>
              <a:t>])</a:t>
            </a:r>
            <a:r>
              <a:rPr lang="ja-JP" altLang="en-US" dirty="0" smtClean="0"/>
              <a:t>の発音区別</a:t>
            </a:r>
            <a:endParaRPr lang="ja-JP" altLang="en-US" dirty="0"/>
          </a:p>
        </p:txBody>
      </p:sp>
      <p:graphicFrame>
        <p:nvGraphicFramePr>
          <p:cNvPr id="56344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064369"/>
              </p:ext>
            </p:extLst>
          </p:nvPr>
        </p:nvGraphicFramePr>
        <p:xfrm>
          <a:off x="683568" y="1484785"/>
          <a:ext cx="7920880" cy="4631692"/>
        </p:xfrm>
        <a:graphic>
          <a:graphicData uri="http://schemas.openxmlformats.org/drawingml/2006/table">
            <a:tbl>
              <a:tblPr/>
              <a:tblGrid>
                <a:gridCol w="1980220"/>
                <a:gridCol w="1980220"/>
                <a:gridCol w="1980220"/>
                <a:gridCol w="1980220"/>
              </a:tblGrid>
              <a:tr h="921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ランク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レンズ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1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ランプ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amp</a:t>
                      </a: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3200" dirty="0" smtClean="0">
                          <a:solidFill>
                            <a:schemeClr val="tx1"/>
                          </a:solidFill>
                        </a:rPr>
                        <a:t>ロープ</a:t>
                      </a:r>
                      <a:endParaRPr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3200" dirty="0" smtClean="0">
                          <a:solidFill>
                            <a:srgbClr val="FF0000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r</a:t>
                      </a:r>
                      <a:r>
                        <a:rPr lang="en-US" altLang="ja-JP" sz="32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ope</a:t>
                      </a:r>
                      <a:endParaRPr lang="ja-JP" altLang="en-US" sz="320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1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リスク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isk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3200" dirty="0" smtClean="0">
                          <a:solidFill>
                            <a:schemeClr val="tx1"/>
                          </a:solidFill>
                        </a:rPr>
                        <a:t>ローン</a:t>
                      </a:r>
                      <a:endParaRPr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3200" dirty="0" smtClean="0">
                          <a:solidFill>
                            <a:srgbClr val="FF0000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</a:t>
                      </a:r>
                      <a:r>
                        <a:rPr lang="en-US" altLang="ja-JP" sz="32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oan</a:t>
                      </a:r>
                      <a:endParaRPr lang="ja-JP" altLang="en-US" sz="320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1703">
                <a:tc>
                  <a:txBody>
                    <a:bodyPr/>
                    <a:lstStyle/>
                    <a:p>
                      <a:r>
                        <a:rPr lang="ja-JP" altLang="en-US" sz="2800" dirty="0" smtClean="0">
                          <a:solidFill>
                            <a:schemeClr val="tx1"/>
                          </a:solidFill>
                        </a:rPr>
                        <a:t>リスト</a:t>
                      </a:r>
                      <a:endParaRPr lang="en-US" altLang="ja-JP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2800" dirty="0" smtClean="0">
                          <a:solidFill>
                            <a:schemeClr val="tx1"/>
                          </a:solidFill>
                        </a:rPr>
                        <a:t>（目録）</a:t>
                      </a:r>
                      <a:endParaRPr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3200" b="0" dirty="0" smtClean="0">
                          <a:solidFill>
                            <a:srgbClr val="FF0000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</a:t>
                      </a:r>
                      <a:r>
                        <a:rPr lang="en-US" altLang="ja-JP" sz="3200" b="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ist</a:t>
                      </a:r>
                      <a:endParaRPr lang="ja-JP" altLang="en-US" sz="32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リアル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r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ea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1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レンタル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ental</a:t>
                      </a: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ルール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r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u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</a:t>
                      </a: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⑩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dirty="0" smtClean="0"/>
              <a:t>[r]</a:t>
            </a:r>
            <a:r>
              <a:rPr lang="ja-JP" altLang="en-US" dirty="0" smtClean="0"/>
              <a:t>と</a:t>
            </a:r>
            <a:r>
              <a:rPr lang="en-US" altLang="ja-JP" dirty="0" smtClean="0"/>
              <a:t>[l]</a:t>
            </a:r>
            <a:r>
              <a:rPr lang="ja-JP" altLang="en-US" dirty="0" smtClean="0"/>
              <a:t>（と</a:t>
            </a:r>
            <a:r>
              <a:rPr lang="en-US" altLang="ja-JP" dirty="0" smtClean="0"/>
              <a:t>[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ɾ</a:t>
            </a:r>
            <a:r>
              <a:rPr lang="en-US" altLang="ja-JP" dirty="0" smtClean="0"/>
              <a:t>])</a:t>
            </a:r>
            <a:r>
              <a:rPr lang="ja-JP" altLang="en-US" dirty="0" smtClean="0"/>
              <a:t>の発音区別</a:t>
            </a:r>
            <a:endParaRPr lang="ja-JP" altLang="en-US" dirty="0"/>
          </a:p>
        </p:txBody>
      </p:sp>
      <p:graphicFrame>
        <p:nvGraphicFramePr>
          <p:cNvPr id="56344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28982"/>
              </p:ext>
            </p:extLst>
          </p:nvPr>
        </p:nvGraphicFramePr>
        <p:xfrm>
          <a:off x="467544" y="1484784"/>
          <a:ext cx="8280920" cy="4810140"/>
        </p:xfrm>
        <a:graphic>
          <a:graphicData uri="http://schemas.openxmlformats.org/drawingml/2006/table">
            <a:tbl>
              <a:tblPr/>
              <a:tblGrid>
                <a:gridCol w="2016224"/>
                <a:gridCol w="2016224"/>
                <a:gridCol w="2304256"/>
                <a:gridCol w="1944216"/>
              </a:tblGrid>
              <a:tr h="8016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ランド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リスト（手首）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6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リンク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3200" dirty="0" smtClean="0">
                          <a:solidFill>
                            <a:schemeClr val="tx1"/>
                          </a:solidFill>
                        </a:rPr>
                        <a:t>ルーム</a:t>
                      </a:r>
                      <a:endParaRPr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6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ロード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3200" dirty="0" smtClean="0">
                          <a:solidFill>
                            <a:schemeClr val="tx1"/>
                          </a:solidFill>
                        </a:rPr>
                        <a:t>アメリカ</a:t>
                      </a:r>
                      <a:endParaRPr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690">
                <a:tc>
                  <a:txBody>
                    <a:bodyPr/>
                    <a:lstStyle/>
                    <a:p>
                      <a:r>
                        <a:rPr lang="ja-JP" altLang="en-US" sz="3200" dirty="0" smtClean="0">
                          <a:solidFill>
                            <a:schemeClr val="tx1"/>
                          </a:solidFill>
                        </a:rPr>
                        <a:t>ロンドン</a:t>
                      </a:r>
                      <a:endParaRPr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フランス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ローマ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フルート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ルック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フリー</a:t>
                      </a:r>
                      <a:endParaRPr kumimoji="1" lang="en-US" altLang="ja-JP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⑪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66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半母音（渡り音）</a:t>
            </a:r>
            <a:r>
              <a:rPr lang="ja-JP" altLang="en-US"/>
              <a:t> （</a:t>
            </a:r>
            <a:r>
              <a:rPr lang="en-US" altLang="ja-JP"/>
              <a:t>semi-vowel)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147050" cy="4751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狭めが緩い</a:t>
            </a:r>
            <a:r>
              <a:rPr lang="ja-JP" altLang="en-US" sz="2800" dirty="0" smtClean="0"/>
              <a:t>ため</a:t>
            </a:r>
            <a:r>
              <a:rPr lang="ja-JP" altLang="en-US" sz="2800" dirty="0" smtClean="0"/>
              <a:t>（　　　　）</a:t>
            </a:r>
            <a:r>
              <a:rPr lang="ja-JP" altLang="en-US" sz="2800" dirty="0" smtClean="0"/>
              <a:t>が</a:t>
            </a:r>
            <a:r>
              <a:rPr lang="ja-JP" altLang="en-US" sz="2800" dirty="0"/>
              <a:t>良く、母音に近い。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前の音または次の音へのつなぎの音（渡り音）。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say, bow,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4800" b="1" dirty="0">
                <a:solidFill>
                  <a:srgbClr val="FF3300"/>
                </a:solidFill>
                <a:latin typeface="Times New Roman" pitchFamily="18" charset="0"/>
              </a:rPr>
              <a:t>[w]</a:t>
            </a:r>
            <a:r>
              <a:rPr lang="en-US" altLang="ja-JP" sz="2800" dirty="0"/>
              <a:t> </a:t>
            </a:r>
            <a:r>
              <a:rPr lang="ja-JP" altLang="en-US" sz="2800" dirty="0"/>
              <a:t>　両唇渡り音</a:t>
            </a:r>
            <a:r>
              <a:rPr lang="en-US" altLang="ja-JP" sz="2800" dirty="0"/>
              <a:t>(labial glide)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　　  決まった調音点なし。唇の（　　　　）が強く、　　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　　  唇を（　　　　　　）ように。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4800" b="1" dirty="0">
                <a:solidFill>
                  <a:srgbClr val="FF3300"/>
                </a:solidFill>
                <a:latin typeface="Times New Roman" pitchFamily="18" charset="0"/>
              </a:rPr>
              <a:t>[j]</a:t>
            </a:r>
            <a:r>
              <a:rPr lang="ja-JP" altLang="en-US" sz="2800" dirty="0"/>
              <a:t>　   硬口蓋渡り音</a:t>
            </a:r>
            <a:r>
              <a:rPr lang="en-US" altLang="ja-JP" sz="2800" dirty="0"/>
              <a:t>(palatal glide)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      舌の位置を硬口蓋近くまで（　　　　　　　）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ja-JP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⑫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7" y="633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Jv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4498975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219700" y="1628775"/>
            <a:ext cx="3313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>
                <a:solidFill>
                  <a:srgbClr val="FF3300"/>
                </a:solidFill>
              </a:rPr>
              <a:t>y</a:t>
            </a:r>
            <a:r>
              <a:rPr lang="en-US" altLang="ja-JP" sz="4400"/>
              <a:t>east / </a:t>
            </a:r>
            <a:r>
              <a:rPr lang="en-US" altLang="ja-JP" sz="4400">
                <a:solidFill>
                  <a:srgbClr val="FF3300"/>
                </a:solidFill>
              </a:rPr>
              <a:t>ea</a:t>
            </a:r>
            <a:r>
              <a:rPr lang="en-US" altLang="ja-JP" sz="4400"/>
              <a:t>st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364163" y="4005263"/>
            <a:ext cx="3095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>
                <a:solidFill>
                  <a:srgbClr val="FF3300"/>
                </a:solidFill>
              </a:rPr>
              <a:t>y</a:t>
            </a:r>
            <a:r>
              <a:rPr lang="en-US" altLang="ja-JP" sz="4400"/>
              <a:t>ear / </a:t>
            </a:r>
            <a:r>
              <a:rPr lang="en-US" altLang="ja-JP" sz="4400">
                <a:solidFill>
                  <a:srgbClr val="FF3300"/>
                </a:solidFill>
              </a:rPr>
              <a:t>ea</a:t>
            </a:r>
            <a:r>
              <a:rPr lang="en-US" altLang="ja-JP" sz="4400"/>
              <a:t>r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⑬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Wvs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4432300" cy="56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292725" y="1268413"/>
            <a:ext cx="33829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>
                <a:solidFill>
                  <a:srgbClr val="FF3300"/>
                </a:solidFill>
              </a:rPr>
              <a:t>w</a:t>
            </a:r>
            <a:r>
              <a:rPr lang="en-US" altLang="ja-JP" sz="4400"/>
              <a:t>oos / </a:t>
            </a:r>
            <a:r>
              <a:rPr lang="en-US" altLang="ja-JP" sz="4400">
                <a:solidFill>
                  <a:srgbClr val="FF3300"/>
                </a:solidFill>
              </a:rPr>
              <a:t>oo</a:t>
            </a:r>
            <a:r>
              <a:rPr lang="en-US" altLang="ja-JP" sz="4400"/>
              <a:t>ze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⑭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3095575" cy="719137"/>
          </a:xfrm>
        </p:spPr>
        <p:txBody>
          <a:bodyPr/>
          <a:lstStyle/>
          <a:p>
            <a:pPr algn="l"/>
            <a:r>
              <a:rPr lang="ja-JP" altLang="en-US" sz="4000" dirty="0"/>
              <a:t>英語の</a:t>
            </a:r>
            <a:r>
              <a:rPr lang="ja-JP" altLang="en-US" sz="4000" dirty="0" smtClean="0"/>
              <a:t>子音</a:t>
            </a:r>
            <a:endParaRPr lang="en-US" altLang="ja-JP" sz="3600" dirty="0"/>
          </a:p>
        </p:txBody>
      </p:sp>
      <p:graphicFrame>
        <p:nvGraphicFramePr>
          <p:cNvPr id="21651" name="Group 1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64847"/>
              </p:ext>
            </p:extLst>
          </p:nvPr>
        </p:nvGraphicFramePr>
        <p:xfrm>
          <a:off x="468313" y="1052513"/>
          <a:ext cx="8351837" cy="5008819"/>
        </p:xfrm>
        <a:graphic>
          <a:graphicData uri="http://schemas.openxmlformats.org/drawingml/2006/table">
            <a:tbl>
              <a:tblPr/>
              <a:tblGrid>
                <a:gridCol w="1296987"/>
                <a:gridCol w="881063"/>
                <a:gridCol w="882650"/>
                <a:gridCol w="881062"/>
                <a:gridCol w="882650"/>
                <a:gridCol w="881063"/>
                <a:gridCol w="882650"/>
                <a:gridCol w="881062"/>
                <a:gridCol w="882650"/>
              </a:tblGrid>
              <a:tr h="771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　　　　　調音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　　　　　位置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調音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様式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両唇音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唇歯音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歯音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歯茎音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歯茎口蓋音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硬口蓋音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軟口蓋音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声門音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破裂音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ｐ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ｂ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ｔ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ｄ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ｋ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ｇ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1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摩擦音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ｆ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ｖ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Θ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ð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ｓ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ｚ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ʃ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ʒ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ｈ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22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破擦音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ʧ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ʤ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鼻音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ｍ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ｎ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流音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ｒ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渡り音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ｗ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ｊ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1652" name="Text Box 148"/>
          <p:cNvSpPr txBox="1">
            <a:spLocks noChangeArrowheads="1"/>
          </p:cNvSpPr>
          <p:nvPr/>
        </p:nvSpPr>
        <p:spPr bwMode="auto">
          <a:xfrm>
            <a:off x="879475" y="6170613"/>
            <a:ext cx="3108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/>
              <a:t>青字は無声音、赤字は有声音</a:t>
            </a:r>
            <a:endParaRPr lang="ja-JP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124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922337"/>
          </a:xfrm>
        </p:spPr>
        <p:txBody>
          <a:bodyPr/>
          <a:lstStyle/>
          <a:p>
            <a:pPr algn="l"/>
            <a:r>
              <a:rPr lang="ja-JP" altLang="en-US"/>
              <a:t>鼻音</a:t>
            </a:r>
            <a:r>
              <a:rPr lang="en-US" altLang="ja-JP"/>
              <a:t>(nasal)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13788" cy="5113337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ja-JP" altLang="en-US" dirty="0"/>
              <a:t>呼気が（　　　　）を通って作られる音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すべて（　　）音</a:t>
            </a:r>
            <a:r>
              <a:rPr lang="ja-JP" altLang="en-US" dirty="0"/>
              <a:t>。</a:t>
            </a:r>
          </a:p>
          <a:p>
            <a:pPr>
              <a:buFontTx/>
              <a:buNone/>
            </a:pP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[m]</a:t>
            </a:r>
            <a:r>
              <a:rPr lang="en-US" altLang="ja-JP" dirty="0"/>
              <a:t> </a:t>
            </a:r>
            <a:r>
              <a:rPr lang="ja-JP" altLang="en-US" dirty="0"/>
              <a:t>　両唇鼻音</a:t>
            </a:r>
            <a:r>
              <a:rPr lang="en-US" altLang="ja-JP" dirty="0"/>
              <a:t>(bilabial nasal)</a:t>
            </a:r>
          </a:p>
          <a:p>
            <a:pPr>
              <a:buFontTx/>
              <a:buNone/>
            </a:pPr>
            <a:r>
              <a:rPr lang="ja-JP" altLang="en-US" dirty="0"/>
              <a:t>　　　　　（　　　　）を結んで、鼻から息を出す</a:t>
            </a:r>
          </a:p>
          <a:p>
            <a:pPr>
              <a:buFontTx/>
              <a:buNone/>
            </a:pP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[n]</a:t>
            </a:r>
            <a:r>
              <a:rPr lang="ja-JP" altLang="en-US" dirty="0">
                <a:solidFill>
                  <a:srgbClr val="FF3300"/>
                </a:solidFill>
              </a:rPr>
              <a:t>　　</a:t>
            </a:r>
            <a:r>
              <a:rPr lang="ja-JP" altLang="en-US" dirty="0"/>
              <a:t>歯茎鼻音</a:t>
            </a:r>
            <a:r>
              <a:rPr lang="en-US" altLang="ja-JP" dirty="0"/>
              <a:t>(alveolar nasal)</a:t>
            </a:r>
          </a:p>
          <a:p>
            <a:pPr>
              <a:buFontTx/>
              <a:buNone/>
            </a:pPr>
            <a:r>
              <a:rPr lang="ja-JP" altLang="en-US" dirty="0"/>
              <a:t>　　　　　（　　　）を（　　　）に付け、鼻から息を出す</a:t>
            </a:r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ja-JP" altLang="en-US" dirty="0"/>
              <a:t>　　　</a:t>
            </a:r>
            <a:r>
              <a:rPr lang="en-US" altLang="ja-JP" dirty="0" smtClean="0"/>
              <a:t>※</a:t>
            </a:r>
            <a:r>
              <a:rPr lang="ja-JP" altLang="en-US" dirty="0" smtClean="0"/>
              <a:t>（　　　）位置</a:t>
            </a:r>
            <a:r>
              <a:rPr lang="ja-JP" altLang="en-US" dirty="0" smtClean="0"/>
              <a:t>の</a:t>
            </a:r>
            <a:r>
              <a:rPr lang="en-US" altLang="ja-JP" dirty="0"/>
              <a:t>[n</a:t>
            </a:r>
            <a:r>
              <a:rPr lang="en-US" altLang="ja-JP" dirty="0" smtClean="0"/>
              <a:t>]</a:t>
            </a:r>
            <a:r>
              <a:rPr lang="ja-JP" altLang="en-US" dirty="0" smtClean="0"/>
              <a:t>は長い</a:t>
            </a: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124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/>
          <a:lstStyle/>
          <a:p>
            <a:pPr algn="l"/>
            <a:r>
              <a:rPr lang="ja-JP" altLang="en-US" dirty="0"/>
              <a:t>語末の </a:t>
            </a:r>
            <a:r>
              <a:rPr lang="en-US" altLang="ja-JP" dirty="0"/>
              <a:t>[n] </a:t>
            </a:r>
            <a:r>
              <a:rPr lang="ja-JP" altLang="en-US" dirty="0"/>
              <a:t>と「ン」</a:t>
            </a:r>
          </a:p>
        </p:txBody>
      </p:sp>
      <p:graphicFrame>
        <p:nvGraphicFramePr>
          <p:cNvPr id="56344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26452"/>
              </p:ext>
            </p:extLst>
          </p:nvPr>
        </p:nvGraphicFramePr>
        <p:xfrm>
          <a:off x="1547811" y="1773238"/>
          <a:ext cx="6336556" cy="4320058"/>
        </p:xfrm>
        <a:graphic>
          <a:graphicData uri="http://schemas.openxmlformats.org/drawingml/2006/table">
            <a:tbl>
              <a:tblPr/>
              <a:tblGrid>
                <a:gridCol w="3168278"/>
                <a:gridCol w="3168278"/>
              </a:tblGrid>
              <a:tr h="8308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ペ</a:t>
                      </a: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ン 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[N]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 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[n]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23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ライオ</a:t>
                      </a: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lio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8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クレー</a:t>
                      </a: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cra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23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プラ</a:t>
                      </a: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pla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35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チャンピオ</a:t>
                      </a:r>
                      <a:r>
                        <a:rPr kumimoji="1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champio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03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922337"/>
          </a:xfrm>
        </p:spPr>
        <p:txBody>
          <a:bodyPr/>
          <a:lstStyle/>
          <a:p>
            <a:pPr algn="l"/>
            <a:r>
              <a:rPr lang="ja-JP" altLang="en-US"/>
              <a:t>鼻音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424862" cy="5040312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dirty="0"/>
              <a:t>　　　　軟口蓋鼻音</a:t>
            </a:r>
            <a:r>
              <a:rPr lang="en-US" altLang="ja-JP" dirty="0"/>
              <a:t>(velar nasal)</a:t>
            </a:r>
          </a:p>
          <a:p>
            <a:pPr>
              <a:buFontTx/>
              <a:buNone/>
            </a:pPr>
            <a:r>
              <a:rPr lang="ja-JP" altLang="en-US" dirty="0"/>
              <a:t>　　　　（　　　　）を（　　　　　）に付け、鼻から息を出す</a:t>
            </a:r>
          </a:p>
          <a:p>
            <a:pPr>
              <a:buFontTx/>
              <a:buNone/>
            </a:pPr>
            <a:r>
              <a:rPr lang="ja-JP" altLang="en-US" dirty="0"/>
              <a:t>　</a:t>
            </a:r>
          </a:p>
          <a:p>
            <a:pPr>
              <a:buFontTx/>
              <a:buNone/>
            </a:pPr>
            <a:r>
              <a:rPr lang="ja-JP" altLang="en-US" dirty="0"/>
              <a:t>日本語のガ行は、</a:t>
            </a:r>
          </a:p>
          <a:p>
            <a:pPr>
              <a:buFontTx/>
              <a:buNone/>
            </a:pPr>
            <a:r>
              <a:rPr lang="ja-JP" altLang="en-US" dirty="0"/>
              <a:t>　　</a:t>
            </a:r>
            <a:r>
              <a:rPr lang="ja-JP" altLang="en-US" dirty="0" smtClean="0"/>
              <a:t>語頭</a:t>
            </a:r>
            <a:r>
              <a:rPr lang="ja-JP" altLang="en-US" dirty="0"/>
              <a:t>では</a:t>
            </a:r>
            <a:r>
              <a:rPr lang="en-US" altLang="ja-JP" dirty="0"/>
              <a:t>[g]</a:t>
            </a:r>
            <a:r>
              <a:rPr lang="ja-JP" altLang="en-US" dirty="0" err="1" smtClean="0"/>
              <a:t>、</a:t>
            </a:r>
            <a:r>
              <a:rPr lang="ja-JP" altLang="en-US" dirty="0"/>
              <a:t>　　　</a:t>
            </a:r>
            <a:r>
              <a:rPr lang="ja-JP" altLang="en-US" dirty="0" err="1">
                <a:solidFill>
                  <a:srgbClr val="0000FF"/>
                </a:solidFill>
              </a:rPr>
              <a:t>が</a:t>
            </a:r>
            <a:r>
              <a:rPr lang="ja-JP" altLang="en-US" dirty="0" err="1"/>
              <a:t>っ</a:t>
            </a:r>
            <a:r>
              <a:rPr lang="ja-JP" altLang="en-US" dirty="0"/>
              <a:t>こう</a:t>
            </a:r>
            <a:r>
              <a:rPr lang="en-US" altLang="ja-JP" dirty="0"/>
              <a:t>[</a:t>
            </a:r>
            <a:r>
              <a:rPr lang="en-US" altLang="ja-JP" dirty="0" err="1">
                <a:solidFill>
                  <a:srgbClr val="FF3300"/>
                </a:solidFill>
              </a:rPr>
              <a:t>g</a:t>
            </a:r>
            <a:r>
              <a:rPr lang="en-US" altLang="ja-JP" dirty="0" err="1"/>
              <a:t>akko</a:t>
            </a:r>
            <a:r>
              <a:rPr lang="en-US" altLang="ja-JP" dirty="0"/>
              <a:t>:]</a:t>
            </a:r>
            <a:r>
              <a:rPr lang="ja-JP" altLang="en-US" dirty="0" err="1" smtClean="0"/>
              <a:t>、</a:t>
            </a:r>
            <a:endParaRPr lang="en-US" altLang="ja-JP" dirty="0" smtClean="0"/>
          </a:p>
          <a:p>
            <a:pPr>
              <a:buFontTx/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</a:t>
            </a:r>
            <a:r>
              <a:rPr lang="ja-JP" altLang="en-US" dirty="0" smtClean="0"/>
              <a:t>語中では、だい</a:t>
            </a:r>
            <a:r>
              <a:rPr lang="ja-JP" altLang="en-US" dirty="0" smtClean="0">
                <a:solidFill>
                  <a:srgbClr val="0000FF"/>
                </a:solidFill>
              </a:rPr>
              <a:t>が</a:t>
            </a:r>
            <a:r>
              <a:rPr lang="ja-JP" altLang="en-US" dirty="0" smtClean="0"/>
              <a:t>く</a:t>
            </a:r>
            <a:r>
              <a:rPr lang="en-US" altLang="ja-JP" dirty="0"/>
              <a:t>[</a:t>
            </a:r>
            <a:r>
              <a:rPr lang="en-US" altLang="ja-JP" dirty="0" err="1"/>
              <a:t>dai</a:t>
            </a:r>
            <a:r>
              <a:rPr lang="en-US" altLang="ja-JP" sz="3600" dirty="0" err="1">
                <a:solidFill>
                  <a:srgbClr val="FF3300"/>
                </a:solidFill>
              </a:rPr>
              <a:t>ŋ</a:t>
            </a:r>
            <a:r>
              <a:rPr lang="en-US" altLang="ja-JP" dirty="0" err="1"/>
              <a:t>aku</a:t>
            </a:r>
            <a:r>
              <a:rPr lang="en-US" altLang="ja-JP" dirty="0" smtClean="0"/>
              <a:t>]</a:t>
            </a:r>
            <a:r>
              <a:rPr lang="ja-JP" altLang="en-US" dirty="0" err="1"/>
              <a:t>または</a:t>
            </a:r>
            <a:r>
              <a:rPr lang="en-US" altLang="ja-JP" dirty="0" smtClean="0"/>
              <a:t>[</a:t>
            </a:r>
            <a:r>
              <a:rPr lang="en-US" altLang="ja-JP" dirty="0" err="1"/>
              <a:t>dai</a:t>
            </a:r>
            <a:r>
              <a:rPr lang="en-US" altLang="ja-JP" dirty="0" err="1">
                <a:solidFill>
                  <a:srgbClr val="FF3300"/>
                </a:solidFill>
              </a:rPr>
              <a:t>g</a:t>
            </a:r>
            <a:r>
              <a:rPr lang="en-US" altLang="ja-JP" dirty="0" err="1"/>
              <a:t>aku</a:t>
            </a:r>
            <a:r>
              <a:rPr lang="en-US" altLang="ja-JP" dirty="0" smtClean="0"/>
              <a:t>]</a:t>
            </a:r>
          </a:p>
          <a:p>
            <a:pPr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ただし、十五日</a:t>
            </a:r>
            <a:r>
              <a:rPr lang="en-US" altLang="ja-JP" dirty="0" smtClean="0"/>
              <a:t>[-</a:t>
            </a:r>
            <a:r>
              <a:rPr lang="en-US" altLang="ja-JP" dirty="0" smtClean="0">
                <a:solidFill>
                  <a:srgbClr val="FF0000"/>
                </a:solidFill>
              </a:rPr>
              <a:t>g</a:t>
            </a:r>
            <a:r>
              <a:rPr lang="en-US" altLang="ja-JP" dirty="0" smtClean="0"/>
              <a:t>o-]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十五夜</a:t>
            </a:r>
            <a:r>
              <a:rPr lang="en-US" altLang="ja-JP" dirty="0" smtClean="0"/>
              <a:t>[-</a:t>
            </a:r>
            <a:r>
              <a:rPr lang="en-US" altLang="ja-JP" dirty="0" err="1" smtClean="0">
                <a:solidFill>
                  <a:srgbClr val="FF0000"/>
                </a:solidFill>
              </a:rPr>
              <a:t>ŋ</a:t>
            </a:r>
            <a:r>
              <a:rPr lang="en-US" altLang="ja-JP" dirty="0" err="1" smtClean="0"/>
              <a:t>o</a:t>
            </a:r>
            <a:r>
              <a:rPr lang="en-US" altLang="ja-JP" dirty="0" smtClean="0"/>
              <a:t>-]</a:t>
            </a:r>
            <a:endParaRPr lang="en-US" altLang="ja-JP" dirty="0"/>
          </a:p>
          <a:p>
            <a:pPr>
              <a:buFontTx/>
              <a:buNone/>
            </a:pPr>
            <a:endParaRPr lang="en-US" altLang="ja-JP" dirty="0"/>
          </a:p>
          <a:p>
            <a:pPr>
              <a:buFontTx/>
              <a:buNone/>
            </a:pPr>
            <a:endParaRPr lang="en-US" altLang="ja-JP" dirty="0"/>
          </a:p>
        </p:txBody>
      </p:sp>
      <p:pic>
        <p:nvPicPr>
          <p:cNvPr id="32772" name="Picture 4" descr="e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763587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5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ja-JP" dirty="0"/>
              <a:t>ng</a:t>
            </a:r>
            <a:r>
              <a:rPr lang="ja-JP" altLang="en-US" dirty="0"/>
              <a:t>は、語末で </a:t>
            </a:r>
            <a:r>
              <a:rPr lang="en-US" altLang="ja-JP" dirty="0">
                <a:solidFill>
                  <a:srgbClr val="FF3300"/>
                </a:solidFill>
              </a:rPr>
              <a:t>[</a:t>
            </a:r>
            <a:r>
              <a:rPr lang="en-US" altLang="ja-JP" sz="3600" dirty="0">
                <a:solidFill>
                  <a:srgbClr val="FF3300"/>
                </a:solidFill>
              </a:rPr>
              <a:t>ŋ</a:t>
            </a:r>
            <a:r>
              <a:rPr lang="en-US" altLang="ja-JP" dirty="0">
                <a:solidFill>
                  <a:srgbClr val="FF3300"/>
                </a:solidFill>
              </a:rPr>
              <a:t>]</a:t>
            </a:r>
          </a:p>
          <a:p>
            <a:pPr>
              <a:buFontTx/>
              <a:buNone/>
            </a:pPr>
            <a:r>
              <a:rPr lang="ja-JP" altLang="en-US" dirty="0"/>
              <a:t>　　　　　　</a:t>
            </a:r>
            <a:r>
              <a:rPr lang="en-US" altLang="ja-JP" dirty="0"/>
              <a:t>ring[</a:t>
            </a:r>
            <a:r>
              <a:rPr lang="en-US" altLang="ja-JP" dirty="0" err="1"/>
              <a:t>ri</a:t>
            </a:r>
            <a:r>
              <a:rPr lang="en-US" altLang="ja-JP" sz="3600" dirty="0" err="1"/>
              <a:t>ŋ</a:t>
            </a:r>
            <a:r>
              <a:rPr lang="en-US" altLang="ja-JP" dirty="0"/>
              <a:t>],    </a:t>
            </a:r>
            <a:r>
              <a:rPr lang="en-US" altLang="ja-JP" dirty="0" smtClean="0"/>
              <a:t>thing[</a:t>
            </a:r>
            <a:r>
              <a:rPr lang="en-US" altLang="ja-JP" dirty="0" err="1" smtClean="0"/>
              <a:t>θi</a:t>
            </a:r>
            <a:r>
              <a:rPr lang="en-US" altLang="ja-JP" sz="3600" dirty="0" err="1" smtClean="0"/>
              <a:t>ŋ</a:t>
            </a:r>
            <a:r>
              <a:rPr lang="en-US" altLang="ja-JP" dirty="0" smtClean="0"/>
              <a:t>]</a:t>
            </a:r>
            <a:endParaRPr lang="en-US" altLang="ja-JP" dirty="0"/>
          </a:p>
          <a:p>
            <a:pPr>
              <a:buFontTx/>
              <a:buNone/>
            </a:pPr>
            <a:endParaRPr lang="en-US" altLang="ja-JP" dirty="0"/>
          </a:p>
          <a:p>
            <a:pPr>
              <a:buNone/>
            </a:pPr>
            <a:r>
              <a:rPr lang="en-US" altLang="ja-JP" dirty="0"/>
              <a:t>          </a:t>
            </a:r>
            <a:r>
              <a:rPr lang="ja-JP" altLang="en-US" dirty="0"/>
              <a:t>語中で 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</a:t>
            </a:r>
            <a:r>
              <a:rPr lang="ja-JP" altLang="en-US" dirty="0" smtClean="0"/>
              <a:t>名詞・形容詞は、</a:t>
            </a:r>
            <a:r>
              <a:rPr lang="en-US" altLang="ja-JP" dirty="0">
                <a:solidFill>
                  <a:srgbClr val="FF3300"/>
                </a:solidFill>
              </a:rPr>
              <a:t>[</a:t>
            </a:r>
            <a:r>
              <a:rPr lang="en-US" altLang="ja-JP" sz="3600" dirty="0" err="1">
                <a:solidFill>
                  <a:srgbClr val="FF3300"/>
                </a:solidFill>
              </a:rPr>
              <a:t>ŋg</a:t>
            </a:r>
            <a:r>
              <a:rPr lang="en-US" altLang="ja-JP" dirty="0">
                <a:solidFill>
                  <a:srgbClr val="FF3300"/>
                </a:solidFill>
              </a:rPr>
              <a:t>]</a:t>
            </a:r>
          </a:p>
          <a:p>
            <a:pPr>
              <a:buFontTx/>
              <a:buNone/>
            </a:pPr>
            <a:r>
              <a:rPr lang="en-US" altLang="ja-JP" dirty="0" smtClean="0"/>
              <a:t>                   finger[</a:t>
            </a:r>
            <a:r>
              <a:rPr lang="en-US" altLang="ja-JP" dirty="0" err="1" smtClean="0"/>
              <a:t>fi</a:t>
            </a:r>
            <a:r>
              <a:rPr lang="en-US" altLang="ja-JP" sz="3600" dirty="0" err="1" smtClean="0"/>
              <a:t>ŋg</a:t>
            </a:r>
            <a:r>
              <a:rPr lang="en-US" altLang="ja-JP" dirty="0" err="1" smtClean="0"/>
              <a:t>ər</a:t>
            </a:r>
            <a:r>
              <a:rPr lang="en-US" altLang="ja-JP" dirty="0"/>
              <a:t>], </a:t>
            </a:r>
            <a:r>
              <a:rPr lang="en-US" altLang="ja-JP" dirty="0" smtClean="0"/>
              <a:t>longer[</a:t>
            </a:r>
            <a:r>
              <a:rPr lang="en-US" altLang="ja-JP" dirty="0" err="1" smtClean="0"/>
              <a:t>lɔ</a:t>
            </a:r>
            <a:r>
              <a:rPr lang="en-US" altLang="ja-JP" sz="3600" dirty="0" err="1" smtClean="0"/>
              <a:t>ŋg</a:t>
            </a:r>
            <a:r>
              <a:rPr lang="en-US" altLang="ja-JP" dirty="0" err="1" smtClean="0"/>
              <a:t>ər</a:t>
            </a:r>
            <a:r>
              <a:rPr lang="en-US" altLang="ja-JP" dirty="0"/>
              <a:t>], </a:t>
            </a:r>
          </a:p>
          <a:p>
            <a:pPr>
              <a:buFontTx/>
              <a:buNone/>
            </a:pPr>
            <a:r>
              <a:rPr lang="ja-JP" altLang="en-US" dirty="0"/>
              <a:t>　　　</a:t>
            </a:r>
            <a:r>
              <a:rPr lang="ja-JP" altLang="en-US" dirty="0" smtClean="0"/>
              <a:t>     動詞からの派生する</a:t>
            </a:r>
            <a:r>
              <a:rPr lang="en-US" altLang="ja-JP" dirty="0" smtClean="0"/>
              <a:t>V-</a:t>
            </a:r>
            <a:r>
              <a:rPr lang="en-US" altLang="ja-JP" dirty="0" err="1" smtClean="0"/>
              <a:t>er</a:t>
            </a:r>
            <a:r>
              <a:rPr lang="en-US" altLang="ja-JP" dirty="0" smtClean="0"/>
              <a:t> </a:t>
            </a:r>
            <a:r>
              <a:rPr lang="ja-JP" altLang="en-US" dirty="0"/>
              <a:t>は </a:t>
            </a:r>
            <a:r>
              <a:rPr lang="en-US" altLang="ja-JP" dirty="0">
                <a:solidFill>
                  <a:srgbClr val="FF3300"/>
                </a:solidFill>
              </a:rPr>
              <a:t>[</a:t>
            </a:r>
            <a:r>
              <a:rPr lang="en-US" altLang="ja-JP" sz="3600" dirty="0">
                <a:solidFill>
                  <a:srgbClr val="FF3300"/>
                </a:solidFill>
              </a:rPr>
              <a:t>ŋ</a:t>
            </a:r>
            <a:r>
              <a:rPr lang="en-US" altLang="ja-JP" dirty="0">
                <a:solidFill>
                  <a:srgbClr val="FF3300"/>
                </a:solidFill>
              </a:rPr>
              <a:t>]</a:t>
            </a:r>
          </a:p>
          <a:p>
            <a:pPr>
              <a:buFontTx/>
              <a:buNone/>
            </a:pPr>
            <a:r>
              <a:rPr lang="ja-JP" altLang="en-US" dirty="0"/>
              <a:t>　　　　　　</a:t>
            </a:r>
            <a:r>
              <a:rPr lang="en-US" altLang="ja-JP" dirty="0"/>
              <a:t>singer[</a:t>
            </a:r>
            <a:r>
              <a:rPr lang="en-US" altLang="ja-JP" dirty="0" err="1"/>
              <a:t>si</a:t>
            </a:r>
            <a:r>
              <a:rPr lang="en-US" altLang="ja-JP" sz="3600" dirty="0" err="1"/>
              <a:t>ŋ</a:t>
            </a:r>
            <a:r>
              <a:rPr lang="en-US" altLang="ja-JP" dirty="0" err="1"/>
              <a:t>ər</a:t>
            </a:r>
            <a:r>
              <a:rPr lang="en-US" altLang="ja-JP" dirty="0"/>
              <a:t>]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u="sng"/>
              <a:t>ng</a:t>
            </a:r>
            <a:r>
              <a:rPr lang="ja-JP" altLang="en-US" u="sng"/>
              <a:t>の発音２種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4000" u="sng"/>
              <a:t>流音</a:t>
            </a:r>
            <a:r>
              <a:rPr lang="en-US" altLang="ja-JP" u="sng"/>
              <a:t>(liquid)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362950" cy="5183187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dirty="0"/>
              <a:t>呼気の流れがやや狭められるが、</a:t>
            </a:r>
          </a:p>
          <a:p>
            <a:pPr>
              <a:buFontTx/>
              <a:buNone/>
            </a:pPr>
            <a:r>
              <a:rPr lang="ja-JP" altLang="en-US" dirty="0"/>
              <a:t>（　　　）の上や横を通って流れる音。有声音。</a:t>
            </a:r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en-US" altLang="ja-JP" sz="6000" dirty="0">
                <a:solidFill>
                  <a:srgbClr val="FF3300"/>
                </a:solidFill>
                <a:latin typeface="Times New Roman" pitchFamily="18" charset="0"/>
              </a:rPr>
              <a:t>[l]</a:t>
            </a:r>
            <a:r>
              <a:rPr lang="en-US" altLang="ja-JP" dirty="0"/>
              <a:t>  </a:t>
            </a:r>
            <a:r>
              <a:rPr lang="ja-JP" altLang="en-US" dirty="0"/>
              <a:t>　</a:t>
            </a:r>
            <a:r>
              <a:rPr lang="ja-JP" altLang="en-US" dirty="0" smtClean="0"/>
              <a:t>歯茎側音</a:t>
            </a:r>
            <a:r>
              <a:rPr lang="en-US" altLang="ja-JP" dirty="0"/>
              <a:t>(alveolar lateral)</a:t>
            </a:r>
          </a:p>
          <a:p>
            <a:pPr>
              <a:buFontTx/>
              <a:buNone/>
            </a:pPr>
            <a:r>
              <a:rPr lang="ja-JP" altLang="en-US" dirty="0"/>
              <a:t>　　　　　（　　　）を（　　　）にしっかりと押し当て、</a:t>
            </a:r>
          </a:p>
          <a:p>
            <a:pPr>
              <a:buFontTx/>
              <a:buNone/>
            </a:pPr>
            <a:r>
              <a:rPr lang="ja-JP" altLang="en-US" dirty="0"/>
              <a:t>　　　　　舌の（　　　）から空気が流れる</a:t>
            </a:r>
          </a:p>
          <a:p>
            <a:pPr>
              <a:buFontTx/>
              <a:buNone/>
            </a:pPr>
            <a:r>
              <a:rPr lang="ja-JP" altLang="en-US" sz="1800" dirty="0"/>
              <a:t>　　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9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流音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18488" cy="49974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ja-JP" sz="6000" dirty="0">
                <a:solidFill>
                  <a:srgbClr val="FF3300"/>
                </a:solidFill>
                <a:latin typeface="Times New Roman" pitchFamily="18" charset="0"/>
              </a:rPr>
              <a:t>[r]</a:t>
            </a:r>
            <a:r>
              <a:rPr lang="en-US" altLang="ja-JP" dirty="0"/>
              <a:t> </a:t>
            </a:r>
            <a:r>
              <a:rPr lang="ja-JP" altLang="en-US" dirty="0"/>
              <a:t>　　歯茎半母音</a:t>
            </a:r>
            <a:r>
              <a:rPr lang="en-US" altLang="ja-JP" dirty="0"/>
              <a:t>(alveolar semi-vowel)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　舌先を（　　　　　　　　　</a:t>
            </a:r>
            <a:r>
              <a:rPr lang="ja-JP" altLang="en-US" dirty="0" smtClean="0"/>
              <a:t>）て、</a:t>
            </a: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　（　　　　　　　）に近づける（巻舌音）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　＝舌先をどこにもつけない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>
                <a:solidFill>
                  <a:srgbClr val="FF3300"/>
                </a:solidFill>
              </a:rPr>
              <a:t>　</a:t>
            </a:r>
            <a:r>
              <a:rPr lang="en-US" altLang="ja-JP" dirty="0"/>
              <a:t>※</a:t>
            </a:r>
            <a:r>
              <a:rPr lang="ja-JP" altLang="en-US" dirty="0"/>
              <a:t>日本語のラ行音は、歯茎単</a:t>
            </a:r>
            <a:r>
              <a:rPr lang="ja-JP" altLang="en-US" dirty="0" smtClean="0"/>
              <a:t>顫動音</a:t>
            </a:r>
            <a:r>
              <a:rPr lang="en-US" altLang="ja-JP" dirty="0" smtClean="0"/>
              <a:t>[ </a:t>
            </a:r>
            <a:r>
              <a:rPr lang="en-US" altLang="ja-JP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ɾ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/>
              <a:t>]</a:t>
            </a: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（舌先</a:t>
            </a:r>
            <a:r>
              <a:rPr lang="ja-JP" altLang="en-US" dirty="0" smtClean="0"/>
              <a:t>が歯茎に一度軽く</a:t>
            </a:r>
            <a:r>
              <a:rPr lang="ja-JP" altLang="en-US" dirty="0" smtClean="0"/>
              <a:t>触れる</a:t>
            </a:r>
            <a:r>
              <a:rPr lang="ja-JP" altLang="en-US" dirty="0"/>
              <a:t>）　   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 smtClean="0"/>
              <a:t>　　　英語の</a:t>
            </a:r>
            <a:r>
              <a:rPr lang="en-US" altLang="ja-JP" dirty="0" smtClean="0"/>
              <a:t>[r]</a:t>
            </a:r>
            <a:r>
              <a:rPr lang="ja-JP" altLang="en-US" dirty="0" smtClean="0"/>
              <a:t>は、舌先がどこにも触れない</a:t>
            </a:r>
            <a:endParaRPr lang="en-US" altLang="ja-JP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英語の</a:t>
            </a:r>
            <a:r>
              <a:rPr lang="en-US" altLang="ja-JP" dirty="0" smtClean="0"/>
              <a:t>[l]</a:t>
            </a:r>
            <a:r>
              <a:rPr lang="ja-JP" altLang="en-US" dirty="0" smtClean="0"/>
              <a:t>は、舌が歯茎裏にべったりとつく</a:t>
            </a: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7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Lvs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4206875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219700" y="1052513"/>
            <a:ext cx="33115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>
                <a:solidFill>
                  <a:srgbClr val="FF3300"/>
                </a:solidFill>
              </a:rPr>
              <a:t>l</a:t>
            </a:r>
            <a:r>
              <a:rPr lang="en-US" altLang="ja-JP" sz="4400"/>
              <a:t>ead / </a:t>
            </a:r>
            <a:r>
              <a:rPr lang="en-US" altLang="ja-JP" sz="4400">
                <a:solidFill>
                  <a:srgbClr val="FF3300"/>
                </a:solidFill>
              </a:rPr>
              <a:t>r</a:t>
            </a:r>
            <a:r>
              <a:rPr lang="en-US" altLang="ja-JP" sz="4400"/>
              <a:t>ead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219700" y="2205038"/>
            <a:ext cx="33115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>
                <a:solidFill>
                  <a:srgbClr val="FF3300"/>
                </a:solidFill>
              </a:rPr>
              <a:t>l</a:t>
            </a:r>
            <a:r>
              <a:rPr lang="en-US" altLang="ja-JP" sz="4400"/>
              <a:t>ight / </a:t>
            </a:r>
            <a:r>
              <a:rPr lang="en-US" altLang="ja-JP" sz="4400">
                <a:solidFill>
                  <a:srgbClr val="FF3300"/>
                </a:solidFill>
              </a:rPr>
              <a:t>r</a:t>
            </a:r>
            <a:r>
              <a:rPr lang="en-US" altLang="ja-JP" sz="4400"/>
              <a:t>ight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292725" y="3357563"/>
            <a:ext cx="3600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/>
              <a:t>c</a:t>
            </a:r>
            <a:r>
              <a:rPr lang="en-US" altLang="ja-JP" sz="4400">
                <a:solidFill>
                  <a:srgbClr val="FF3300"/>
                </a:solidFill>
              </a:rPr>
              <a:t>l</a:t>
            </a:r>
            <a:r>
              <a:rPr lang="en-US" altLang="ja-JP" sz="4400"/>
              <a:t>oud / c</a:t>
            </a:r>
            <a:r>
              <a:rPr lang="en-US" altLang="ja-JP" sz="4400">
                <a:solidFill>
                  <a:srgbClr val="FF3300"/>
                </a:solidFill>
              </a:rPr>
              <a:t>r</a:t>
            </a:r>
            <a:r>
              <a:rPr lang="en-US" altLang="ja-JP" sz="4400"/>
              <a:t>owd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292725" y="4724400"/>
            <a:ext cx="3600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/>
              <a:t>g</a:t>
            </a:r>
            <a:r>
              <a:rPr lang="en-US" altLang="ja-JP" sz="4400">
                <a:solidFill>
                  <a:srgbClr val="FF3300"/>
                </a:solidFill>
              </a:rPr>
              <a:t>l</a:t>
            </a:r>
            <a:r>
              <a:rPr lang="en-US" altLang="ja-JP" sz="4400"/>
              <a:t>ass / g</a:t>
            </a:r>
            <a:r>
              <a:rPr lang="en-US" altLang="ja-JP" sz="4400">
                <a:solidFill>
                  <a:srgbClr val="FF3300"/>
                </a:solidFill>
              </a:rPr>
              <a:t>r</a:t>
            </a:r>
            <a:r>
              <a:rPr lang="en-US" altLang="ja-JP" sz="4400"/>
              <a:t>ass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4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67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253</Words>
  <Application>Microsoft Office PowerPoint</Application>
  <PresentationFormat>画面に合わせる (4:3)</PresentationFormat>
  <Paragraphs>158</Paragraphs>
  <Slides>14</Slides>
  <Notes>0</Notes>
  <HiddenSlides>0</HiddenSlides>
  <MMClips>14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Office ​​テーマ</vt:lpstr>
      <vt:lpstr>子音の分類と発音（2）</vt:lpstr>
      <vt:lpstr>英語の子音</vt:lpstr>
      <vt:lpstr>鼻音(nasal)</vt:lpstr>
      <vt:lpstr>語末の [n] と「ン」</vt:lpstr>
      <vt:lpstr>鼻音</vt:lpstr>
      <vt:lpstr>ngの発音２種</vt:lpstr>
      <vt:lpstr>流音(liquid)</vt:lpstr>
      <vt:lpstr>流音</vt:lpstr>
      <vt:lpstr>PowerPoint プレゼンテーション</vt:lpstr>
      <vt:lpstr>[r]と[l]（と[ɾ])の発音区別</vt:lpstr>
      <vt:lpstr>[r]と[l]（と[ɾ])の発音区別</vt:lpstr>
      <vt:lpstr>半母音（渡り音） （semi-vowel)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子音の分類と発音（2）</dc:title>
  <dc:creator>福田薫</dc:creator>
  <cp:lastModifiedBy>福田薫</cp:lastModifiedBy>
  <cp:revision>15</cp:revision>
  <dcterms:created xsi:type="dcterms:W3CDTF">2020-06-01T04:46:11Z</dcterms:created>
  <dcterms:modified xsi:type="dcterms:W3CDTF">2020-06-02T19:21:18Z</dcterms:modified>
</cp:coreProperties>
</file>