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5" r:id="rId9"/>
    <p:sldId id="263" r:id="rId1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English Phonetic Symbol KK" pitchFamily="2" charset="2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06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0A304-C7EE-4BDA-8A86-F9DA6BBE300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059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703F9-1F7A-4AC0-9393-EB1AB623D28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369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88C28-C640-4011-821C-554AF88EEC9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627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8F1F-4FCF-4139-9019-FB6F110F72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465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86198-01E3-43C8-9CFD-6950D57BC6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216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5FABD-0993-4BD6-ACAD-4452FD1157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112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0B781-964C-4A05-984A-F956AD1BCF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945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5C1C4-03C5-4C85-A4A3-8C697D1CE8D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750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08B7-662A-4B03-8D76-FB5B8DF2BF6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1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962D6-783D-4327-B3DA-FF12582DB74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262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9C9A5-E35C-4EE2-B36D-8ACF6C0DB8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616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FE08F88-89A5-4EB0-97BC-C8FB22C605F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音節構造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1188" y="549275"/>
            <a:ext cx="41052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 smtClean="0">
                <a:latin typeface="Arial" charset="0"/>
              </a:rPr>
              <a:t>「英語音声学」／「英語学概論２」</a:t>
            </a:r>
            <a:endParaRPr lang="en-US" altLang="ja-JP" dirty="0" smtClean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ja-JP" altLang="en-US" dirty="0" smtClean="0">
                <a:latin typeface="Arial" charset="0"/>
              </a:rPr>
              <a:t>第５回</a:t>
            </a:r>
            <a:endParaRPr lang="ja-JP" altLang="en-US" dirty="0">
              <a:latin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①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phonetics05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619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音節</a:t>
            </a:r>
            <a:r>
              <a:rPr lang="en-US" altLang="ja-JP" u="sng"/>
              <a:t>(syllable)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ja-JP" altLang="en-US" dirty="0"/>
              <a:t>発音や聴覚上の単位。（　　　）を中心として、その前後に生じる随意的な（　　　）からなる。</a:t>
            </a:r>
          </a:p>
          <a:p>
            <a:pPr>
              <a:buFontTx/>
              <a:buNone/>
            </a:pPr>
            <a:r>
              <a:rPr lang="ja-JP" altLang="en-US" dirty="0"/>
              <a:t>　　　　　　　</a:t>
            </a:r>
            <a:r>
              <a:rPr lang="ja-JP" altLang="en-US" dirty="0" smtClean="0">
                <a:solidFill>
                  <a:srgbClr val="0000FF"/>
                </a:solidFill>
              </a:rPr>
              <a:t>（</a:t>
            </a:r>
            <a:r>
              <a:rPr lang="en-US" altLang="ja-JP" dirty="0" smtClean="0">
                <a:solidFill>
                  <a:srgbClr val="0000FF"/>
                </a:solidFill>
              </a:rPr>
              <a:t>C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m</a:t>
            </a:r>
            <a:r>
              <a:rPr lang="en-US" altLang="ja-JP" dirty="0" smtClean="0">
                <a:solidFill>
                  <a:srgbClr val="0000FF"/>
                </a:solidFill>
              </a:rPr>
              <a:t>)   </a:t>
            </a:r>
            <a:r>
              <a:rPr lang="en-US" altLang="ja-JP" dirty="0" smtClean="0">
                <a:solidFill>
                  <a:srgbClr val="FF0000"/>
                </a:solidFill>
              </a:rPr>
              <a:t>V</a:t>
            </a:r>
            <a:r>
              <a:rPr lang="en-US" altLang="ja-JP" dirty="0" smtClean="0">
                <a:solidFill>
                  <a:srgbClr val="0000FF"/>
                </a:solidFill>
              </a:rPr>
              <a:t>  (C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n</a:t>
            </a:r>
            <a:r>
              <a:rPr lang="en-US" altLang="ja-JP" dirty="0" smtClean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                           onset </a:t>
            </a:r>
            <a:r>
              <a:rPr lang="en-US" altLang="ja-JP" sz="2000" dirty="0" smtClean="0">
                <a:solidFill>
                  <a:srgbClr val="FF0000"/>
                </a:solidFill>
              </a:rPr>
              <a:t>nucleus</a:t>
            </a:r>
            <a:r>
              <a:rPr lang="en-US" altLang="ja-JP" sz="2000" dirty="0" smtClean="0">
                <a:solidFill>
                  <a:srgbClr val="0000FF"/>
                </a:solidFill>
              </a:rPr>
              <a:t> coda</a:t>
            </a:r>
            <a:endParaRPr lang="en-US" altLang="ja-JP" sz="2000" dirty="0"/>
          </a:p>
          <a:p>
            <a:pPr>
              <a:buFontTx/>
              <a:buNone/>
            </a:pPr>
            <a:r>
              <a:rPr lang="en-US" altLang="ja-JP" dirty="0"/>
              <a:t> </a:t>
            </a:r>
            <a:r>
              <a:rPr lang="ja-JP" altLang="en-US" dirty="0"/>
              <a:t>可能な連続子音の数</a:t>
            </a:r>
            <a:r>
              <a:rPr lang="en-US" altLang="ja-JP" dirty="0"/>
              <a:t>(m, n</a:t>
            </a:r>
            <a:r>
              <a:rPr lang="ja-JP" altLang="en-US" dirty="0"/>
              <a:t>の値）は、言語ごとに異なる</a:t>
            </a:r>
          </a:p>
          <a:p>
            <a:pPr>
              <a:buFontTx/>
              <a:buNone/>
            </a:pPr>
            <a:r>
              <a:rPr lang="ja-JP" altLang="en-US" dirty="0"/>
              <a:t>開音節：（　　　）で終わる音節</a:t>
            </a:r>
          </a:p>
          <a:p>
            <a:pPr>
              <a:buFontTx/>
              <a:buNone/>
            </a:pPr>
            <a:r>
              <a:rPr lang="ja-JP" altLang="en-US" dirty="0"/>
              <a:t>閉音節</a:t>
            </a:r>
            <a:r>
              <a:rPr lang="ja-JP" altLang="en-US" dirty="0">
                <a:sym typeface="Wingdings" pitchFamily="2" charset="2"/>
              </a:rPr>
              <a:t>：（　　　）で終わる音節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②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2458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音節構造の比較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1831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英語　　　　　　　　　　　日本語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（</a:t>
            </a:r>
            <a:r>
              <a:rPr lang="en-US" altLang="ja-JP" sz="2800" dirty="0"/>
              <a:t>CCC)V</a:t>
            </a:r>
            <a:r>
              <a:rPr lang="ja-JP" altLang="en-US" sz="2800" dirty="0"/>
              <a:t>（</a:t>
            </a:r>
            <a:r>
              <a:rPr lang="en-US" altLang="ja-JP" sz="2800" dirty="0"/>
              <a:t>CCCC)</a:t>
            </a:r>
            <a:r>
              <a:rPr lang="ja-JP" altLang="en-US" sz="2800" dirty="0"/>
              <a:t>　　　　　</a:t>
            </a:r>
            <a:r>
              <a:rPr lang="en-US" altLang="ja-JP" sz="2800" dirty="0"/>
              <a:t>(C)V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I		</a:t>
            </a:r>
            <a:r>
              <a:rPr lang="ja-JP" altLang="en-US" sz="2800" dirty="0"/>
              <a:t>　　　　　　　　　　     </a:t>
            </a:r>
            <a:r>
              <a:rPr lang="ja-JP" altLang="en-US" sz="2800" dirty="0" smtClean="0"/>
              <a:t>き</a:t>
            </a:r>
            <a:r>
              <a:rPr lang="en-US" altLang="ja-JP" sz="2800" dirty="0" smtClean="0"/>
              <a:t>[</a:t>
            </a:r>
            <a:r>
              <a:rPr lang="en-US" altLang="ja-JP" sz="2800" dirty="0" err="1" smtClean="0"/>
              <a:t>ki</a:t>
            </a:r>
            <a:r>
              <a:rPr lang="en-US" altLang="ja-JP" sz="2800" dirty="0" smtClean="0"/>
              <a:t>]</a:t>
            </a: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</a:t>
            </a:r>
            <a:r>
              <a:rPr lang="en-US" altLang="ja-JP" sz="2800" dirty="0"/>
              <a:t>see</a:t>
            </a:r>
            <a:r>
              <a:rPr lang="ja-JP" altLang="en-US" sz="2800" dirty="0"/>
              <a:t>　　　　　　　　　　　　　</a:t>
            </a:r>
            <a:r>
              <a:rPr lang="ja-JP" altLang="en-US" sz="2800" dirty="0" smtClean="0"/>
              <a:t>ゆり</a:t>
            </a:r>
            <a:r>
              <a:rPr lang="en-US" altLang="ja-JP" sz="2800" dirty="0" smtClean="0"/>
              <a:t>[</a:t>
            </a:r>
            <a:r>
              <a:rPr lang="en-US" altLang="ja-JP" sz="2800" dirty="0" err="1" smtClean="0"/>
              <a:t>yu</a:t>
            </a:r>
            <a:r>
              <a:rPr lang="ja-JP" altLang="en-US" sz="2800" dirty="0"/>
              <a:t>・</a:t>
            </a:r>
            <a:r>
              <a:rPr lang="en-US" altLang="ja-JP" sz="2800" dirty="0" err="1" smtClean="0"/>
              <a:t>ri</a:t>
            </a:r>
            <a:r>
              <a:rPr lang="en-US" altLang="ja-JP" sz="2800" dirty="0" smtClean="0"/>
              <a:t>]</a:t>
            </a: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</a:t>
            </a:r>
            <a:r>
              <a:rPr lang="en-US" altLang="ja-JP" sz="2800" dirty="0"/>
              <a:t>all</a:t>
            </a:r>
            <a:r>
              <a:rPr lang="ja-JP" altLang="en-US" sz="2800" dirty="0"/>
              <a:t>　　　　　　　　　　　　　　</a:t>
            </a:r>
            <a:r>
              <a:rPr lang="ja-JP" altLang="en-US" sz="2800" dirty="0" smtClean="0"/>
              <a:t>さくら</a:t>
            </a:r>
            <a:r>
              <a:rPr lang="en-US" altLang="ja-JP" sz="2800" dirty="0" smtClean="0"/>
              <a:t>[</a:t>
            </a:r>
            <a:r>
              <a:rPr lang="en-US" altLang="ja-JP" sz="2800" dirty="0" err="1" smtClean="0"/>
              <a:t>sa</a:t>
            </a:r>
            <a:r>
              <a:rPr lang="ja-JP" altLang="en-US" sz="2800" dirty="0" smtClean="0"/>
              <a:t>・</a:t>
            </a:r>
            <a:r>
              <a:rPr lang="en-US" altLang="ja-JP" sz="2800" dirty="0" err="1" smtClean="0"/>
              <a:t>ku</a:t>
            </a:r>
            <a:r>
              <a:rPr lang="ja-JP" altLang="en-US" sz="2800" dirty="0" smtClean="0"/>
              <a:t>・</a:t>
            </a:r>
            <a:r>
              <a:rPr lang="en-US" altLang="ja-JP" sz="2800" dirty="0" err="1" smtClean="0"/>
              <a:t>ra</a:t>
            </a:r>
            <a:r>
              <a:rPr lang="en-US" altLang="ja-JP" sz="2800" dirty="0" smtClean="0"/>
              <a:t>]</a:t>
            </a: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</a:t>
            </a:r>
            <a:r>
              <a:rPr lang="en-US" altLang="ja-JP" sz="2800" dirty="0"/>
              <a:t>cat</a:t>
            </a:r>
            <a:r>
              <a:rPr lang="ja-JP" altLang="en-US" sz="2800" dirty="0"/>
              <a:t>　　　　　　　　　　　　　</a:t>
            </a:r>
            <a:r>
              <a:rPr lang="ja-JP" altLang="en-US" sz="2800" dirty="0" err="1" smtClean="0"/>
              <a:t>しらかば</a:t>
            </a:r>
            <a:r>
              <a:rPr lang="en-US" altLang="ja-JP" sz="2800" dirty="0" smtClean="0"/>
              <a:t>[</a:t>
            </a:r>
            <a:r>
              <a:rPr lang="en-US" altLang="ja-JP" sz="2800" dirty="0" err="1" smtClean="0"/>
              <a:t>ʃi</a:t>
            </a:r>
            <a:r>
              <a:rPr lang="ja-JP" altLang="en-US" sz="2800" dirty="0" smtClean="0"/>
              <a:t>・</a:t>
            </a:r>
            <a:r>
              <a:rPr lang="en-US" altLang="ja-JP" sz="2800" dirty="0" err="1" smtClean="0"/>
              <a:t>ra</a:t>
            </a:r>
            <a:r>
              <a:rPr lang="ja-JP" altLang="en-US" sz="2800" dirty="0" smtClean="0"/>
              <a:t>・</a:t>
            </a:r>
            <a:r>
              <a:rPr lang="en-US" altLang="ja-JP" sz="2800" dirty="0" err="1" smtClean="0"/>
              <a:t>ka</a:t>
            </a:r>
            <a:r>
              <a:rPr lang="ja-JP" altLang="en-US" sz="2800" dirty="0" smtClean="0"/>
              <a:t>・</a:t>
            </a:r>
            <a:r>
              <a:rPr lang="en-US" altLang="ja-JP" sz="2800" dirty="0" err="1" smtClean="0"/>
              <a:t>ba</a:t>
            </a:r>
            <a:r>
              <a:rPr lang="en-US" altLang="ja-JP" sz="2800" dirty="0" smtClean="0"/>
              <a:t>]</a:t>
            </a: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</a:t>
            </a:r>
            <a:r>
              <a:rPr lang="en-US" altLang="ja-JP" sz="2800" dirty="0"/>
              <a:t>play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task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</a:t>
            </a:r>
            <a:r>
              <a:rPr lang="en-US" altLang="ja-JP" sz="2800" dirty="0" smtClean="0"/>
              <a:t>spring[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spr</a:t>
            </a:r>
            <a:r>
              <a:rPr lang="en-US" altLang="ja-JP" sz="1800" b="1" dirty="0" err="1" smtClean="0">
                <a:solidFill>
                  <a:srgbClr val="000000"/>
                </a:solidFill>
              </a:rPr>
              <a:t>Ⅰ</a:t>
            </a:r>
            <a:r>
              <a:rPr lang="en-US" altLang="ja-JP" sz="2800" dirty="0" err="1" smtClean="0"/>
              <a:t>ŋ</a:t>
            </a:r>
            <a:r>
              <a:rPr lang="en-US" altLang="ja-JP" sz="2800" dirty="0" smtClean="0"/>
              <a:t>]</a:t>
            </a:r>
            <a:endParaRPr lang="en-US" altLang="ja-JP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</a:t>
            </a:r>
            <a:r>
              <a:rPr lang="en-US" altLang="ja-JP" sz="2800" dirty="0" smtClean="0"/>
              <a:t>strengths  [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str</a:t>
            </a:r>
            <a:r>
              <a:rPr lang="en-US" altLang="ja-JP" sz="2800" dirty="0" err="1" smtClean="0"/>
              <a:t>ɛ</a:t>
            </a:r>
            <a:r>
              <a:rPr lang="en-US" altLang="ja-JP" sz="2800" dirty="0" err="1"/>
              <a:t>ŋ</a:t>
            </a:r>
            <a:r>
              <a:rPr lang="en-US" altLang="ja-JP" sz="2800" dirty="0" err="1" smtClean="0"/>
              <a:t>θs</a:t>
            </a:r>
            <a:r>
              <a:rPr lang="en-US" altLang="ja-JP" sz="2800" dirty="0" smtClean="0"/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  glimpsed[</a:t>
            </a:r>
            <a:r>
              <a:rPr lang="en-US" altLang="ja-JP" sz="2800" dirty="0" err="1" smtClean="0"/>
              <a:t>gl</a:t>
            </a:r>
            <a:r>
              <a:rPr lang="en-US" altLang="ja-JP" sz="1800" b="1" dirty="0" err="1" smtClean="0"/>
              <a:t>Ⅰ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mpst</a:t>
            </a:r>
            <a:r>
              <a:rPr lang="en-US" altLang="ja-JP" sz="2800" dirty="0"/>
              <a:t>]</a:t>
            </a:r>
            <a:r>
              <a:rPr lang="en-US" altLang="ja-JP" sz="2800" dirty="0" smtClean="0"/>
              <a:t>  </a:t>
            </a:r>
            <a:endParaRPr lang="en-US" altLang="ja-JP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③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897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 dirty="0"/>
              <a:t>音節構造の特徴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ja-JP" altLang="en-US" dirty="0"/>
              <a:t>　　英語の音節　　　　　日本語の音節</a:t>
            </a:r>
          </a:p>
          <a:p>
            <a:pPr>
              <a:buFontTx/>
              <a:buNone/>
            </a:pPr>
            <a:r>
              <a:rPr lang="ja-JP" altLang="en-US" sz="2800" dirty="0"/>
              <a:t>１）（　　）音節が多い　　　（　　）音節がほとんど</a:t>
            </a:r>
          </a:p>
          <a:p>
            <a:pPr>
              <a:buFontTx/>
              <a:buNone/>
            </a:pPr>
            <a:r>
              <a:rPr lang="ja-JP" altLang="en-US" sz="2800" dirty="0"/>
              <a:t>２）子音連続が多い　　    子音連続がほとんどない</a:t>
            </a:r>
          </a:p>
          <a:p>
            <a:pPr>
              <a:buFontTx/>
              <a:buNone/>
            </a:pPr>
            <a:endParaRPr lang="ja-JP" altLang="en-US" sz="2800" dirty="0"/>
          </a:p>
          <a:p>
            <a:pPr>
              <a:buFontTx/>
              <a:buNone/>
            </a:pPr>
            <a:r>
              <a:rPr lang="ja-JP" altLang="en-US" sz="2800" dirty="0"/>
              <a:t>       </a:t>
            </a:r>
            <a:r>
              <a:rPr lang="en-US" altLang="ja-JP" sz="2800" dirty="0" smtClean="0"/>
              <a:t>desk[</a:t>
            </a:r>
            <a:r>
              <a:rPr lang="en-US" altLang="ja-JP" sz="2800" dirty="0" err="1" smtClean="0"/>
              <a:t>d</a:t>
            </a:r>
            <a:r>
              <a:rPr lang="en-US" altLang="ja-JP" sz="2800" dirty="0" err="1"/>
              <a:t>ɛ</a:t>
            </a:r>
            <a:r>
              <a:rPr lang="en-US" altLang="ja-JP" sz="2800" dirty="0" err="1" smtClean="0"/>
              <a:t>sk</a:t>
            </a:r>
            <a:r>
              <a:rPr lang="en-US" altLang="ja-JP" sz="2800" dirty="0"/>
              <a:t>]               </a:t>
            </a:r>
            <a:r>
              <a:rPr lang="ja-JP" altLang="en-US" sz="2800" dirty="0"/>
              <a:t>デスク</a:t>
            </a:r>
            <a:r>
              <a:rPr lang="en-US" altLang="ja-JP" sz="2800" dirty="0"/>
              <a:t>[</a:t>
            </a:r>
            <a:r>
              <a:rPr lang="en-US" altLang="ja-JP" sz="2800" dirty="0" err="1"/>
              <a:t>des</a:t>
            </a:r>
            <a:r>
              <a:rPr lang="en-US" altLang="ja-JP" sz="2800" dirty="0" err="1">
                <a:solidFill>
                  <a:srgbClr val="FF0066"/>
                </a:solidFill>
              </a:rPr>
              <a:t>u</a:t>
            </a:r>
            <a:r>
              <a:rPr lang="en-US" altLang="ja-JP" sz="2800" dirty="0" err="1"/>
              <a:t>k</a:t>
            </a:r>
            <a:r>
              <a:rPr lang="en-US" altLang="ja-JP" sz="2800" dirty="0" err="1">
                <a:solidFill>
                  <a:srgbClr val="FF0066"/>
                </a:solidFill>
              </a:rPr>
              <a:t>u</a:t>
            </a:r>
            <a:r>
              <a:rPr lang="en-US" altLang="ja-JP" sz="2800" dirty="0"/>
              <a:t>]</a:t>
            </a:r>
          </a:p>
          <a:p>
            <a:pPr>
              <a:buFontTx/>
              <a:buNone/>
            </a:pPr>
            <a:r>
              <a:rPr lang="en-US" altLang="ja-JP" sz="2800" dirty="0"/>
              <a:t>       </a:t>
            </a:r>
            <a:r>
              <a:rPr lang="en-US" altLang="ja-JP" sz="2800" dirty="0" smtClean="0"/>
              <a:t>plant[</a:t>
            </a:r>
            <a:r>
              <a:rPr lang="en-US" altLang="ja-JP" sz="2800" dirty="0" err="1" smtClean="0"/>
              <a:t>pl</a:t>
            </a:r>
            <a:r>
              <a:rPr lang="en-US" altLang="ja-JP" sz="2800" dirty="0" err="1"/>
              <a:t>æ</a:t>
            </a:r>
            <a:r>
              <a:rPr lang="en-US" altLang="ja-JP" sz="2800" dirty="0" err="1" smtClean="0"/>
              <a:t>nt</a:t>
            </a:r>
            <a:r>
              <a:rPr lang="en-US" altLang="ja-JP" sz="2800" dirty="0"/>
              <a:t>]              </a:t>
            </a:r>
            <a:r>
              <a:rPr lang="ja-JP" altLang="en-US" sz="2800" dirty="0"/>
              <a:t>プラント</a:t>
            </a:r>
            <a:r>
              <a:rPr lang="en-US" altLang="ja-JP" sz="2800" dirty="0"/>
              <a:t>[</a:t>
            </a:r>
            <a:r>
              <a:rPr lang="en-US" altLang="ja-JP" sz="2800" dirty="0" err="1"/>
              <a:t>p</a:t>
            </a:r>
            <a:r>
              <a:rPr lang="en-US" altLang="ja-JP" sz="2800" dirty="0" err="1">
                <a:solidFill>
                  <a:srgbClr val="FF0066"/>
                </a:solidFill>
              </a:rPr>
              <a:t>u</a:t>
            </a:r>
            <a:r>
              <a:rPr lang="en-US" altLang="ja-JP" sz="2800" dirty="0" err="1"/>
              <a:t>raNt</a:t>
            </a:r>
            <a:r>
              <a:rPr lang="en-US" altLang="ja-JP" sz="2800" dirty="0" err="1">
                <a:solidFill>
                  <a:srgbClr val="FF0066"/>
                </a:solidFill>
              </a:rPr>
              <a:t>o</a:t>
            </a:r>
            <a:r>
              <a:rPr lang="en-US" altLang="ja-JP" sz="2800" dirty="0"/>
              <a:t>]</a:t>
            </a:r>
          </a:p>
          <a:p>
            <a:pPr>
              <a:buFontTx/>
              <a:buNone/>
            </a:pPr>
            <a:r>
              <a:rPr lang="en-US" altLang="ja-JP" sz="2800" dirty="0"/>
              <a:t>       strike[</a:t>
            </a:r>
            <a:r>
              <a:rPr lang="en-US" altLang="ja-JP" sz="2800" dirty="0" err="1"/>
              <a:t>strayk</a:t>
            </a:r>
            <a:r>
              <a:rPr lang="en-US" altLang="ja-JP" sz="2800" dirty="0"/>
              <a:t>]            </a:t>
            </a:r>
            <a:r>
              <a:rPr lang="ja-JP" altLang="en-US" sz="2800" dirty="0"/>
              <a:t>ストライク</a:t>
            </a:r>
            <a:r>
              <a:rPr lang="en-US" altLang="ja-JP" sz="2800" dirty="0"/>
              <a:t>[</a:t>
            </a:r>
            <a:r>
              <a:rPr lang="en-US" altLang="ja-JP" sz="2800" dirty="0" err="1"/>
              <a:t>s</a:t>
            </a:r>
            <a:r>
              <a:rPr lang="en-US" altLang="ja-JP" sz="2800" dirty="0" err="1">
                <a:solidFill>
                  <a:srgbClr val="FF0066"/>
                </a:solidFill>
              </a:rPr>
              <a:t>u</a:t>
            </a:r>
            <a:r>
              <a:rPr lang="en-US" altLang="ja-JP" sz="2800" dirty="0" err="1"/>
              <a:t>t</a:t>
            </a:r>
            <a:r>
              <a:rPr lang="en-US" altLang="ja-JP" sz="2800" dirty="0" err="1">
                <a:solidFill>
                  <a:srgbClr val="FF0066"/>
                </a:solidFill>
              </a:rPr>
              <a:t>o</a:t>
            </a:r>
            <a:r>
              <a:rPr lang="en-US" altLang="ja-JP" sz="2800" dirty="0" err="1"/>
              <a:t>raik</a:t>
            </a:r>
            <a:r>
              <a:rPr lang="en-US" altLang="ja-JP" sz="2800" dirty="0" err="1">
                <a:solidFill>
                  <a:srgbClr val="FF0066"/>
                </a:solidFill>
              </a:rPr>
              <a:t>u</a:t>
            </a:r>
            <a:r>
              <a:rPr lang="en-US" altLang="ja-JP" sz="2800" dirty="0"/>
              <a:t>] </a:t>
            </a:r>
          </a:p>
          <a:p>
            <a:pPr>
              <a:buFontTx/>
              <a:buNone/>
            </a:pPr>
            <a:endParaRPr lang="en-US" altLang="ja-JP" sz="2800" dirty="0"/>
          </a:p>
          <a:p>
            <a:pPr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④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974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発音上の注意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１）</a:t>
            </a:r>
            <a:r>
              <a:rPr lang="ja-JP" altLang="en-US" dirty="0">
                <a:solidFill>
                  <a:srgbClr val="0000FF"/>
                </a:solidFill>
              </a:rPr>
              <a:t>語末の子音に（　　　）母音をつけない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 </a:t>
            </a:r>
            <a:r>
              <a:rPr lang="en-US" altLang="ja-JP" dirty="0" smtClean="0"/>
              <a:t>ba</a:t>
            </a:r>
            <a:r>
              <a:rPr lang="en-US" altLang="ja-JP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/>
              <a:t>, sou</a:t>
            </a:r>
            <a:r>
              <a:rPr lang="en-US" altLang="ja-JP" dirty="0" smtClean="0">
                <a:solidFill>
                  <a:srgbClr val="FF0000"/>
                </a:solidFill>
              </a:rPr>
              <a:t>p</a:t>
            </a:r>
            <a:r>
              <a:rPr lang="en-US" altLang="ja-JP" dirty="0" smtClean="0"/>
              <a:t>, ki</a:t>
            </a:r>
            <a:r>
              <a:rPr lang="en-US" altLang="ja-JP" dirty="0" smtClean="0">
                <a:solidFill>
                  <a:srgbClr val="FF0000"/>
                </a:solidFill>
              </a:rPr>
              <a:t>ck</a:t>
            </a:r>
            <a:r>
              <a:rPr lang="ja-JP" altLang="en-US" dirty="0"/>
              <a:t>　（破裂や摩擦だけ）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２）</a:t>
            </a:r>
            <a:r>
              <a:rPr lang="ja-JP" altLang="en-US" dirty="0">
                <a:solidFill>
                  <a:srgbClr val="0000FF"/>
                </a:solidFill>
              </a:rPr>
              <a:t>連続子音の間に（　　　）母音を入れない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      </a:t>
            </a:r>
            <a:r>
              <a:rPr lang="en-US" altLang="ja-JP" dirty="0" smtClean="0"/>
              <a:t>kicked[</a:t>
            </a:r>
            <a:r>
              <a:rPr lang="en-US" altLang="ja-JP" dirty="0" err="1" smtClean="0"/>
              <a:t>ki</a:t>
            </a:r>
            <a:r>
              <a:rPr lang="en-US" altLang="ja-JP" dirty="0" err="1" smtClean="0">
                <a:solidFill>
                  <a:srgbClr val="FF0000"/>
                </a:solidFill>
              </a:rPr>
              <a:t>kt</a:t>
            </a:r>
            <a:r>
              <a:rPr lang="en-US" altLang="ja-JP" dirty="0" smtClean="0"/>
              <a:t>] street[</a:t>
            </a:r>
            <a:r>
              <a:rPr lang="en-US" altLang="ja-JP" dirty="0" err="1" smtClean="0"/>
              <a:t>stri:t</a:t>
            </a:r>
            <a:r>
              <a:rPr lang="en-US" altLang="ja-JP" dirty="0" smtClean="0"/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 </a:t>
            </a:r>
            <a:r>
              <a:rPr lang="en-US" altLang="ja-JP" dirty="0"/>
              <a:t>break[</a:t>
            </a:r>
            <a:r>
              <a:rPr lang="en-US" altLang="ja-JP" dirty="0" err="1"/>
              <a:t>br</a:t>
            </a:r>
            <a:r>
              <a:rPr lang="en-US" altLang="ja-JP" dirty="0"/>
              <a:t>], plant[</a:t>
            </a:r>
            <a:r>
              <a:rPr lang="en-US" altLang="ja-JP" dirty="0" err="1"/>
              <a:t>pl</a:t>
            </a:r>
            <a:r>
              <a:rPr lang="en-US" altLang="ja-JP" dirty="0"/>
              <a:t>]</a:t>
            </a:r>
            <a:r>
              <a:rPr lang="ja-JP" altLang="en-US" dirty="0"/>
              <a:t>など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            </a:t>
            </a:r>
            <a:r>
              <a:rPr lang="en-US" altLang="ja-JP" dirty="0"/>
              <a:t>[r]</a:t>
            </a:r>
            <a:r>
              <a:rPr lang="ja-JP" altLang="en-US" dirty="0"/>
              <a:t>や</a:t>
            </a:r>
            <a:r>
              <a:rPr lang="en-US" altLang="ja-JP" dirty="0"/>
              <a:t>[l]</a:t>
            </a:r>
            <a:r>
              <a:rPr lang="ja-JP" altLang="en-US" dirty="0"/>
              <a:t>に先行子音を発音するときに、　　　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（　　</a:t>
            </a:r>
            <a:r>
              <a:rPr lang="ja-JP" altLang="en-US" dirty="0" smtClean="0"/>
              <a:t>  </a:t>
            </a:r>
            <a:r>
              <a:rPr lang="ja-JP" altLang="en-US" dirty="0"/>
              <a:t>　）</a:t>
            </a:r>
            <a:r>
              <a:rPr lang="en-US" altLang="ja-JP" dirty="0">
                <a:solidFill>
                  <a:srgbClr val="0000FF"/>
                </a:solidFill>
              </a:rPr>
              <a:t>[r]</a:t>
            </a:r>
            <a:r>
              <a:rPr lang="ja-JP" altLang="en-US" dirty="0">
                <a:solidFill>
                  <a:srgbClr val="0000FF"/>
                </a:solidFill>
              </a:rPr>
              <a:t>や</a:t>
            </a:r>
            <a:r>
              <a:rPr lang="en-US" altLang="ja-JP" dirty="0">
                <a:solidFill>
                  <a:srgbClr val="0000FF"/>
                </a:solidFill>
              </a:rPr>
              <a:t>[ l ] </a:t>
            </a:r>
            <a:r>
              <a:rPr lang="ja-JP" altLang="en-US" dirty="0">
                <a:solidFill>
                  <a:srgbClr val="0000FF"/>
                </a:solidFill>
              </a:rPr>
              <a:t>の舌の形を作っておく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⑤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974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lang="ja-JP" altLang="en-US" dirty="0" smtClean="0"/>
              <a:t>発音要注意の語</a:t>
            </a:r>
            <a:endParaRPr lang="ja-JP" altLang="en-US" dirty="0"/>
          </a:p>
        </p:txBody>
      </p:sp>
      <p:graphicFrame>
        <p:nvGraphicFramePr>
          <p:cNvPr id="10350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872661"/>
              </p:ext>
            </p:extLst>
          </p:nvPr>
        </p:nvGraphicFramePr>
        <p:xfrm>
          <a:off x="827584" y="1484784"/>
          <a:ext cx="7777359" cy="4896122"/>
        </p:xfrm>
        <a:graphic>
          <a:graphicData uri="http://schemas.openxmlformats.org/drawingml/2006/table">
            <a:tbl>
              <a:tblPr/>
              <a:tblGrid>
                <a:gridCol w="1945164"/>
                <a:gridCol w="1945164"/>
                <a:gridCol w="1943515"/>
                <a:gridCol w="1943516"/>
              </a:tblGrid>
              <a:tr h="816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シャープ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shar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ブランド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パーク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ブレンド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bl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538">
                <a:tc>
                  <a:txBody>
                    <a:bodyPr/>
                    <a:lstStyle/>
                    <a:p>
                      <a:r>
                        <a:rPr lang="ja-JP" altLang="en-US" sz="2800" dirty="0" smtClean="0"/>
                        <a:t>ヒート</a:t>
                      </a:r>
                      <a:endParaRPr lang="ja-JP" altLang="en-US" sz="2800" dirty="0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/>
                        <a:t>hea</a:t>
                      </a:r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クリーン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ボール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グランド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プリント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ストライク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6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ブレイク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ストレート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aigh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⑥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974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pPr algn="l"/>
            <a:r>
              <a:rPr lang="ja-JP" altLang="en-US" u="sng" dirty="0"/>
              <a:t>連音と聞き取り注意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dirty="0"/>
              <a:t>to</a:t>
            </a:r>
            <a:r>
              <a:rPr lang="en-US" altLang="ja-JP" dirty="0">
                <a:solidFill>
                  <a:srgbClr val="FF0066"/>
                </a:solidFill>
              </a:rPr>
              <a:t>p</a:t>
            </a:r>
            <a:r>
              <a:rPr lang="en-US" altLang="ja-JP" dirty="0"/>
              <a:t> i</a:t>
            </a:r>
            <a:r>
              <a:rPr lang="en-US" altLang="ja-JP" dirty="0">
                <a:solidFill>
                  <a:srgbClr val="FF0066"/>
                </a:solidFill>
              </a:rPr>
              <a:t>t</a:t>
            </a:r>
            <a:r>
              <a:rPr lang="en-US" altLang="ja-JP" dirty="0"/>
              <a:t> u</a:t>
            </a:r>
            <a:r>
              <a:rPr lang="en-US" altLang="ja-JP" dirty="0">
                <a:solidFill>
                  <a:srgbClr val="FF0066"/>
                </a:solidFill>
              </a:rPr>
              <a:t>p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/>
              <a:t>     </a:t>
            </a:r>
            <a:r>
              <a:rPr lang="ja-JP" altLang="en-US" dirty="0"/>
              <a:t>・語末子音に不要な母音を</a:t>
            </a:r>
            <a:r>
              <a:rPr lang="ja-JP" altLang="en-US" dirty="0" smtClean="0"/>
              <a:t>つけない</a:t>
            </a: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 smtClean="0"/>
              <a:t>[</a:t>
            </a:r>
            <a:r>
              <a:rPr lang="en-US" altLang="ja-JP" dirty="0" err="1" smtClean="0"/>
              <a:t>t</a:t>
            </a:r>
            <a:r>
              <a:rPr lang="en-US" altLang="ja-JP" b="1" dirty="0" err="1"/>
              <a:t>ɔ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it </a:t>
            </a:r>
            <a:r>
              <a:rPr lang="en-US" altLang="ja-JP" dirty="0" err="1"/>
              <a:t>ʌp</a:t>
            </a:r>
            <a:r>
              <a:rPr lang="en-US" altLang="ja-JP" dirty="0"/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・連音して発音されると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/>
              <a:t>[</a:t>
            </a:r>
            <a:r>
              <a:rPr lang="en-US" altLang="ja-JP" dirty="0" err="1" smtClean="0"/>
              <a:t>t</a:t>
            </a:r>
            <a:r>
              <a:rPr lang="en-US" altLang="ja-JP" b="1" dirty="0" err="1"/>
              <a:t>ɔ</a:t>
            </a:r>
            <a:r>
              <a:rPr lang="en-US" altLang="ja-JP" dirty="0" err="1" smtClean="0"/>
              <a:t>pitʌp</a:t>
            </a:r>
            <a:r>
              <a:rPr lang="en-US" altLang="ja-JP" dirty="0"/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・日本語風の音節に切り分けると、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「ト・ピ・タ・プ」⇒？？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⑦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37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連音と聞き取り注意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dirty="0"/>
              <a:t>to</a:t>
            </a:r>
            <a:r>
              <a:rPr lang="en-US" altLang="ja-JP" dirty="0">
                <a:solidFill>
                  <a:srgbClr val="FF0066"/>
                </a:solidFill>
              </a:rPr>
              <a:t>p</a:t>
            </a:r>
            <a:r>
              <a:rPr lang="en-US" altLang="ja-JP" dirty="0"/>
              <a:t> i</a:t>
            </a:r>
            <a:r>
              <a:rPr lang="en-US" altLang="ja-JP" dirty="0">
                <a:solidFill>
                  <a:srgbClr val="FF0066"/>
                </a:solidFill>
              </a:rPr>
              <a:t>t</a:t>
            </a:r>
            <a:r>
              <a:rPr lang="en-US" altLang="ja-JP" dirty="0"/>
              <a:t> </a:t>
            </a:r>
            <a:r>
              <a:rPr lang="en-US" altLang="ja-JP" dirty="0" smtClean="0"/>
              <a:t>u</a:t>
            </a:r>
            <a:r>
              <a:rPr lang="en-US" altLang="ja-JP" dirty="0" smtClean="0">
                <a:solidFill>
                  <a:srgbClr val="FF0066"/>
                </a:solidFill>
              </a:rPr>
              <a:t>p</a:t>
            </a: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・語末破裂音を無破裂で　</a:t>
            </a:r>
            <a:r>
              <a:rPr lang="en-US" altLang="ja-JP" dirty="0" smtClean="0"/>
              <a:t>[</a:t>
            </a:r>
            <a:r>
              <a:rPr lang="en-US" altLang="ja-JP" dirty="0"/>
              <a:t>p</a:t>
            </a:r>
            <a:r>
              <a:rPr lang="ja-JP" altLang="ja-JP" dirty="0" smtClean="0"/>
              <a:t>̚</a:t>
            </a:r>
            <a:r>
              <a:rPr lang="en-US" altLang="ja-JP" dirty="0" smtClean="0"/>
              <a:t> ] [</a:t>
            </a:r>
            <a:r>
              <a:rPr lang="en-US" altLang="ja-JP" dirty="0"/>
              <a:t>t</a:t>
            </a:r>
            <a:r>
              <a:rPr lang="ja-JP" altLang="ja-JP" dirty="0"/>
              <a:t>̚</a:t>
            </a:r>
            <a:r>
              <a:rPr lang="en-US" altLang="ja-JP" dirty="0" smtClean="0"/>
              <a:t> ] [</a:t>
            </a:r>
            <a:r>
              <a:rPr lang="en-US" altLang="ja-JP" dirty="0"/>
              <a:t>k</a:t>
            </a:r>
            <a:r>
              <a:rPr lang="ja-JP" altLang="ja-JP" dirty="0"/>
              <a:t>̚</a:t>
            </a:r>
            <a:r>
              <a:rPr lang="en-US" altLang="ja-JP" dirty="0" smtClean="0"/>
              <a:t> ]</a:t>
            </a: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　（口の形だけ）</a:t>
            </a: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 smtClean="0"/>
              <a:t>[</a:t>
            </a:r>
            <a:r>
              <a:rPr lang="en-US" altLang="ja-JP" dirty="0" err="1" smtClean="0"/>
              <a:t>t</a:t>
            </a:r>
            <a:r>
              <a:rPr lang="en-US" altLang="ja-JP" b="1" dirty="0" err="1" smtClean="0"/>
              <a:t>ɔ</a:t>
            </a:r>
            <a:r>
              <a:rPr lang="ja-JP" altLang="en-US" b="1" dirty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p</a:t>
            </a:r>
            <a:r>
              <a:rPr lang="ja-JP" altLang="ja-JP" dirty="0">
                <a:solidFill>
                  <a:srgbClr val="FF0000"/>
                </a:solidFill>
              </a:rPr>
              <a:t>̚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err="1" smtClean="0"/>
              <a:t>i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t</a:t>
            </a:r>
            <a:r>
              <a:rPr lang="ja-JP" altLang="ja-JP" dirty="0">
                <a:solidFill>
                  <a:srgbClr val="FF0000"/>
                </a:solidFill>
              </a:rPr>
              <a:t>̚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 smtClean="0"/>
              <a:t>ʌ</a:t>
            </a:r>
            <a:r>
              <a:rPr lang="en-US" altLang="ja-JP" dirty="0" err="1" smtClean="0">
                <a:solidFill>
                  <a:srgbClr val="FF0000"/>
                </a:solidFill>
              </a:rPr>
              <a:t>p</a:t>
            </a:r>
            <a:r>
              <a:rPr lang="en-US" altLang="ja-JP" dirty="0"/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</a:t>
            </a:r>
            <a:r>
              <a:rPr lang="ja-JP" altLang="en-US" dirty="0" smtClean="0"/>
              <a:t>・</a:t>
            </a:r>
            <a:r>
              <a:rPr lang="ja-JP" altLang="en-US" dirty="0"/>
              <a:t>次</a:t>
            </a:r>
            <a:r>
              <a:rPr lang="ja-JP" altLang="en-US" dirty="0" smtClean="0"/>
              <a:t>の</a:t>
            </a:r>
            <a:r>
              <a:rPr lang="ja-JP" altLang="en-US" dirty="0"/>
              <a:t>語</a:t>
            </a:r>
            <a:r>
              <a:rPr lang="ja-JP" altLang="en-US" dirty="0" smtClean="0"/>
              <a:t>の母音とともに、破裂</a:t>
            </a: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/>
              <a:t>[</a:t>
            </a:r>
            <a:r>
              <a:rPr lang="en-US" altLang="ja-JP" dirty="0" err="1" smtClean="0"/>
              <a:t>t</a:t>
            </a:r>
            <a:r>
              <a:rPr lang="en-US" altLang="ja-JP" b="1" dirty="0" err="1" smtClean="0"/>
              <a:t>ɔ</a:t>
            </a:r>
            <a:r>
              <a:rPr lang="en-US" altLang="ja-JP" dirty="0" err="1" smtClean="0">
                <a:solidFill>
                  <a:srgbClr val="FF0000"/>
                </a:solidFill>
              </a:rPr>
              <a:t>p</a:t>
            </a:r>
            <a:r>
              <a:rPr lang="ja-JP" altLang="ja-JP" dirty="0">
                <a:solidFill>
                  <a:srgbClr val="FF0000"/>
                </a:solidFill>
              </a:rPr>
              <a:t>̚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i</a:t>
            </a:r>
            <a:r>
              <a:rPr lang="en-US" altLang="ja-JP" dirty="0" smtClean="0">
                <a:solidFill>
                  <a:srgbClr val="FF0000"/>
                </a:solidFill>
              </a:rPr>
              <a:t>t</a:t>
            </a:r>
            <a:r>
              <a:rPr lang="ja-JP" altLang="ja-JP" dirty="0">
                <a:solidFill>
                  <a:srgbClr val="FF0000"/>
                </a:solidFill>
              </a:rPr>
              <a:t>̚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 smtClean="0"/>
              <a:t>ʌp</a:t>
            </a:r>
            <a:r>
              <a:rPr lang="en-US" altLang="ja-JP" dirty="0"/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⑧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phonetics05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連音</a:t>
            </a:r>
          </a:p>
        </p:txBody>
      </p:sp>
      <p:graphicFrame>
        <p:nvGraphicFramePr>
          <p:cNvPr id="9237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010776"/>
              </p:ext>
            </p:extLst>
          </p:nvPr>
        </p:nvGraphicFramePr>
        <p:xfrm>
          <a:off x="827088" y="1773238"/>
          <a:ext cx="7705725" cy="4064000"/>
        </p:xfrm>
        <a:graphic>
          <a:graphicData uri="http://schemas.openxmlformats.org/drawingml/2006/table">
            <a:tbl>
              <a:tblPr/>
              <a:tblGrid>
                <a:gridCol w="3852862"/>
                <a:gridCol w="3852863"/>
              </a:tblGrid>
              <a:tr h="101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rea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 lo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work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bath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ou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trouble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kee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 touch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hi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it o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coun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 me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cu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it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483768" y="1196752"/>
            <a:ext cx="450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無破裂を練習してから、蓮音を練習しましょう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31773" y="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⑨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phonetics05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144</Words>
  <Application>Microsoft Office PowerPoint</Application>
  <PresentationFormat>画面に合わせる (4:3)</PresentationFormat>
  <Paragraphs>98</Paragraphs>
  <Slides>9</Slides>
  <Notes>0</Notes>
  <HiddenSlides>0</HiddenSlides>
  <MMClips>9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標準デザイン</vt:lpstr>
      <vt:lpstr>音節構造</vt:lpstr>
      <vt:lpstr>音節(syllable)</vt:lpstr>
      <vt:lpstr>音節構造の比較</vt:lpstr>
      <vt:lpstr>音節構造の特徴</vt:lpstr>
      <vt:lpstr>発音上の注意</vt:lpstr>
      <vt:lpstr>発音要注意の語</vt:lpstr>
      <vt:lpstr>連音と聞き取り注意</vt:lpstr>
      <vt:lpstr>連音と聞き取り注意</vt:lpstr>
      <vt:lpstr>連音</vt:lpstr>
    </vt:vector>
  </TitlesOfParts>
  <Company>HUE, hak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音節構造</dc:title>
  <dc:creator>Fukuda</dc:creator>
  <cp:lastModifiedBy>福田薫</cp:lastModifiedBy>
  <cp:revision>26</cp:revision>
  <dcterms:created xsi:type="dcterms:W3CDTF">2009-05-25T22:37:13Z</dcterms:created>
  <dcterms:modified xsi:type="dcterms:W3CDTF">2020-06-10T19:03:06Z</dcterms:modified>
</cp:coreProperties>
</file>