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7" r:id="rId8"/>
    <p:sldId id="268" r:id="rId9"/>
    <p:sldId id="261" r:id="rId10"/>
    <p:sldId id="270" r:id="rId11"/>
    <p:sldId id="266" r:id="rId12"/>
    <p:sldId id="271" r:id="rId13"/>
    <p:sldId id="264" r:id="rId14"/>
    <p:sldId id="262" r:id="rId15"/>
    <p:sldId id="273" r:id="rId16"/>
    <p:sldId id="274" r:id="rId17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8330192-79B7-4923-9FC5-63174EEA8F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2641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1172F-231A-47CD-BDFC-83BA4F2C2CD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55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73F42-C4E9-4364-AA31-B4F3DCDEA1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540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3ABC-6967-4827-B63D-BBD6EF249FC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7761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A44B4-7885-4942-B9F6-D844D23683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556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B200-B2A1-4F96-8B87-80DB0DB8EF6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691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1FB01-0DEF-4F91-85D4-B5EB1D1F368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868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6C080-3A7E-4FBC-B330-E4362E191C9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03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DF163-0773-4A3B-A511-280DC1F76CC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72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EB7EC-FF39-43A9-8B5E-E88F9A09C5E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101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2EF8D-AEA9-4BD7-8E18-3B9AC18F151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791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050C4-DC38-4DF5-8E62-B09AD29DAA4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50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5F524-A1F2-4A8A-929C-13F2D50440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176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408F112-E9A7-40CA-BA3F-BF9C0F41736F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2306687"/>
          </a:xfrm>
        </p:spPr>
        <p:txBody>
          <a:bodyPr anchor="ctr"/>
          <a:lstStyle/>
          <a:p>
            <a:pPr eaLnBrk="1" hangingPunct="1"/>
            <a:r>
              <a:rPr lang="ja-JP" altLang="en-US" sz="4400" dirty="0" smtClean="0"/>
              <a:t>アクセントとリズム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 smtClean="0"/>
              <a:t>（単）音→音節→</a:t>
            </a:r>
            <a:r>
              <a:rPr lang="ja-JP" altLang="en-US" sz="4400" dirty="0" smtClean="0">
                <a:solidFill>
                  <a:srgbClr val="FF0000"/>
                </a:solidFill>
              </a:rPr>
              <a:t>語→文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76250"/>
            <a:ext cx="3456186" cy="720502"/>
          </a:xfrm>
        </p:spPr>
        <p:txBody>
          <a:bodyPr/>
          <a:lstStyle/>
          <a:p>
            <a:pPr algn="l" eaLnBrk="1" hangingPunct="1"/>
            <a:r>
              <a:rPr lang="ja-JP" altLang="en-US" sz="1800" dirty="0" smtClean="0"/>
              <a:t>「英語音声学」・「英語学概論２」</a:t>
            </a:r>
            <a:endParaRPr lang="en-US" altLang="ja-JP" sz="1800" dirty="0" smtClean="0"/>
          </a:p>
          <a:p>
            <a:pPr algn="l" eaLnBrk="1" hangingPunct="1"/>
            <a:r>
              <a:rPr lang="ja-JP" altLang="en-US" sz="1800" dirty="0" smtClean="0"/>
              <a:t>第６回</a:t>
            </a:r>
            <a:endParaRPr lang="en-US" altLang="ja-JP" sz="1800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①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3" name="phonetics06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706437"/>
          </a:xfrm>
        </p:spPr>
        <p:txBody>
          <a:bodyPr/>
          <a:lstStyle/>
          <a:p>
            <a:pPr algn="l" eaLnBrk="1" hangingPunct="1"/>
            <a:r>
              <a:rPr lang="ja-JP" altLang="en-US" sz="3200" u="sng" smtClean="0"/>
              <a:t>文の（強弱）リズム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96975"/>
            <a:ext cx="8640763" cy="54006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文中で強勢を受ける語と受けない語がある。</a:t>
            </a:r>
          </a:p>
          <a:p>
            <a:pPr eaLnBrk="1" hangingPunct="1">
              <a:buFontTx/>
              <a:buNone/>
            </a:pP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>
                <a:solidFill>
                  <a:schemeClr val="accent2"/>
                </a:solidFill>
              </a:rPr>
              <a:t>機能語</a:t>
            </a:r>
            <a:r>
              <a:rPr lang="en-US" altLang="ja-JP" dirty="0" smtClean="0"/>
              <a:t>(function word)</a:t>
            </a:r>
            <a:r>
              <a:rPr lang="ja-JP" altLang="en-US" dirty="0" smtClean="0"/>
              <a:t>：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主に（　　　　）上の機能を果たす語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冠詞、（　　　　）、前置詞、（　　　　）代名詞、 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     （　　　　）、（　　　　）代名詞など。</a:t>
            </a:r>
          </a:p>
          <a:p>
            <a:pPr eaLnBrk="1" hangingPunct="1">
              <a:buFontTx/>
              <a:buNone/>
            </a:pP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/>
              <a:t>⇒通常、強勢を受けない。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ただし、（対照）強勢は受けうる。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u="sng" smtClean="0"/>
              <a:t>機能語の弱形</a:t>
            </a:r>
            <a:r>
              <a:rPr lang="en-US" altLang="ja-JP" smtClean="0"/>
              <a:t>(weak form)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8218487" cy="11811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sz="2800" dirty="0" smtClean="0"/>
              <a:t>機能語の発音に強形と弱形の２種。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通常は（　　　）で発音される。</a:t>
            </a:r>
          </a:p>
          <a:p>
            <a:pPr eaLnBrk="1" hangingPunct="1">
              <a:buFontTx/>
              <a:buNone/>
            </a:pPr>
            <a:endParaRPr lang="en-US" altLang="ja-JP" sz="2800" dirty="0" smtClean="0"/>
          </a:p>
        </p:txBody>
      </p:sp>
      <p:graphicFrame>
        <p:nvGraphicFramePr>
          <p:cNvPr id="14385" name="Group 4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3667567"/>
              </p:ext>
            </p:extLst>
          </p:nvPr>
        </p:nvGraphicFramePr>
        <p:xfrm>
          <a:off x="395288" y="2492375"/>
          <a:ext cx="8424862" cy="4048126"/>
        </p:xfrm>
        <a:graphic>
          <a:graphicData uri="http://schemas.openxmlformats.org/drawingml/2006/table">
            <a:tbl>
              <a:tblPr/>
              <a:tblGrid>
                <a:gridCol w="1476375"/>
                <a:gridCol w="6948487"/>
              </a:tblGrid>
              <a:tr h="518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代名詞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you, he, she, it, we, they, her, his, them, …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冠詞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a, the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前置詞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in, on, to, at, of, with, for, as,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助動詞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is, are, am, was, were, have, has, had,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 do, does, did, can, may, must, will, …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接続詞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and, that, when, after, …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関係代名詞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that, who, which, …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pPr algn="l" eaLnBrk="1" hangingPunct="1"/>
            <a:r>
              <a:rPr lang="ja-JP" altLang="en-US" u="sng" dirty="0" smtClean="0"/>
              <a:t>文の強弱リズム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無標の場合</a:t>
            </a:r>
            <a:endParaRPr lang="en-US" altLang="ja-JP" dirty="0" smtClean="0"/>
          </a:p>
          <a:p>
            <a:pPr eaLnBrk="1" hangingPunct="1"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 </a:t>
            </a:r>
            <a:r>
              <a:rPr lang="en-US" altLang="ja-JP" dirty="0" smtClean="0"/>
              <a:t>He went to the lake.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　 代　　動　前　冠　名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         </a:t>
            </a:r>
            <a:r>
              <a:rPr lang="ja-JP" altLang="en-US" sz="1600" dirty="0" smtClean="0"/>
              <a:t>●</a:t>
            </a:r>
            <a:r>
              <a:rPr lang="ja-JP" altLang="en-US" dirty="0" smtClean="0"/>
              <a:t>      ●    </a:t>
            </a:r>
            <a:r>
              <a:rPr lang="ja-JP" altLang="en-US" sz="1600" dirty="0" smtClean="0"/>
              <a:t>●      </a:t>
            </a:r>
            <a:r>
              <a:rPr lang="ja-JP" altLang="en-US" dirty="0" smtClean="0"/>
              <a:t> </a:t>
            </a:r>
            <a:r>
              <a:rPr lang="ja-JP" altLang="en-US" sz="1600" dirty="0" smtClean="0"/>
              <a:t>●</a:t>
            </a:r>
            <a:r>
              <a:rPr lang="ja-JP" altLang="en-US" dirty="0" smtClean="0"/>
              <a:t>  ●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有標の場合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対照強勢</a:t>
            </a:r>
            <a:r>
              <a:rPr lang="en-US" altLang="ja-JP" dirty="0" smtClean="0"/>
              <a:t>(contrastive stress)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（例） </a:t>
            </a:r>
            <a:r>
              <a:rPr lang="en-US" altLang="ja-JP" dirty="0" smtClean="0">
                <a:solidFill>
                  <a:schemeClr val="accent2"/>
                </a:solidFill>
              </a:rPr>
              <a:t>He</a:t>
            </a:r>
            <a:r>
              <a:rPr lang="en-US" altLang="ja-JP" dirty="0" smtClean="0"/>
              <a:t> went to the lake, but </a:t>
            </a:r>
            <a:r>
              <a:rPr lang="en-US" altLang="ja-JP" dirty="0" smtClean="0">
                <a:solidFill>
                  <a:srgbClr val="FF0000"/>
                </a:solidFill>
              </a:rPr>
              <a:t>she</a:t>
            </a:r>
            <a:r>
              <a:rPr lang="en-US" altLang="ja-JP" dirty="0" smtClean="0"/>
              <a:t> didn’t.</a:t>
            </a:r>
          </a:p>
          <a:p>
            <a:pPr eaLnBrk="1" hangingPunct="1">
              <a:buFontTx/>
              <a:buNone/>
            </a:pPr>
            <a:r>
              <a:rPr lang="en-US" altLang="ja-JP" dirty="0" smtClean="0"/>
              <a:t>        He went </a:t>
            </a:r>
            <a:r>
              <a:rPr lang="en-US" altLang="ja-JP" dirty="0" smtClean="0">
                <a:solidFill>
                  <a:schemeClr val="accent2"/>
                </a:solidFill>
              </a:rPr>
              <a:t>to</a:t>
            </a:r>
            <a:r>
              <a:rPr lang="en-US" altLang="ja-JP" dirty="0" smtClean="0"/>
              <a:t> the lake, not </a:t>
            </a:r>
            <a:r>
              <a:rPr lang="en-US" altLang="ja-JP" dirty="0" smtClean="0">
                <a:solidFill>
                  <a:srgbClr val="FF0000"/>
                </a:solidFill>
              </a:rPr>
              <a:t>from</a:t>
            </a:r>
            <a:r>
              <a:rPr lang="en-US" altLang="ja-JP" dirty="0" smtClean="0"/>
              <a:t> it.</a:t>
            </a:r>
          </a:p>
          <a:p>
            <a:pPr eaLnBrk="1" hangingPunct="1">
              <a:buFontTx/>
              <a:buNone/>
            </a:pPr>
            <a:endParaRPr lang="en-US" altLang="ja-JP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3600" smtClean="0"/>
              <a:t>文の（強弱）リズム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文アクセント：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   通常、文中の（　　　　）の（　　　　　　）に最も際立つアクセント（ピッチの急降下）が置かれる。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   （話し手の意図により変化する。）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例：  </a:t>
            </a:r>
            <a:r>
              <a:rPr lang="en-US" altLang="ja-JP" sz="2800" dirty="0" smtClean="0"/>
              <a:t>She went to the lake with her friend.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1800" dirty="0" smtClean="0"/>
              <a:t>　　　　　　代　　　　動　　前　　冠　　　名　　　前　　　代　　　 名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   </a:t>
            </a:r>
            <a:r>
              <a:rPr lang="ja-JP" altLang="en-US" sz="1600" dirty="0" smtClean="0"/>
              <a:t>●</a:t>
            </a:r>
            <a:r>
              <a:rPr lang="ja-JP" altLang="en-US" sz="2800" dirty="0" smtClean="0"/>
              <a:t>     ●   </a:t>
            </a:r>
            <a:r>
              <a:rPr lang="ja-JP" altLang="en-US" sz="1600" dirty="0" smtClean="0"/>
              <a:t>●</a:t>
            </a:r>
            <a:r>
              <a:rPr lang="ja-JP" altLang="en-US" sz="2800" dirty="0" smtClean="0"/>
              <a:t>   </a:t>
            </a:r>
            <a:r>
              <a:rPr lang="ja-JP" altLang="en-US" sz="1600" dirty="0" smtClean="0"/>
              <a:t>●</a:t>
            </a:r>
            <a:r>
              <a:rPr lang="ja-JP" altLang="en-US" sz="2800" dirty="0" smtClean="0"/>
              <a:t>    ●     </a:t>
            </a:r>
            <a:r>
              <a:rPr lang="ja-JP" altLang="en-US" sz="1600" dirty="0" smtClean="0"/>
              <a:t>●        ●       </a:t>
            </a:r>
            <a:r>
              <a:rPr lang="ja-JP" altLang="en-US" sz="3600" dirty="0" smtClean="0">
                <a:solidFill>
                  <a:srgbClr val="FF0000"/>
                </a:solidFill>
              </a:rPr>
              <a:t>●</a:t>
            </a:r>
            <a:r>
              <a:rPr lang="ja-JP" altLang="en-US" sz="28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000" dirty="0" smtClean="0"/>
              <a:t>　　　　　　タ　    タン</a:t>
            </a:r>
            <a:r>
              <a:rPr lang="ja-JP" altLang="en-US" sz="2000" dirty="0"/>
              <a:t> </a:t>
            </a:r>
            <a:r>
              <a:rPr lang="ja-JP" altLang="en-US" sz="2000" dirty="0" smtClean="0"/>
              <a:t> 　タ　　タ　  タン　　　タ　　 タ　　ターン</a:t>
            </a:r>
            <a:r>
              <a:rPr lang="ja-JP" altLang="en-US" sz="2800" dirty="0" smtClean="0"/>
              <a:t>       </a:t>
            </a:r>
            <a:endParaRPr lang="en-US" altLang="ja-JP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  I   killed  him.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   </a:t>
            </a:r>
            <a:r>
              <a:rPr lang="ja-JP" altLang="en-US" sz="1600" dirty="0" smtClean="0"/>
              <a:t>●</a:t>
            </a:r>
            <a:r>
              <a:rPr lang="ja-JP" altLang="en-US" sz="2800" dirty="0" smtClean="0"/>
              <a:t>   </a:t>
            </a:r>
            <a:r>
              <a:rPr lang="ja-JP" altLang="en-US" sz="2800" dirty="0" smtClean="0">
                <a:solidFill>
                  <a:srgbClr val="FF0000"/>
                </a:solidFill>
              </a:rPr>
              <a:t>●</a:t>
            </a:r>
            <a:r>
              <a:rPr lang="ja-JP" altLang="en-US" sz="2800" dirty="0" smtClean="0"/>
              <a:t>       </a:t>
            </a:r>
            <a:r>
              <a:rPr lang="ja-JP" altLang="en-US" sz="1600" dirty="0" smtClean="0"/>
              <a:t>●</a:t>
            </a:r>
            <a:endParaRPr lang="en-US" altLang="ja-JP" sz="28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⑬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622027" y="4842276"/>
            <a:ext cx="360040" cy="50405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123728" y="6237312"/>
            <a:ext cx="216024" cy="36004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onetics06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852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3600" u="sng" smtClean="0"/>
              <a:t>等時性</a:t>
            </a:r>
            <a:r>
              <a:rPr lang="en-US" altLang="ja-JP" sz="3600" smtClean="0"/>
              <a:t>(isochronism)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340768"/>
            <a:ext cx="7786688" cy="13239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音節等時性：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800" dirty="0" smtClean="0"/>
              <a:t>　日本語では、音節（</a:t>
            </a:r>
            <a:r>
              <a:rPr lang="en-US" altLang="ja-JP" sz="2800" dirty="0" smtClean="0"/>
              <a:t>=      </a:t>
            </a:r>
            <a:r>
              <a:rPr lang="ja-JP" altLang="en-US" sz="2800" dirty="0" smtClean="0"/>
              <a:t>）がほぼ等しい長さで発音される。</a:t>
            </a:r>
          </a:p>
        </p:txBody>
      </p:sp>
      <p:graphicFrame>
        <p:nvGraphicFramePr>
          <p:cNvPr id="8226" name="Group 34"/>
          <p:cNvGraphicFramePr>
            <a:graphicFrameLocks noGrp="1"/>
          </p:cNvGraphicFramePr>
          <p:nvPr>
            <p:ph sz="half" idx="2"/>
          </p:nvPr>
        </p:nvGraphicFramePr>
        <p:xfrm>
          <a:off x="684213" y="2997200"/>
          <a:ext cx="8064500" cy="3095626"/>
        </p:xfrm>
        <a:graphic>
          <a:graphicData uri="http://schemas.openxmlformats.org/drawingml/2006/table">
            <a:tbl>
              <a:tblPr/>
              <a:tblGrid>
                <a:gridCol w="2689225"/>
                <a:gridCol w="2687637"/>
                <a:gridCol w="2687638"/>
              </a:tblGrid>
              <a:tr h="774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１拍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手紙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てがみ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3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手袋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てぶくろ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４拍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3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手長猿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てながざる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５拍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⑭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algn="l" eaLnBrk="1" hangingPunct="1"/>
            <a:r>
              <a:rPr lang="ja-JP" altLang="en-US" sz="3600" u="sng" smtClean="0"/>
              <a:t>等時性</a:t>
            </a:r>
            <a:r>
              <a:rPr lang="en-US" altLang="ja-JP" sz="3600" smtClean="0"/>
              <a:t>(isochronism)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64076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強勢等時性：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英語では、強勢がほぼ等間隔で現れる傾向がある。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　（例）</a:t>
            </a:r>
            <a:r>
              <a:rPr lang="en-US" altLang="ja-JP" sz="2800" dirty="0" smtClean="0"/>
              <a:t>care,  </a:t>
            </a:r>
            <a:r>
              <a:rPr lang="ja-JP" altLang="en-US" sz="2800" dirty="0" smtClean="0"/>
              <a:t>　　　</a:t>
            </a:r>
            <a:r>
              <a:rPr lang="en-US" altLang="ja-JP" sz="2800" dirty="0" smtClean="0"/>
              <a:t>careful,  </a:t>
            </a:r>
            <a:r>
              <a:rPr lang="ja-JP" altLang="en-US" sz="2800" dirty="0" smtClean="0"/>
              <a:t>　　　</a:t>
            </a:r>
            <a:r>
              <a:rPr lang="en-US" altLang="ja-JP" sz="2800" dirty="0" smtClean="0"/>
              <a:t>carefulness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　　　　 ●　 　</a:t>
            </a:r>
            <a:r>
              <a:rPr lang="ja-JP" altLang="en-US" sz="1200" dirty="0" smtClean="0"/>
              <a:t> 　 　　　　　　　　</a:t>
            </a:r>
            <a:r>
              <a:rPr lang="ja-JP" altLang="en-US" sz="2800" dirty="0" smtClean="0"/>
              <a:t>●</a:t>
            </a:r>
            <a:r>
              <a:rPr lang="ja-JP" altLang="en-US" sz="1200" dirty="0" smtClean="0"/>
              <a:t>● 　　　　　　　　　　　　　　　　　　</a:t>
            </a:r>
            <a:r>
              <a:rPr lang="ja-JP" altLang="en-US" sz="2800" dirty="0" smtClean="0"/>
              <a:t>●</a:t>
            </a:r>
            <a:r>
              <a:rPr lang="ja-JP" altLang="en-US" sz="1200" dirty="0" smtClean="0"/>
              <a:t>● ●</a:t>
            </a:r>
            <a:endParaRPr lang="ja-JP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⇒</a:t>
            </a:r>
            <a:r>
              <a:rPr lang="ja-JP" altLang="en-US" sz="2800" dirty="0" smtClean="0">
                <a:solidFill>
                  <a:srgbClr val="FF0000"/>
                </a:solidFill>
              </a:rPr>
              <a:t>強勢のない部分の連続は、（　　　　　　）発音される。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   one,         two,          three,       four,          five,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  </a:t>
            </a:r>
            <a:r>
              <a:rPr lang="en-US" altLang="ja-JP" sz="2800" dirty="0" smtClean="0"/>
              <a:t>six,          seven,      eight,        nine,         ten,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   eleven,    twelve,      thirteen,   fourteen,   fifteen,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 sixteen,  seventeen, eighteen, nineteen,   twenty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dirty="0" smtClean="0"/>
              <a:t>          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⑮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683568" y="5913276"/>
            <a:ext cx="1224136" cy="0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2267744" y="5913276"/>
            <a:ext cx="1224136" cy="0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3945076" y="5943912"/>
            <a:ext cx="1224136" cy="0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508104" y="5943912"/>
            <a:ext cx="1224136" cy="0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092280" y="5922888"/>
            <a:ext cx="1224136" cy="0"/>
          </a:xfrm>
          <a:prstGeom prst="straightConnector1">
            <a:avLst/>
          </a:prstGeom>
          <a:ln w="38100" cmpd="dbl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honetics06-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4765" y="1639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algn="l" eaLnBrk="1" hangingPunct="1"/>
            <a:r>
              <a:rPr lang="ja-JP" altLang="en-US" sz="3600" u="sng" smtClean="0"/>
              <a:t>等時性</a:t>
            </a:r>
            <a:r>
              <a:rPr lang="en-US" altLang="ja-JP" sz="3600" smtClean="0"/>
              <a:t>(isochronism)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640762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強勢等時性：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（例）</a:t>
            </a:r>
            <a:r>
              <a:rPr lang="en-US" altLang="ja-JP" dirty="0" smtClean="0"/>
              <a:t>Tom   looks  </a:t>
            </a:r>
            <a:r>
              <a:rPr lang="ja-JP" altLang="en-US" dirty="0" smtClean="0"/>
              <a:t>　　　　</a:t>
            </a:r>
            <a:r>
              <a:rPr lang="en-US" altLang="ja-JP" dirty="0" smtClean="0"/>
              <a:t> </a:t>
            </a:r>
            <a:r>
              <a:rPr lang="en-US" altLang="ja-JP" dirty="0" smtClean="0"/>
              <a:t>tired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dirty="0" smtClean="0"/>
              <a:t>         ●</a:t>
            </a:r>
            <a:r>
              <a:rPr lang="ja-JP" altLang="en-US" dirty="0" smtClean="0"/>
              <a:t>　　  ●　</a:t>
            </a:r>
            <a:r>
              <a:rPr lang="ja-JP" altLang="en-US" smtClean="0"/>
              <a:t>    </a:t>
            </a:r>
            <a:r>
              <a:rPr lang="ja-JP" altLang="en-US" smtClean="0"/>
              <a:t>　　　　 </a:t>
            </a:r>
            <a:r>
              <a:rPr lang="ja-JP" altLang="en-US" dirty="0" smtClean="0"/>
              <a:t>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       </a:t>
            </a:r>
            <a:r>
              <a:rPr lang="en-US" altLang="ja-JP" dirty="0" smtClean="0"/>
              <a:t>Tom    looks </a:t>
            </a:r>
            <a:r>
              <a:rPr lang="en-US" altLang="ja-JP" sz="2000" dirty="0" smtClean="0"/>
              <a:t>as if he were  </a:t>
            </a:r>
            <a:r>
              <a:rPr lang="en-US" altLang="ja-JP" dirty="0" smtClean="0"/>
              <a:t>tired.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dirty="0" smtClean="0"/>
              <a:t>         ●</a:t>
            </a:r>
            <a:r>
              <a:rPr lang="ja-JP" altLang="en-US" dirty="0" smtClean="0"/>
              <a:t>　　   ●　  </a:t>
            </a:r>
            <a:r>
              <a:rPr lang="ja-JP" altLang="en-US" sz="1000" dirty="0" smtClean="0"/>
              <a:t>●       ●       ●       ●            </a:t>
            </a:r>
            <a:r>
              <a:rPr lang="ja-JP" altLang="en-US" dirty="0" smtClean="0"/>
              <a:t>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</a:t>
            </a:r>
            <a:r>
              <a:rPr lang="en-US" altLang="ja-JP" dirty="0" smtClean="0"/>
              <a:t>×</a:t>
            </a:r>
            <a:r>
              <a:rPr lang="ja-JP" altLang="en-US" sz="2800" dirty="0" smtClean="0"/>
              <a:t>トムルックスアズイフヒーワータイヤード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dirty="0" smtClean="0"/>
              <a:t>　　　　</a:t>
            </a:r>
            <a:r>
              <a:rPr lang="ja-JP" altLang="en-US" sz="1600" dirty="0" smtClean="0"/>
              <a:t>●  ●  ●  ● ●  ●  ●  ●   ●  ●  ● ●  ●  ●  ●  ●  ●  ●  ●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z="16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⇒（　　　　      ）</a:t>
            </a:r>
            <a:r>
              <a:rPr lang="ja-JP" altLang="en-US" dirty="0" smtClean="0">
                <a:solidFill>
                  <a:srgbClr val="FF0000"/>
                </a:solidFill>
              </a:rPr>
              <a:t>をつける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  （強く、ゆっくり ⇔ 弱く、速めに）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⑯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2915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76250"/>
            <a:ext cx="8291512" cy="56499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dirty="0" smtClean="0"/>
              <a:t>(J)  </a:t>
            </a:r>
            <a:r>
              <a:rPr lang="ja-JP" altLang="en-US" dirty="0" smtClean="0"/>
              <a:t>バニラとチョコレート、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　どっちが好きですか</a:t>
            </a:r>
            <a:r>
              <a:rPr lang="en-US" altLang="ja-JP" dirty="0" smtClean="0"/>
              <a:t>?</a:t>
            </a:r>
          </a:p>
          <a:p>
            <a:pPr eaLnBrk="1" hangingPunct="1">
              <a:buFontTx/>
              <a:buNone/>
            </a:pPr>
            <a:endParaRPr lang="en-US" altLang="ja-JP" dirty="0" smtClean="0"/>
          </a:p>
          <a:p>
            <a:pPr eaLnBrk="1" hangingPunct="1">
              <a:buFontTx/>
              <a:buNone/>
            </a:pPr>
            <a:endParaRPr lang="en-US" altLang="ja-JP" dirty="0" smtClean="0"/>
          </a:p>
          <a:p>
            <a:pPr eaLnBrk="1" hangingPunct="1">
              <a:buFontTx/>
              <a:buNone/>
            </a:pPr>
            <a:endParaRPr lang="en-US" altLang="ja-JP" dirty="0" smtClean="0"/>
          </a:p>
          <a:p>
            <a:pPr eaLnBrk="1" hangingPunct="1">
              <a:buFontTx/>
              <a:buNone/>
            </a:pPr>
            <a:r>
              <a:rPr lang="ja-JP" altLang="en-US" dirty="0" smtClean="0"/>
              <a:t>（</a:t>
            </a:r>
            <a:r>
              <a:rPr lang="en-US" altLang="ja-JP" dirty="0" smtClean="0"/>
              <a:t>E)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Which do you like better, </a:t>
            </a:r>
          </a:p>
          <a:p>
            <a:pPr eaLnBrk="1" hangingPunct="1">
              <a:buFontTx/>
              <a:buNone/>
            </a:pPr>
            <a:r>
              <a:rPr lang="en-US" altLang="ja-JP" dirty="0" smtClean="0"/>
              <a:t>        vanilla or chocolate?</a:t>
            </a:r>
          </a:p>
          <a:p>
            <a:pPr eaLnBrk="1" hangingPunct="1">
              <a:buFontTx/>
              <a:buNone/>
            </a:pPr>
            <a:endParaRPr lang="en-US" altLang="ja-JP" dirty="0" smtClean="0"/>
          </a:p>
          <a:p>
            <a:pPr eaLnBrk="1" hangingPunct="1">
              <a:buFontTx/>
              <a:buNone/>
            </a:pPr>
            <a:endParaRPr lang="en-US" altLang="ja-JP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31897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mtClean="0"/>
              <a:t>アクセントとリズム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24862" cy="5445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アクセント</a:t>
            </a:r>
            <a:r>
              <a:rPr lang="en-US" altLang="ja-JP" dirty="0" smtClean="0"/>
              <a:t>(accent)</a:t>
            </a:r>
            <a:r>
              <a:rPr lang="ja-JP" altLang="en-US" dirty="0" smtClean="0"/>
              <a:t>：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（　　　　　　　）の与えられる部分。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最も（　　　　）、（　　　　）発音され、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ピッチ（音の高さ）が（　　　　　　　）する部分。</a:t>
            </a:r>
          </a:p>
          <a:p>
            <a:pPr eaLnBrk="1" hangingPunct="1">
              <a:buFontTx/>
              <a:buNone/>
            </a:pP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/>
              <a:t>リズム</a:t>
            </a:r>
            <a:r>
              <a:rPr lang="en-US" altLang="ja-JP" dirty="0" smtClean="0"/>
              <a:t>(rhythm)</a:t>
            </a:r>
            <a:r>
              <a:rPr lang="ja-JP" altLang="en-US" dirty="0" smtClean="0"/>
              <a:t>：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アクセントの周期的な繰り返し。</a:t>
            </a:r>
          </a:p>
          <a:p>
            <a:pPr eaLnBrk="1" hangingPunct="1">
              <a:buFontTx/>
              <a:buNone/>
            </a:pPr>
            <a:endParaRPr lang="ja-JP" altLang="en-US" dirty="0" smtClean="0"/>
          </a:p>
          <a:p>
            <a:pPr eaLnBrk="1" hangingPunct="1">
              <a:buFontTx/>
              <a:buNone/>
            </a:pPr>
            <a:r>
              <a:rPr lang="ja-JP" altLang="en-US" dirty="0" smtClean="0">
                <a:solidFill>
                  <a:srgbClr val="FF0000"/>
                </a:solidFill>
              </a:rPr>
              <a:t>バ</a:t>
            </a:r>
            <a:r>
              <a:rPr lang="en-US" altLang="ja-JP" dirty="0">
                <a:solidFill>
                  <a:srgbClr val="FF0000"/>
                </a:solidFill>
              </a:rPr>
              <a:t>˥</a:t>
            </a:r>
            <a:r>
              <a:rPr lang="ja-JP" altLang="en-US" dirty="0" smtClean="0"/>
              <a:t>ニラ、チョコ</a:t>
            </a:r>
            <a:r>
              <a:rPr lang="ja-JP" altLang="en-US" dirty="0" smtClean="0">
                <a:solidFill>
                  <a:srgbClr val="FF0000"/>
                </a:solidFill>
              </a:rPr>
              <a:t>レ</a:t>
            </a:r>
            <a:r>
              <a:rPr lang="en-US" altLang="ja-JP" dirty="0">
                <a:solidFill>
                  <a:srgbClr val="FF0000"/>
                </a:solidFill>
              </a:rPr>
              <a:t>˥</a:t>
            </a:r>
            <a:r>
              <a:rPr lang="ja-JP" altLang="en-US" dirty="0" err="1" smtClean="0"/>
              <a:t>ー</a:t>
            </a:r>
            <a:r>
              <a:rPr lang="ja-JP" altLang="en-US" dirty="0" smtClean="0"/>
              <a:t>ト、</a:t>
            </a:r>
            <a:r>
              <a:rPr lang="en-US" altLang="ja-JP" dirty="0" smtClean="0"/>
              <a:t>van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lla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ch</a:t>
            </a:r>
            <a:r>
              <a:rPr lang="en-US" altLang="ja-JP" dirty="0" smtClean="0">
                <a:solidFill>
                  <a:srgbClr val="FF0000"/>
                </a:solidFill>
              </a:rPr>
              <a:t>o</a:t>
            </a:r>
            <a:r>
              <a:rPr lang="en-US" altLang="ja-JP" dirty="0" smtClean="0"/>
              <a:t>colate</a:t>
            </a:r>
          </a:p>
        </p:txBody>
      </p:sp>
      <p:sp>
        <p:nvSpPr>
          <p:cNvPr id="5124" name="Line 13"/>
          <p:cNvSpPr>
            <a:spLocks noChangeShapeType="1"/>
          </p:cNvSpPr>
          <p:nvPr/>
        </p:nvSpPr>
        <p:spPr bwMode="auto">
          <a:xfrm>
            <a:off x="3132138" y="4724400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33375"/>
            <a:ext cx="8280400" cy="28797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ja-JP" smtClean="0"/>
          </a:p>
          <a:p>
            <a:pPr eaLnBrk="1" hangingPunct="1">
              <a:buFontTx/>
              <a:buNone/>
            </a:pPr>
            <a:endParaRPr lang="en-US" altLang="ja-JP" smtClean="0"/>
          </a:p>
          <a:p>
            <a:pPr eaLnBrk="1" hangingPunct="1">
              <a:buFontTx/>
              <a:buNone/>
            </a:pPr>
            <a:endParaRPr lang="en-US" altLang="ja-JP" smtClean="0"/>
          </a:p>
          <a:p>
            <a:pPr eaLnBrk="1" hangingPunct="1">
              <a:buFontTx/>
              <a:buNone/>
            </a:pPr>
            <a:endParaRPr lang="en-US" altLang="ja-JP" smtClean="0"/>
          </a:p>
        </p:txBody>
      </p:sp>
      <p:sp>
        <p:nvSpPr>
          <p:cNvPr id="6147" name="Text Box 24"/>
          <p:cNvSpPr txBox="1">
            <a:spLocks noChangeArrowheads="1"/>
          </p:cNvSpPr>
          <p:nvPr/>
        </p:nvSpPr>
        <p:spPr bwMode="auto">
          <a:xfrm>
            <a:off x="395288" y="476250"/>
            <a:ext cx="8497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ja-JP" altLang="ja-JP"/>
          </a:p>
        </p:txBody>
      </p:sp>
      <p:graphicFrame>
        <p:nvGraphicFramePr>
          <p:cNvPr id="5187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77448"/>
              </p:ext>
            </p:extLst>
          </p:nvPr>
        </p:nvGraphicFramePr>
        <p:xfrm>
          <a:off x="1116013" y="1484313"/>
          <a:ext cx="6911975" cy="2949495"/>
        </p:xfrm>
        <a:graphic>
          <a:graphicData uri="http://schemas.openxmlformats.org/drawingml/2006/table">
            <a:tbl>
              <a:tblPr/>
              <a:tblGrid>
                <a:gridCol w="2303462"/>
                <a:gridCol w="2305050"/>
                <a:gridCol w="2303463"/>
              </a:tblGrid>
              <a:tr h="8890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英語</a:t>
                      </a:r>
                    </a:p>
                  </a:txBody>
                  <a:tcPr marT="45721" marB="4572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日本語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アクセント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強勢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（強弱）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（振幅）</a:t>
                      </a:r>
                    </a:p>
                  </a:txBody>
                  <a:tcPr marT="45721" marB="4572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高低</a:t>
                      </a: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（ピッチ）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（振動数）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リズム</a:t>
                      </a: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強勢</a:t>
                      </a:r>
                    </a:p>
                  </a:txBody>
                  <a:tcPr marT="45721" marB="45721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音節</a:t>
                      </a:r>
                      <a:endParaRPr kumimoji="1" lang="en-US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（モーラ拍）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6" name="Text Box 56"/>
          <p:cNvSpPr txBox="1">
            <a:spLocks noChangeArrowheads="1"/>
          </p:cNvSpPr>
          <p:nvPr/>
        </p:nvSpPr>
        <p:spPr bwMode="auto">
          <a:xfrm>
            <a:off x="1116013" y="4652963"/>
            <a:ext cx="71278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</a:rPr>
              <a:t>（英語）「強」は</a:t>
            </a:r>
            <a:r>
              <a:rPr lang="ja-JP" altLang="en-US" sz="2000" dirty="0" smtClean="0">
                <a:solidFill>
                  <a:srgbClr val="FF0000"/>
                </a:solidFill>
              </a:rPr>
              <a:t>、（母音）大きく</a:t>
            </a:r>
            <a:r>
              <a:rPr lang="ja-JP" altLang="en-US" sz="2000" dirty="0">
                <a:solidFill>
                  <a:srgbClr val="FF0000"/>
                </a:solidFill>
              </a:rPr>
              <a:t>、長く、はっきりと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0000"/>
                </a:solidFill>
              </a:rPr>
              <a:t>           「弱」は</a:t>
            </a:r>
            <a:r>
              <a:rPr lang="ja-JP" altLang="en-US" sz="2000" dirty="0" smtClean="0">
                <a:solidFill>
                  <a:srgbClr val="FF0000"/>
                </a:solidFill>
              </a:rPr>
              <a:t>、（母音）ちいさく</a:t>
            </a:r>
            <a:r>
              <a:rPr lang="ja-JP" altLang="en-US" sz="2000" dirty="0">
                <a:solidFill>
                  <a:srgbClr val="FF0000"/>
                </a:solidFill>
              </a:rPr>
              <a:t>、短く、あいまいに</a:t>
            </a:r>
          </a:p>
          <a:p>
            <a:pPr eaLnBrk="1" hangingPunct="1">
              <a:spcBef>
                <a:spcPct val="50000"/>
              </a:spcBef>
            </a:pPr>
            <a:r>
              <a:rPr lang="ja-JP" altLang="en-US" sz="2000" dirty="0"/>
              <a:t>           強弱アクセントを十分につける（語の識別のため）</a:t>
            </a:r>
          </a:p>
          <a:p>
            <a:pPr eaLnBrk="1" hangingPunct="1">
              <a:spcBef>
                <a:spcPct val="50000"/>
              </a:spcBef>
            </a:pPr>
            <a:endParaRPr lang="en-US" altLang="ja-JP" sz="2000" dirty="0"/>
          </a:p>
        </p:txBody>
      </p:sp>
      <p:sp>
        <p:nvSpPr>
          <p:cNvPr id="6167" name="Text Box 63"/>
          <p:cNvSpPr txBox="1">
            <a:spLocks noChangeArrowheads="1"/>
          </p:cNvSpPr>
          <p:nvPr/>
        </p:nvSpPr>
        <p:spPr bwMode="auto">
          <a:xfrm>
            <a:off x="1116013" y="404813"/>
            <a:ext cx="30956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3200"/>
              <a:t>日英語の違い</a:t>
            </a:r>
          </a:p>
        </p:txBody>
      </p:sp>
      <p:sp>
        <p:nvSpPr>
          <p:cNvPr id="6168" name="Line 68"/>
          <p:cNvSpPr>
            <a:spLocks noChangeShapeType="1"/>
          </p:cNvSpPr>
          <p:nvPr/>
        </p:nvSpPr>
        <p:spPr bwMode="auto">
          <a:xfrm>
            <a:off x="1116013" y="1484313"/>
            <a:ext cx="2303462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6525" y="32891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3600" u="sng" dirty="0" smtClean="0"/>
              <a:t>語強勢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424862" cy="4568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強勢の位置は語ごとに決まっている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　⇒初回学習時に、（　　　　　　　　）をつける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      （学習負担）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   </a:t>
            </a:r>
            <a:r>
              <a:rPr lang="en-US" altLang="ja-JP" dirty="0" smtClean="0"/>
              <a:t>h</a:t>
            </a:r>
            <a:r>
              <a:rPr lang="en-US" altLang="ja-JP" dirty="0" smtClean="0">
                <a:solidFill>
                  <a:srgbClr val="FF0000"/>
                </a:solidFill>
              </a:rPr>
              <a:t>u</a:t>
            </a:r>
            <a:r>
              <a:rPr lang="en-US" altLang="ja-JP" dirty="0" smtClean="0"/>
              <a:t>man, hum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nity, human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stic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　●　</a:t>
            </a:r>
            <a:r>
              <a:rPr lang="ja-JP" altLang="en-US" sz="1600" dirty="0" smtClean="0"/>
              <a:t>● 　　　　　　　　　　　　　　　　　　　　　　 ● 　 </a:t>
            </a:r>
            <a:r>
              <a:rPr lang="ja-JP" altLang="en-US" dirty="0" smtClean="0"/>
              <a:t>●　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 smtClean="0"/>
              <a:t>強弱調（タン・タ）　　　　弱強調（タ・タン）</a:t>
            </a:r>
            <a:endParaRPr lang="en-US" altLang="ja-JP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human                       humanity</a:t>
            </a:r>
            <a:endParaRPr lang="ja-JP" altLang="en-US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dirty="0"/>
              <a:t>　●　</a:t>
            </a:r>
            <a:r>
              <a:rPr lang="ja-JP" altLang="en-US" sz="1600" dirty="0"/>
              <a:t>● </a:t>
            </a:r>
            <a:r>
              <a:rPr lang="ja-JP" altLang="en-US" dirty="0"/>
              <a:t>　 </a:t>
            </a:r>
            <a:r>
              <a:rPr lang="ja-JP" altLang="en-US" dirty="0" smtClean="0"/>
              <a:t>                     </a:t>
            </a:r>
            <a:r>
              <a:rPr lang="en-US" altLang="ja-JP" dirty="0" smtClean="0"/>
              <a:t>•</a:t>
            </a:r>
            <a:r>
              <a:rPr lang="ja-JP" altLang="en-US" dirty="0" smtClean="0"/>
              <a:t> </a:t>
            </a:r>
            <a:r>
              <a:rPr lang="ja-JP" altLang="en-US" dirty="0"/>
              <a:t>　 </a:t>
            </a:r>
            <a:r>
              <a:rPr lang="ja-JP" altLang="en-US" dirty="0" smtClean="0"/>
              <a:t>● </a:t>
            </a:r>
            <a:r>
              <a:rPr lang="en-US" altLang="ja-JP" dirty="0" smtClean="0"/>
              <a:t>•</a:t>
            </a:r>
            <a:r>
              <a:rPr lang="en-US" altLang="ja-JP" dirty="0"/>
              <a:t> </a:t>
            </a:r>
            <a:r>
              <a:rPr lang="en-US" altLang="ja-JP" dirty="0" smtClean="0"/>
              <a:t> •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64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342661"/>
            <a:ext cx="5040312" cy="431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2400" dirty="0" smtClean="0"/>
              <a:t>派生接辞付加で強勢位置が移動 </a:t>
            </a:r>
          </a:p>
        </p:txBody>
      </p:sp>
      <p:graphicFrame>
        <p:nvGraphicFramePr>
          <p:cNvPr id="11306" name="Group 4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2039108"/>
              </p:ext>
            </p:extLst>
          </p:nvPr>
        </p:nvGraphicFramePr>
        <p:xfrm>
          <a:off x="539552" y="908720"/>
          <a:ext cx="8168148" cy="2376264"/>
        </p:xfrm>
        <a:graphic>
          <a:graphicData uri="http://schemas.openxmlformats.org/drawingml/2006/table">
            <a:tbl>
              <a:tblPr/>
              <a:tblGrid>
                <a:gridCol w="2723242"/>
                <a:gridCol w="2721664"/>
                <a:gridCol w="2723242"/>
              </a:tblGrid>
              <a:tr h="51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ph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tograph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phot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graphy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photogr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phical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ducate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 educ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educ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nation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h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pocrite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hyp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cricy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hypocr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tical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5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id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ide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logy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ideol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gical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7" name="Group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056761"/>
              </p:ext>
            </p:extLst>
          </p:nvPr>
        </p:nvGraphicFramePr>
        <p:xfrm>
          <a:off x="652686" y="3645024"/>
          <a:ext cx="8168148" cy="2795979"/>
        </p:xfrm>
        <a:graphic>
          <a:graphicData uri="http://schemas.openxmlformats.org/drawingml/2006/table">
            <a:tbl>
              <a:tblPr/>
              <a:tblGrid>
                <a:gridCol w="1597858"/>
                <a:gridCol w="2486216"/>
                <a:gridCol w="2042037"/>
                <a:gridCol w="2042037"/>
              </a:tblGrid>
              <a:tr h="51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派生接辞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強勢が置かれる位置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例１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例２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ic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(al)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直前の音節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at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hist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rical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ize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cognize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recogn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-ate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ducate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-</a:t>
                      </a:r>
                      <a:r>
                        <a:rPr kumimoji="1" lang="en-US" altLang="ja-JP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ous</a:t>
                      </a: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mon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tonous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honetics06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u="sng" dirty="0"/>
              <a:t>品詞</a:t>
            </a:r>
            <a:r>
              <a:rPr lang="ja-JP" altLang="en-US" u="sng" dirty="0" smtClean="0"/>
              <a:t>と強勢位置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960" y="1196752"/>
            <a:ext cx="8137525" cy="14398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品詞により強勢位置が異なる</a:t>
            </a:r>
          </a:p>
          <a:p>
            <a:pPr eaLnBrk="1" hangingPunct="1">
              <a:buFontTx/>
              <a:buNone/>
            </a:pPr>
            <a:r>
              <a:rPr lang="ja-JP" altLang="en-US" sz="2800" dirty="0" smtClean="0"/>
              <a:t> ２音節語では、通常、名詞・形容詞は前、動詞は後</a:t>
            </a:r>
          </a:p>
        </p:txBody>
      </p:sp>
      <p:graphicFrame>
        <p:nvGraphicFramePr>
          <p:cNvPr id="15407" name="Group 4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97598061"/>
              </p:ext>
            </p:extLst>
          </p:nvPr>
        </p:nvGraphicFramePr>
        <p:xfrm>
          <a:off x="324534" y="2492896"/>
          <a:ext cx="8496300" cy="3465512"/>
        </p:xfrm>
        <a:graphic>
          <a:graphicData uri="http://schemas.openxmlformats.org/drawingml/2006/table">
            <a:tbl>
              <a:tblPr/>
              <a:tblGrid>
                <a:gridCol w="2127250"/>
                <a:gridCol w="2122487"/>
                <a:gridCol w="2122488"/>
                <a:gridCol w="2124075"/>
              </a:tblGrid>
              <a:tr h="842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cord (n)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rec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rd(v)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pr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sent(n,a)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pres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nt(v)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rfect(a)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perf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ct(v)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nduct(n)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cond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u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ct(v)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28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mport (n)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imp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rt 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nifest(a)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manif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st(v)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bstract(a)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abstr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ct(v)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contr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 (n)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contr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 (v)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528" y="6196662"/>
            <a:ext cx="634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r>
              <a:rPr kumimoji="1" lang="ja-JP" altLang="en-US" dirty="0" smtClean="0"/>
              <a:t>は名詞</a:t>
            </a:r>
            <a:r>
              <a:rPr kumimoji="1" lang="en-US" altLang="ja-JP" dirty="0" smtClean="0"/>
              <a:t>(noun)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v</a:t>
            </a:r>
            <a:r>
              <a:rPr kumimoji="1" lang="ja-JP" altLang="en-US" dirty="0" smtClean="0"/>
              <a:t>は動詞</a:t>
            </a:r>
            <a:r>
              <a:rPr kumimoji="1" lang="en-US" altLang="ja-JP" dirty="0" smtClean="0"/>
              <a:t>(verb)</a:t>
            </a:r>
            <a:r>
              <a:rPr kumimoji="1" lang="ja-JP" altLang="en-US" dirty="0" err="1" smtClean="0"/>
              <a:t>、</a:t>
            </a:r>
            <a:r>
              <a:rPr kumimoji="1" lang="en-US" altLang="ja-JP" dirty="0" smtClean="0"/>
              <a:t>a</a:t>
            </a:r>
            <a:r>
              <a:rPr kumimoji="1" lang="ja-JP" altLang="en-US" dirty="0" smtClean="0"/>
              <a:t>は形容詞（</a:t>
            </a:r>
            <a:r>
              <a:rPr kumimoji="1" lang="en-US" altLang="ja-JP" dirty="0" smtClean="0"/>
              <a:t>adjective)</a:t>
            </a:r>
            <a:r>
              <a:rPr kumimoji="1" lang="ja-JP" altLang="en-US" dirty="0" smtClean="0"/>
              <a:t>を表す。</a:t>
            </a:r>
            <a:endParaRPr kumimoji="1" lang="ja-JP" altLang="en-US" dirty="0"/>
          </a:p>
        </p:txBody>
      </p:sp>
      <p:pic>
        <p:nvPicPr>
          <p:cNvPr id="3" name="phonetics06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852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u="sng" dirty="0"/>
              <a:t>複合語</a:t>
            </a:r>
            <a:r>
              <a:rPr lang="ja-JP" altLang="en-US" u="sng" dirty="0" smtClean="0"/>
              <a:t>強勢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412875"/>
            <a:ext cx="7570787" cy="8207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ja-JP" altLang="en-US" dirty="0" smtClean="0"/>
              <a:t>複合語では第１要素に強勢 ●</a:t>
            </a:r>
            <a:r>
              <a:rPr lang="ja-JP" altLang="en-US" sz="1600" dirty="0" smtClean="0"/>
              <a:t>● </a:t>
            </a:r>
          </a:p>
          <a:p>
            <a:pPr eaLnBrk="1" hangingPunct="1">
              <a:buFontTx/>
              <a:buNone/>
            </a:pPr>
            <a:endParaRPr lang="en-US" altLang="ja-JP" sz="2800" dirty="0" smtClean="0"/>
          </a:p>
        </p:txBody>
      </p:sp>
      <p:graphicFrame>
        <p:nvGraphicFramePr>
          <p:cNvPr id="17432" name="Group 24"/>
          <p:cNvGraphicFramePr>
            <a:graphicFrameLocks noGrp="1"/>
          </p:cNvGraphicFramePr>
          <p:nvPr>
            <p:ph sz="half" idx="2"/>
          </p:nvPr>
        </p:nvGraphicFramePr>
        <p:xfrm>
          <a:off x="684213" y="2492375"/>
          <a:ext cx="8002587" cy="3876676"/>
        </p:xfrm>
        <a:graphic>
          <a:graphicData uri="http://schemas.openxmlformats.org/drawingml/2006/table">
            <a:tbl>
              <a:tblPr/>
              <a:tblGrid>
                <a:gridCol w="4002087"/>
                <a:gridCol w="4000500"/>
              </a:tblGrid>
              <a:tr h="10302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bl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ckboard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cf. black b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oar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gr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ee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nhouse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cf. green h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ou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d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ar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kroom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cf. dark r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oo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m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r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ai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lway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b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ir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thday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pewriter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b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ir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thday party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t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y</a:t>
                      </a: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pewriter ribbon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1273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706437"/>
          </a:xfrm>
        </p:spPr>
        <p:txBody>
          <a:bodyPr/>
          <a:lstStyle/>
          <a:p>
            <a:pPr algn="l" eaLnBrk="1" hangingPunct="1"/>
            <a:r>
              <a:rPr lang="ja-JP" altLang="en-US" u="sng" dirty="0" smtClean="0"/>
              <a:t>文の（強弱）リズム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351838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文中で強勢を受ける語と受けない語がある。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>
                <a:solidFill>
                  <a:schemeClr val="accent2"/>
                </a:solidFill>
              </a:rPr>
              <a:t>内容語</a:t>
            </a:r>
            <a:r>
              <a:rPr lang="en-US" altLang="ja-JP" dirty="0" smtClean="0"/>
              <a:t>(content word)</a:t>
            </a:r>
            <a:r>
              <a:rPr lang="ja-JP" altLang="en-US" dirty="0" smtClean="0"/>
              <a:t>：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実質的な（　　　　　　　　）をもつ語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　　　　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（　　　）、動詞、形容詞、（　　　）、（　　　　）、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　　（　　　）、否定語など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dirty="0" smtClean="0"/>
              <a:t>⇒文中で、強勢を受ける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97669" y="575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honetics06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1730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537</Words>
  <Application>Microsoft Office PowerPoint</Application>
  <PresentationFormat>画面に合わせる (4:3)</PresentationFormat>
  <Paragraphs>222</Paragraphs>
  <Slides>16</Slides>
  <Notes>0</Notes>
  <HiddenSlides>0</HiddenSlides>
  <MMClips>16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標準デザイン</vt:lpstr>
      <vt:lpstr>アクセントとリズム （単）音→音節→語→文</vt:lpstr>
      <vt:lpstr>PowerPoint プレゼンテーション</vt:lpstr>
      <vt:lpstr>アクセントとリズム</vt:lpstr>
      <vt:lpstr>PowerPoint プレゼンテーション</vt:lpstr>
      <vt:lpstr>語強勢</vt:lpstr>
      <vt:lpstr>PowerPoint プレゼンテーション</vt:lpstr>
      <vt:lpstr>品詞と強勢位置</vt:lpstr>
      <vt:lpstr>複合語強勢</vt:lpstr>
      <vt:lpstr>文の（強弱）リズム</vt:lpstr>
      <vt:lpstr>文の（強弱）リズム</vt:lpstr>
      <vt:lpstr>機能語の弱形(weak form)</vt:lpstr>
      <vt:lpstr>文の強弱リズム</vt:lpstr>
      <vt:lpstr>文の（強弱）リズム</vt:lpstr>
      <vt:lpstr>等時性(isochronism)</vt:lpstr>
      <vt:lpstr>等時性(isochronism)</vt:lpstr>
      <vt:lpstr>等時性(isochronism)</vt:lpstr>
    </vt:vector>
  </TitlesOfParts>
  <Company>Fukuda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アクセントとリズム</dc:title>
  <dc:creator>Kaoru</dc:creator>
  <cp:lastModifiedBy>福田薫</cp:lastModifiedBy>
  <cp:revision>31</cp:revision>
  <dcterms:created xsi:type="dcterms:W3CDTF">2009-06-08T15:01:22Z</dcterms:created>
  <dcterms:modified xsi:type="dcterms:W3CDTF">2020-06-17T03:31:33Z</dcterms:modified>
</cp:coreProperties>
</file>