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57" r:id="rId3"/>
    <p:sldId id="261" r:id="rId4"/>
    <p:sldId id="258" r:id="rId5"/>
    <p:sldId id="262" r:id="rId6"/>
    <p:sldId id="259" r:id="rId7"/>
    <p:sldId id="264" r:id="rId8"/>
    <p:sldId id="263" r:id="rId9"/>
    <p:sldId id="260" r:id="rId10"/>
    <p:sldId id="265" r:id="rId1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F268B2-A2D3-4875-B50E-42ECDC7453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3152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EBB56-58A0-4F97-BEC5-E04105668B3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470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A8858-5235-468C-838A-261A634AEA5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654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8A756-485F-4C22-9507-95CA1E09F6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9532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41D3667-99B4-419D-9DF2-9E5BC367EC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2297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C836F7-9F56-415E-8FE1-7778972DF8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347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468C-9C0D-4F9D-BD5F-76A117AF739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87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49401-FEE7-4093-AA00-9E0AE7ABEF1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683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30157-C283-480B-9F3F-7C23FFF1A13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91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9BFF1-32FB-4914-BD6D-F48AB40B1C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873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D0E0-037D-4EC7-9774-7A89A7C884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879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8B31E-054C-4900-8F0D-7CC23903EC2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993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1240B-1A44-41A7-BB18-17E66C5282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166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A99A9-4977-41A5-9B8F-7037DAC4E4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524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71A64F-62F0-49D6-8C06-A44F98015AC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イントネーション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765175"/>
            <a:ext cx="6367462" cy="503238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ja-JP" altLang="en-US" sz="2000"/>
              <a:t>英語音声学</a:t>
            </a:r>
            <a:r>
              <a:rPr lang="en-US" altLang="ja-JP" sz="2000"/>
              <a:t>(6)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①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phonetics07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900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 dirty="0"/>
              <a:t>イントネーションのパタン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dirty="0"/>
              <a:t>5</a:t>
            </a:r>
            <a:r>
              <a:rPr lang="ja-JP" altLang="en-US" dirty="0" err="1"/>
              <a:t>．</a:t>
            </a:r>
            <a:r>
              <a:rPr lang="ja-JP" altLang="en-US" dirty="0"/>
              <a:t>平板調</a:t>
            </a:r>
            <a:r>
              <a:rPr lang="en-US" altLang="ja-JP" dirty="0"/>
              <a:t>(level intonation) →</a:t>
            </a:r>
          </a:p>
          <a:p>
            <a:pPr>
              <a:buFontTx/>
              <a:buNone/>
            </a:pPr>
            <a:r>
              <a:rPr lang="ja-JP" altLang="en-US" dirty="0"/>
              <a:t>文中で、発話がまだ続くことを合図する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/>
              <a:t>     </a:t>
            </a:r>
            <a:r>
              <a:rPr lang="en-US" altLang="ja-JP" dirty="0"/>
              <a:t>There were →cows, → horses, → pigs, and     </a:t>
            </a:r>
            <a:r>
              <a:rPr lang="en-US" altLang="ja-JP" dirty="0">
                <a:solidFill>
                  <a:srgbClr val="FF0000"/>
                </a:solidFill>
              </a:rPr>
              <a:t>sheep</a:t>
            </a:r>
            <a:r>
              <a:rPr lang="en-US" altLang="ja-JP" dirty="0"/>
              <a:t> on the farm.(</a:t>
            </a:r>
            <a:r>
              <a:rPr lang="ja-JP" altLang="en-US" dirty="0"/>
              <a:t>列挙）</a:t>
            </a:r>
          </a:p>
          <a:p>
            <a:pPr>
              <a:buFontTx/>
              <a:buNone/>
            </a:pPr>
            <a:r>
              <a:rPr lang="ja-JP" altLang="en-US" dirty="0"/>
              <a:t>     </a:t>
            </a:r>
            <a:r>
              <a:rPr lang="en-US" altLang="ja-JP" dirty="0"/>
              <a:t>When the boys got to the → station, they found that the trains were not      </a:t>
            </a:r>
            <a:r>
              <a:rPr lang="en-US" altLang="ja-JP" dirty="0">
                <a:solidFill>
                  <a:srgbClr val="FF0000"/>
                </a:solidFill>
              </a:rPr>
              <a:t>run</a:t>
            </a:r>
            <a:r>
              <a:rPr lang="en-US" altLang="ja-JP" dirty="0"/>
              <a:t>ning</a:t>
            </a:r>
            <a:r>
              <a:rPr lang="en-US" altLang="ja-JP" dirty="0" smtClean="0"/>
              <a:t>.</a:t>
            </a:r>
          </a:p>
          <a:p>
            <a:pPr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（主節に先行する従属節の末尾）</a:t>
            </a:r>
            <a:endParaRPr lang="en-US" altLang="ja-JP" dirty="0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1908175" y="4076700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516688" y="5157788"/>
            <a:ext cx="21590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⑩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717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イントネーション（音調）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4997450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2800" dirty="0"/>
              <a:t>イントネーション</a:t>
            </a:r>
            <a:r>
              <a:rPr lang="en-US" altLang="ja-JP" sz="2800" dirty="0"/>
              <a:t>(intonation)</a:t>
            </a:r>
            <a:r>
              <a:rPr lang="ja-JP" altLang="en-US" sz="2800" dirty="0"/>
              <a:t>：</a:t>
            </a:r>
          </a:p>
          <a:p>
            <a:pPr>
              <a:buFontTx/>
              <a:buNone/>
            </a:pPr>
            <a:r>
              <a:rPr lang="ja-JP" altLang="en-US" sz="2800" dirty="0"/>
              <a:t>　（　　　　　　）に及ぶピッチの変動</a:t>
            </a:r>
            <a:r>
              <a:rPr lang="ja-JP" altLang="en-US" sz="2800" dirty="0" smtClean="0"/>
              <a:t>。</a:t>
            </a:r>
            <a:endParaRPr lang="en-US" altLang="ja-JP" sz="2800" dirty="0" smtClean="0"/>
          </a:p>
          <a:p>
            <a:pPr>
              <a:buFontTx/>
              <a:buNone/>
            </a:pPr>
            <a:r>
              <a:rPr lang="ja-JP" altLang="en-US" sz="2800" dirty="0"/>
              <a:t>ピッチ（</a:t>
            </a:r>
            <a:r>
              <a:rPr lang="en-US" altLang="ja-JP" sz="2800" dirty="0"/>
              <a:t>pitch)</a:t>
            </a:r>
            <a:r>
              <a:rPr lang="ja-JP" altLang="en-US" sz="2800" dirty="0"/>
              <a:t>：</a:t>
            </a:r>
          </a:p>
          <a:p>
            <a:pPr>
              <a:buFontTx/>
              <a:buNone/>
            </a:pPr>
            <a:r>
              <a:rPr lang="ja-JP" altLang="en-US" sz="2800" dirty="0"/>
              <a:t>　　　音の（　　　　　）＝声帯の（　　　　　　　　）</a:t>
            </a:r>
          </a:p>
          <a:p>
            <a:pPr>
              <a:buFontTx/>
              <a:buNone/>
            </a:pPr>
            <a:endParaRPr lang="ja-JP" altLang="en-US" sz="2800" dirty="0"/>
          </a:p>
          <a:p>
            <a:pPr>
              <a:buFontTx/>
              <a:buNone/>
            </a:pPr>
            <a:r>
              <a:rPr lang="ja-JP" altLang="en-US" sz="2800" dirty="0"/>
              <a:t>　話し手の（　　　　　　　）、</a:t>
            </a:r>
          </a:p>
          <a:p>
            <a:pPr>
              <a:buFontTx/>
              <a:buNone/>
            </a:pPr>
            <a:r>
              <a:rPr lang="ja-JP" altLang="en-US" sz="2800" dirty="0"/>
              <a:t>　文中の（　　　　　）な部分を合図する。</a:t>
            </a:r>
          </a:p>
          <a:p>
            <a:pPr>
              <a:buFontTx/>
              <a:buNone/>
            </a:pPr>
            <a:endParaRPr lang="ja-JP" altLang="en-US" sz="2800" dirty="0"/>
          </a:p>
          <a:p>
            <a:pPr>
              <a:buFontTx/>
              <a:buNone/>
            </a:pPr>
            <a:r>
              <a:rPr lang="ja-JP" altLang="en-US" sz="2800" dirty="0"/>
              <a:t>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②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25405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57900" y="4437112"/>
            <a:ext cx="79216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800" dirty="0"/>
              <a:t>頭部</a:t>
            </a:r>
            <a:r>
              <a:rPr lang="en-US" altLang="ja-JP" sz="2800" dirty="0"/>
              <a:t>(head)</a:t>
            </a:r>
            <a:r>
              <a:rPr lang="ja-JP" altLang="en-US" sz="2800" dirty="0"/>
              <a:t>：核に先行する部分。</a:t>
            </a:r>
          </a:p>
          <a:p>
            <a:r>
              <a:rPr lang="ja-JP" altLang="en-US" sz="2800" dirty="0"/>
              <a:t>核</a:t>
            </a:r>
            <a:r>
              <a:rPr lang="en-US" altLang="ja-JP" sz="2800" dirty="0"/>
              <a:t>(nucleus)</a:t>
            </a:r>
            <a:r>
              <a:rPr lang="ja-JP" altLang="en-US" sz="2800" dirty="0"/>
              <a:t>：最も顕著なピッチ変動の部分。</a:t>
            </a:r>
          </a:p>
          <a:p>
            <a:r>
              <a:rPr lang="ja-JP" altLang="en-US" sz="2800" dirty="0"/>
              <a:t>　　　　　　　　文の（　　　　　　）要素に置かれる</a:t>
            </a:r>
          </a:p>
          <a:p>
            <a:r>
              <a:rPr lang="ja-JP" altLang="en-US" sz="2800" dirty="0"/>
              <a:t>尾部</a:t>
            </a:r>
            <a:r>
              <a:rPr lang="en-US" altLang="ja-JP" sz="2800" dirty="0"/>
              <a:t>(tail)</a:t>
            </a:r>
            <a:r>
              <a:rPr lang="ja-JP" altLang="en-US" sz="2800" dirty="0"/>
              <a:t>：核に後続する部分。</a:t>
            </a:r>
          </a:p>
        </p:txBody>
      </p:sp>
      <p:graphicFrame>
        <p:nvGraphicFramePr>
          <p:cNvPr id="11299" name="Group 3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112763797"/>
              </p:ext>
            </p:extLst>
          </p:nvPr>
        </p:nvGraphicFramePr>
        <p:xfrm>
          <a:off x="314326" y="980728"/>
          <a:ext cx="8218487" cy="3284539"/>
        </p:xfrm>
        <a:graphic>
          <a:graphicData uri="http://schemas.openxmlformats.org/drawingml/2006/table">
            <a:tbl>
              <a:tblPr/>
              <a:tblGrid>
                <a:gridCol w="8218487"/>
              </a:tblGrid>
              <a:tr h="865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</a:t>
                      </a:r>
                      <a:r>
                        <a:rPr kumimoji="1" lang="en-US" altLang="ja-JP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 bought an expensive dictionary.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84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　　　　　　　　　　　　　　　　　　　　</a:t>
                      </a:r>
                      <a:r>
                        <a:rPr kumimoji="1" lang="ja-JP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●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　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●　　　　　　　　　　　●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●　　　　　　　　　　　　　●　　　　　●　　　　　　　　　●　　　　　　　　　　　　●　　 ● 　　●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　　　　　　　　　　　頭部　　　　　　　　　　核　　　　尾部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③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68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714782"/>
            <a:ext cx="8362950" cy="57927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4400" u="sng" dirty="0"/>
              <a:t>イントネーション核</a:t>
            </a:r>
            <a:r>
              <a:rPr lang="ja-JP" altLang="en-US" sz="4400" dirty="0"/>
              <a:t>（</a:t>
            </a:r>
            <a:r>
              <a:rPr lang="en-US" altLang="ja-JP" sz="4400" dirty="0"/>
              <a:t>nucleus)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強いアクセントを</a:t>
            </a:r>
            <a:r>
              <a:rPr lang="ja-JP" altLang="en-US" dirty="0" smtClean="0"/>
              <a:t>受ける音節</a:t>
            </a:r>
            <a:r>
              <a:rPr lang="ja-JP" altLang="en-US" dirty="0"/>
              <a:t>で、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（　　　　）が急激に下降または上昇する部分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＝際立ち</a:t>
            </a:r>
            <a:r>
              <a:rPr lang="en-US" altLang="ja-JP" dirty="0"/>
              <a:t>(prominence)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＝情報の焦点</a:t>
            </a:r>
            <a:r>
              <a:rPr lang="en-US" altLang="ja-JP" dirty="0"/>
              <a:t>(information focus)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＝話し手がもっとも重要だと考える部分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通常（</a:t>
            </a:r>
            <a:r>
              <a:rPr lang="ja-JP" altLang="en-US" dirty="0" smtClean="0"/>
              <a:t>無標</a:t>
            </a:r>
            <a:r>
              <a:rPr lang="en-US" altLang="ja-JP" dirty="0" smtClean="0"/>
              <a:t>unmarked</a:t>
            </a:r>
            <a:r>
              <a:rPr lang="ja-JP" altLang="en-US" dirty="0" smtClean="0"/>
              <a:t>の</a:t>
            </a:r>
            <a:r>
              <a:rPr lang="ja-JP" altLang="en-US" dirty="0"/>
              <a:t>場合）、文中で最後の（　　　　　）に置かれる。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dirty="0"/>
              <a:t>　　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④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809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 dirty="0"/>
              <a:t>無標と有標の焦点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2800" dirty="0"/>
              <a:t>無標</a:t>
            </a:r>
            <a:r>
              <a:rPr lang="en-US" altLang="ja-JP" sz="2800" dirty="0"/>
              <a:t>(unmarked)</a:t>
            </a:r>
            <a:r>
              <a:rPr lang="ja-JP" altLang="en-US" sz="2800" dirty="0"/>
              <a:t>の焦点</a:t>
            </a:r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I bought an expensive </a:t>
            </a:r>
            <a:r>
              <a:rPr lang="en-US" altLang="ja-JP" sz="2800" dirty="0">
                <a:solidFill>
                  <a:srgbClr val="FF0000"/>
                </a:solidFill>
              </a:rPr>
              <a:t>dic</a:t>
            </a:r>
            <a:r>
              <a:rPr lang="en-US" altLang="ja-JP" sz="2800" dirty="0"/>
              <a:t>tionary.</a:t>
            </a:r>
            <a:r>
              <a:rPr lang="ja-JP" altLang="en-US" sz="2800" dirty="0"/>
              <a:t>（無標）</a:t>
            </a:r>
          </a:p>
          <a:p>
            <a:pPr>
              <a:buFontTx/>
              <a:buNone/>
            </a:pPr>
            <a:endParaRPr lang="ja-JP" altLang="en-US" sz="2800" dirty="0"/>
          </a:p>
          <a:p>
            <a:pPr>
              <a:buFontTx/>
              <a:buNone/>
            </a:pPr>
            <a:r>
              <a:rPr lang="ja-JP" altLang="en-US" sz="2800" dirty="0"/>
              <a:t>有標</a:t>
            </a:r>
            <a:r>
              <a:rPr lang="en-US" altLang="ja-JP" sz="2800" dirty="0"/>
              <a:t>(marked)</a:t>
            </a:r>
            <a:r>
              <a:rPr lang="ja-JP" altLang="en-US" sz="2800" dirty="0"/>
              <a:t>の焦点</a:t>
            </a:r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 smtClean="0"/>
              <a:t>(1) I </a:t>
            </a:r>
            <a:r>
              <a:rPr lang="en-US" altLang="ja-JP" sz="2800" dirty="0"/>
              <a:t>bought an ex</a:t>
            </a:r>
            <a:r>
              <a:rPr lang="en-US" altLang="ja-JP" sz="2800" dirty="0">
                <a:solidFill>
                  <a:srgbClr val="FF0000"/>
                </a:solidFill>
              </a:rPr>
              <a:t>pen</a:t>
            </a:r>
            <a:r>
              <a:rPr lang="en-US" altLang="ja-JP" sz="2800" dirty="0"/>
              <a:t>sive dictionary. </a:t>
            </a:r>
            <a:r>
              <a:rPr lang="ja-JP" altLang="en-US" sz="2800" dirty="0"/>
              <a:t>（有標、対照）</a:t>
            </a:r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 smtClean="0"/>
              <a:t>(2) I </a:t>
            </a:r>
            <a:r>
              <a:rPr lang="en-US" altLang="ja-JP" sz="2800" dirty="0"/>
              <a:t>bought </a:t>
            </a:r>
            <a:r>
              <a:rPr lang="en-US" altLang="ja-JP" sz="2800" dirty="0">
                <a:solidFill>
                  <a:srgbClr val="FF0000"/>
                </a:solidFill>
              </a:rPr>
              <a:t>an</a:t>
            </a:r>
            <a:r>
              <a:rPr lang="en-US" altLang="ja-JP" sz="2800" dirty="0"/>
              <a:t> expensive dictionary. </a:t>
            </a:r>
            <a:r>
              <a:rPr lang="ja-JP" altLang="en-US" sz="2800" dirty="0"/>
              <a:t>（有標、対照）</a:t>
            </a:r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 smtClean="0"/>
              <a:t>(3) I </a:t>
            </a:r>
            <a:r>
              <a:rPr lang="en-US" altLang="ja-JP" sz="2800" dirty="0">
                <a:solidFill>
                  <a:srgbClr val="FF0000"/>
                </a:solidFill>
              </a:rPr>
              <a:t>bought</a:t>
            </a:r>
            <a:r>
              <a:rPr lang="en-US" altLang="ja-JP" sz="2800" dirty="0"/>
              <a:t> an expensive dictionary. </a:t>
            </a:r>
            <a:r>
              <a:rPr lang="ja-JP" altLang="en-US" sz="2800" dirty="0"/>
              <a:t>（有標、対照） </a:t>
            </a:r>
          </a:p>
          <a:p>
            <a:pPr>
              <a:buFontTx/>
              <a:buNone/>
            </a:pPr>
            <a:r>
              <a:rPr lang="ja-JP" altLang="en-US" sz="2800" dirty="0"/>
              <a:t>　</a:t>
            </a:r>
            <a:r>
              <a:rPr lang="en-US" altLang="ja-JP" sz="2800" dirty="0" smtClean="0"/>
              <a:t>(4) </a:t>
            </a:r>
            <a:r>
              <a:rPr lang="en-US" altLang="ja-JP" sz="2800" dirty="0" smtClean="0">
                <a:solidFill>
                  <a:srgbClr val="FF0000"/>
                </a:solidFill>
              </a:rPr>
              <a:t>I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bought an expensive dictionary. </a:t>
            </a:r>
            <a:r>
              <a:rPr lang="ja-JP" altLang="en-US" sz="2800" dirty="0"/>
              <a:t>（有標、対照）</a:t>
            </a:r>
          </a:p>
          <a:p>
            <a:pPr>
              <a:buFontTx/>
              <a:buNone/>
            </a:pPr>
            <a:endParaRPr lang="en-US" altLang="ja-JP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⑤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2274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850900"/>
          </a:xfrm>
        </p:spPr>
        <p:txBody>
          <a:bodyPr/>
          <a:lstStyle/>
          <a:p>
            <a:pPr algn="l"/>
            <a:r>
              <a:rPr lang="ja-JP" altLang="en-US" u="sng"/>
              <a:t>イントネーションのパタン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413"/>
            <a:ext cx="8425185" cy="4968899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dirty="0"/>
              <a:t>１．下降調</a:t>
            </a:r>
            <a:r>
              <a:rPr lang="en-US" altLang="ja-JP" dirty="0"/>
              <a:t>(</a:t>
            </a:r>
            <a:r>
              <a:rPr lang="en-US" altLang="ja-JP" dirty="0" smtClean="0"/>
              <a:t>fall </a:t>
            </a:r>
            <a:r>
              <a:rPr lang="en-US" altLang="ja-JP" dirty="0"/>
              <a:t>intonation) </a:t>
            </a:r>
          </a:p>
          <a:p>
            <a:pPr>
              <a:buFontTx/>
              <a:buNone/>
            </a:pPr>
            <a:r>
              <a:rPr lang="ja-JP" altLang="en-US" dirty="0"/>
              <a:t>　　完結（</a:t>
            </a:r>
            <a:r>
              <a:rPr lang="en-US" altLang="ja-JP" dirty="0"/>
              <a:t>=</a:t>
            </a:r>
            <a:r>
              <a:rPr lang="ja-JP" altLang="en-US" dirty="0"/>
              <a:t>迷いなし）</a:t>
            </a:r>
          </a:p>
          <a:p>
            <a:pPr>
              <a:buFontTx/>
              <a:buNone/>
            </a:pPr>
            <a:r>
              <a:rPr lang="ja-JP" altLang="en-US" dirty="0"/>
              <a:t>　　⇒（　　）、陳述、命令、感嘆</a:t>
            </a:r>
          </a:p>
          <a:p>
            <a:pPr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ja-JP" altLang="en-US" dirty="0"/>
              <a:t>　　</a:t>
            </a:r>
            <a:r>
              <a:rPr lang="en-US" altLang="ja-JP" dirty="0"/>
              <a:t>It was      </a:t>
            </a:r>
            <a:r>
              <a:rPr lang="en-US" altLang="ja-JP" dirty="0">
                <a:solidFill>
                  <a:srgbClr val="FF0000"/>
                </a:solidFill>
              </a:rPr>
              <a:t>rain</a:t>
            </a:r>
            <a:r>
              <a:rPr lang="en-US" altLang="ja-JP" dirty="0"/>
              <a:t>ing. </a:t>
            </a:r>
          </a:p>
          <a:p>
            <a:pPr>
              <a:buFontTx/>
              <a:buNone/>
            </a:pPr>
            <a:r>
              <a:rPr lang="en-US" altLang="ja-JP" dirty="0"/>
              <a:t>     </a:t>
            </a:r>
            <a:r>
              <a:rPr lang="en-US" altLang="ja-JP" dirty="0">
                <a:solidFill>
                  <a:srgbClr val="FF0000"/>
                </a:solidFill>
              </a:rPr>
              <a:t>Who</a:t>
            </a:r>
            <a:r>
              <a:rPr lang="en-US" altLang="ja-JP" dirty="0"/>
              <a:t> broke the    window?</a:t>
            </a:r>
          </a:p>
          <a:p>
            <a:pPr>
              <a:buFontTx/>
              <a:buNone/>
            </a:pPr>
            <a:r>
              <a:rPr lang="en-US" altLang="ja-JP" dirty="0"/>
              <a:t>     Listen</a:t>
            </a:r>
            <a:r>
              <a:rPr lang="ja-JP" altLang="en-US" dirty="0"/>
              <a:t>　  </a:t>
            </a:r>
            <a:r>
              <a:rPr lang="en-US" altLang="ja-JP" dirty="0">
                <a:solidFill>
                  <a:srgbClr val="FF0000"/>
                </a:solidFill>
              </a:rPr>
              <a:t>care</a:t>
            </a:r>
            <a:r>
              <a:rPr lang="en-US" altLang="ja-JP" dirty="0"/>
              <a:t>fully.</a:t>
            </a:r>
          </a:p>
          <a:p>
            <a:pPr>
              <a:buFontTx/>
              <a:buNone/>
            </a:pPr>
            <a:r>
              <a:rPr lang="en-US" altLang="ja-JP" dirty="0"/>
              <a:t>     How well she can     </a:t>
            </a:r>
            <a:r>
              <a:rPr lang="en-US" altLang="ja-JP" dirty="0">
                <a:solidFill>
                  <a:srgbClr val="FF0000"/>
                </a:solidFill>
              </a:rPr>
              <a:t>skate</a:t>
            </a:r>
            <a:r>
              <a:rPr lang="en-US" altLang="ja-JP" dirty="0"/>
              <a:t>!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411413" y="378936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3779838" y="436562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5076825" y="1557338"/>
            <a:ext cx="21590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268538" y="494188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2268538" y="443706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4356100" y="558958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⑥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2083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イントネーションのパタン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2</a:t>
            </a:r>
            <a:r>
              <a:rPr lang="ja-JP" altLang="en-US" sz="2800" dirty="0" err="1"/>
              <a:t>．</a:t>
            </a:r>
            <a:r>
              <a:rPr lang="ja-JP" altLang="en-US" sz="2800" dirty="0"/>
              <a:t>上昇調</a:t>
            </a:r>
            <a:r>
              <a:rPr lang="en-US" altLang="ja-JP" sz="2800" dirty="0"/>
              <a:t>(</a:t>
            </a:r>
            <a:r>
              <a:rPr lang="en-US" altLang="ja-JP" sz="2800" dirty="0" err="1" smtClean="0"/>
              <a:t>ris</a:t>
            </a:r>
            <a:r>
              <a:rPr lang="ja-JP" altLang="en-US" sz="2800" dirty="0" smtClean="0"/>
              <a:t>え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intonation)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徐々に上げる、伸ばす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⇒未完結（</a:t>
            </a:r>
            <a:r>
              <a:rPr lang="en-US" altLang="ja-JP" sz="2800" dirty="0"/>
              <a:t>=</a:t>
            </a:r>
            <a:r>
              <a:rPr lang="ja-JP" altLang="en-US" sz="2800" dirty="0"/>
              <a:t>相手に返答を求める）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⇒疑問、驚き、（　　　　）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  </a:t>
            </a:r>
            <a:r>
              <a:rPr lang="en-US" altLang="ja-JP" sz="2800" dirty="0"/>
              <a:t>Is this your    </a:t>
            </a:r>
            <a:r>
              <a:rPr lang="en-US" altLang="ja-JP" sz="2800" dirty="0">
                <a:solidFill>
                  <a:srgbClr val="FF0000"/>
                </a:solidFill>
              </a:rPr>
              <a:t>dic</a:t>
            </a:r>
            <a:r>
              <a:rPr lang="en-US" altLang="ja-JP" sz="2800" dirty="0"/>
              <a:t>tionary?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  You told him to    </a:t>
            </a:r>
            <a:r>
              <a:rPr lang="en-US" altLang="ja-JP" sz="2800" dirty="0" smtClean="0">
                <a:solidFill>
                  <a:srgbClr val="FF0000"/>
                </a:solidFill>
              </a:rPr>
              <a:t>come?</a:t>
            </a:r>
            <a:r>
              <a:rPr lang="ja-JP" altLang="en-US" sz="2800" dirty="0" smtClean="0"/>
              <a:t>（</a:t>
            </a:r>
            <a:r>
              <a:rPr lang="ja-JP" altLang="en-US" sz="2800" dirty="0"/>
              <a:t>疑問、驚き）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     </a:t>
            </a:r>
            <a:r>
              <a:rPr lang="en-US" altLang="ja-JP" sz="2800" dirty="0"/>
              <a:t>To</a:t>
            </a:r>
            <a:r>
              <a:rPr lang="en-US" altLang="ja-JP" sz="2800" dirty="0">
                <a:solidFill>
                  <a:srgbClr val="FF0000"/>
                </a:solidFill>
              </a:rPr>
              <a:t>day</a:t>
            </a:r>
            <a:r>
              <a:rPr lang="en-US" altLang="ja-JP" sz="2800" dirty="0"/>
              <a:t>? </a:t>
            </a:r>
            <a:r>
              <a:rPr lang="ja-JP" altLang="en-US" sz="2800" dirty="0"/>
              <a:t>（驚き、反発）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 </a:t>
            </a:r>
            <a:r>
              <a:rPr lang="en-US" altLang="ja-JP" sz="2800" dirty="0" smtClean="0"/>
              <a:t>(Will you) </a:t>
            </a:r>
            <a:r>
              <a:rPr lang="en-US" altLang="ja-JP" sz="2800" dirty="0"/>
              <a:t>open the    </a:t>
            </a:r>
            <a:r>
              <a:rPr lang="en-US" altLang="ja-JP" sz="2800" dirty="0">
                <a:solidFill>
                  <a:srgbClr val="FF0000"/>
                </a:solidFill>
              </a:rPr>
              <a:t>win</a:t>
            </a:r>
            <a:r>
              <a:rPr lang="en-US" altLang="ja-JP" sz="2800" dirty="0"/>
              <a:t>dow?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  I didn’t    </a:t>
            </a:r>
            <a:r>
              <a:rPr lang="en-US" altLang="ja-JP" sz="2800" dirty="0">
                <a:solidFill>
                  <a:srgbClr val="FF0000"/>
                </a:solidFill>
              </a:rPr>
              <a:t>do</a:t>
            </a:r>
            <a:r>
              <a:rPr lang="en-US" altLang="ja-JP" sz="2800" dirty="0"/>
              <a:t> it. </a:t>
            </a:r>
            <a:r>
              <a:rPr lang="ja-JP" altLang="en-US" sz="2800" dirty="0"/>
              <a:t>（断定的口調を和らげ）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4716463" y="1773238"/>
            <a:ext cx="287337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2771775" y="4076700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00113" y="4941888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3348038" y="4581525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3708400" y="5516563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2124075" y="5949950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⑦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9010" y="2274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u="sng"/>
              <a:t>イントネーションのパタン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３．下降上昇調</a:t>
            </a:r>
            <a:r>
              <a:rPr lang="en-US" altLang="ja-JP" sz="2800" dirty="0"/>
              <a:t>(fall-rise intonation)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声域の中ほどから下がり、中ぐらいまで上がる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説得力のある柔かい印象（「～だよ～」）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⇒いたわり、警告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</a:t>
            </a:r>
            <a:r>
              <a:rPr lang="en-US" altLang="ja-JP" sz="2800" dirty="0"/>
              <a:t>Get well        </a:t>
            </a:r>
            <a:r>
              <a:rPr lang="en-US" altLang="ja-JP" sz="2800" dirty="0">
                <a:solidFill>
                  <a:srgbClr val="FF0000"/>
                </a:solidFill>
              </a:rPr>
              <a:t>soon</a:t>
            </a:r>
            <a:r>
              <a:rPr lang="en-US" altLang="ja-JP" sz="28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   I told you not to    </a:t>
            </a:r>
            <a:r>
              <a:rPr lang="en-US" altLang="ja-JP" sz="2800" dirty="0">
                <a:solidFill>
                  <a:srgbClr val="FF0000"/>
                </a:solidFill>
              </a:rPr>
              <a:t>smoke</a:t>
            </a:r>
            <a:r>
              <a:rPr lang="en-US" altLang="ja-JP" sz="2800" dirty="0"/>
              <a:t> in this       </a:t>
            </a:r>
            <a:r>
              <a:rPr lang="en-US" altLang="ja-JP" sz="2800" dirty="0">
                <a:solidFill>
                  <a:srgbClr val="FF0000"/>
                </a:solidFill>
              </a:rPr>
              <a:t>room</a:t>
            </a:r>
            <a:r>
              <a:rPr lang="en-US" altLang="ja-JP" sz="2800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/>
              <a:t>     I can go        to</a:t>
            </a:r>
            <a:r>
              <a:rPr lang="en-US" altLang="ja-JP" sz="2800" dirty="0">
                <a:solidFill>
                  <a:srgbClr val="FF0000"/>
                </a:solidFill>
              </a:rPr>
              <a:t>mor</a:t>
            </a:r>
            <a:r>
              <a:rPr lang="en-US" altLang="ja-JP" sz="2800" dirty="0"/>
              <a:t>row. </a:t>
            </a:r>
            <a:r>
              <a:rPr lang="ja-JP" altLang="en-US" sz="2800" dirty="0"/>
              <a:t>（言外の意味、～</a:t>
            </a:r>
            <a:r>
              <a:rPr lang="en-US" altLang="ja-JP" sz="2800" dirty="0"/>
              <a:t>but</a:t>
            </a:r>
            <a:r>
              <a:rPr lang="ja-JP" altLang="en-US" sz="2800" dirty="0"/>
              <a:t>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　　</a:t>
            </a:r>
            <a:r>
              <a:rPr lang="en-US" altLang="ja-JP" sz="2800" dirty="0"/>
              <a:t>I can’t just eat       </a:t>
            </a:r>
            <a:r>
              <a:rPr lang="en-US" altLang="ja-JP" sz="2800" dirty="0">
                <a:solidFill>
                  <a:srgbClr val="FF0000"/>
                </a:solidFill>
              </a:rPr>
              <a:t>a</a:t>
            </a:r>
            <a:r>
              <a:rPr lang="en-US" altLang="ja-JP" sz="2800" dirty="0"/>
              <a:t>nything.</a:t>
            </a:r>
            <a:r>
              <a:rPr lang="ja-JP" altLang="en-US" sz="2800" dirty="0"/>
              <a:t>（部分否定）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dirty="0"/>
              <a:t>       </a:t>
            </a:r>
            <a:r>
              <a:rPr lang="en-US" altLang="ja-JP" sz="2800" dirty="0"/>
              <a:t>cf. I can’t eat     </a:t>
            </a:r>
            <a:r>
              <a:rPr lang="en-US" altLang="ja-JP" sz="2800" dirty="0">
                <a:solidFill>
                  <a:srgbClr val="FF0000"/>
                </a:solidFill>
              </a:rPr>
              <a:t>a</a:t>
            </a:r>
            <a:r>
              <a:rPr lang="en-US" altLang="ja-JP" sz="2800" dirty="0"/>
              <a:t>nything. </a:t>
            </a:r>
            <a:r>
              <a:rPr lang="ja-JP" altLang="en-US" sz="2800" dirty="0"/>
              <a:t>（全体否定）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2484438" y="36449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3635375" y="40767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492500" y="515778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484438" y="465296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3419475" y="551656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2700338" y="3644900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300788" y="4076700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2700338" y="4652963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635375" y="508476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6659563" y="1700213"/>
            <a:ext cx="287337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2484438" y="36449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6516688" y="1700213"/>
            <a:ext cx="215900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⑧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1504" y="7147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8362950" cy="4497388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2800" dirty="0"/>
              <a:t>４．上昇下降調</a:t>
            </a:r>
            <a:r>
              <a:rPr lang="en-US" altLang="ja-JP" sz="2800" dirty="0"/>
              <a:t>(</a:t>
            </a:r>
            <a:r>
              <a:rPr lang="en-US" altLang="ja-JP" sz="2800" dirty="0" smtClean="0"/>
              <a:t>rise-fall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intonation)</a:t>
            </a:r>
            <a:r>
              <a:rPr lang="ja-JP" altLang="en-US" sz="2800" dirty="0"/>
              <a:t>：</a:t>
            </a:r>
          </a:p>
          <a:p>
            <a:pPr>
              <a:buFontTx/>
              <a:buNone/>
            </a:pPr>
            <a:r>
              <a:rPr lang="ja-JP" altLang="en-US" sz="2800" dirty="0"/>
              <a:t>  低めから一度上げて、再び下げる</a:t>
            </a:r>
          </a:p>
          <a:p>
            <a:pPr>
              <a:buFontTx/>
              <a:buNone/>
            </a:pPr>
            <a:r>
              <a:rPr lang="ja-JP" altLang="en-US" sz="2800" dirty="0"/>
              <a:t>　⇒強い断定</a:t>
            </a:r>
          </a:p>
          <a:p>
            <a:pPr>
              <a:buFontTx/>
              <a:buNone/>
            </a:pPr>
            <a:r>
              <a:rPr lang="ja-JP" altLang="en-US" sz="2800" dirty="0"/>
              <a:t>　　 もちろん～、（～なんて）とんでも</a:t>
            </a:r>
            <a:r>
              <a:rPr lang="ja-JP" altLang="en-US" sz="2800" dirty="0" smtClean="0"/>
              <a:t>ない</a:t>
            </a:r>
            <a:endParaRPr lang="en-US" altLang="ja-JP" sz="2800" dirty="0" smtClean="0"/>
          </a:p>
          <a:p>
            <a:pPr>
              <a:buFontTx/>
              <a:buNone/>
            </a:pPr>
            <a:endParaRPr lang="en-US" altLang="ja-JP" sz="2800" dirty="0"/>
          </a:p>
          <a:p>
            <a:pPr lvl="0">
              <a:buNone/>
            </a:pPr>
            <a:r>
              <a:rPr lang="en-US" altLang="ja-JP" sz="2800" dirty="0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     She      </a:t>
            </a:r>
            <a:r>
              <a:rPr lang="en-US" altLang="ja-JP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could do</a:t>
            </a:r>
            <a:r>
              <a:rPr lang="en-US" altLang="ja-JP" sz="2800" dirty="0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!</a:t>
            </a:r>
          </a:p>
          <a:p>
            <a:pPr lvl="0">
              <a:buNone/>
            </a:pPr>
            <a:r>
              <a:rPr lang="ja-JP" altLang="en-US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cf.  She     could do, …</a:t>
            </a:r>
            <a:endParaRPr lang="en-US" altLang="ja-JP" sz="28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>
              <a:buFontTx/>
              <a:buNone/>
            </a:pPr>
            <a:endParaRPr lang="ja-JP" altLang="en-US" sz="2800" dirty="0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84213" y="476250"/>
            <a:ext cx="590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400" u="sng"/>
              <a:t>イントネーションのパタン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817662" y="4365104"/>
            <a:ext cx="226859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1691679" y="4365104"/>
            <a:ext cx="12598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V="1">
            <a:off x="2339752" y="486886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195736" y="4868863"/>
            <a:ext cx="144016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46373" y="689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⑨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honetics07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7586" y="2274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228</Words>
  <Application>Microsoft Office PowerPoint</Application>
  <PresentationFormat>画面に合わせる (4:3)</PresentationFormat>
  <Paragraphs>94</Paragraphs>
  <Slides>10</Slides>
  <Notes>0</Notes>
  <HiddenSlides>0</HiddenSlides>
  <MMClips>10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標準デザイン</vt:lpstr>
      <vt:lpstr>イントネーション</vt:lpstr>
      <vt:lpstr>イントネーション（音調）</vt:lpstr>
      <vt:lpstr>PowerPoint プレゼンテーション</vt:lpstr>
      <vt:lpstr>PowerPoint プレゼンテーション</vt:lpstr>
      <vt:lpstr>無標と有標の焦点</vt:lpstr>
      <vt:lpstr>イントネーションのパタン</vt:lpstr>
      <vt:lpstr>イントネーションのパタン</vt:lpstr>
      <vt:lpstr>イントネーションのパタン</vt:lpstr>
      <vt:lpstr>PowerPoint プレゼンテーション</vt:lpstr>
      <vt:lpstr>イントネーションのパタン</vt:lpstr>
    </vt:vector>
  </TitlesOfParts>
  <Company>HUE, hak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イントネーション</dc:title>
  <dc:creator>Fukuda</dc:creator>
  <cp:lastModifiedBy>福田薫</cp:lastModifiedBy>
  <cp:revision>25</cp:revision>
  <dcterms:created xsi:type="dcterms:W3CDTF">2009-06-16T00:43:52Z</dcterms:created>
  <dcterms:modified xsi:type="dcterms:W3CDTF">2020-06-24T18:49:38Z</dcterms:modified>
</cp:coreProperties>
</file>