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416195E-B1E9-4A2C-A086-79794A6D02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2334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429B-C549-4163-8BE9-F08609CAAC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97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4F58E-2A2A-4A1B-AAD2-4736C7A98D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430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E12AD-9B18-4D9A-AB8B-6D37D91C886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497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9AB5A-0CE6-470A-815B-E552A4CCB8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034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D9A-DDC4-41F8-9778-9C4F0BA27F4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813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E4B6C-533C-47B8-BA6D-E86B1B52D80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194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6BAA9-C571-4A6E-AC55-0711D3AADE7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466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2E9B6-9C82-4AB6-ACCE-26E249742C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877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BC006-26DD-4F91-9614-DE2CC9D2AD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592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BB71D-53D5-4B08-91E4-E426F638694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337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34A6E9-68F3-4241-845A-7B2C1A92517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338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139CBD1-B90B-4FD1-AB5D-016FAFFA12F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m4a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2.png"/><Relationship Id="rId2" Type="http://schemas.openxmlformats.org/officeDocument/2006/relationships/audio" Target="../media/media6.wav"/><Relationship Id="rId16" Type="http://schemas.openxmlformats.org/officeDocument/2006/relationships/image" Target="../media/image3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5" Type="http://schemas.microsoft.com/office/2007/relationships/media" Target="../media/media8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microsoft.com/office/2007/relationships/media" Target="../media/media12.m4a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audio" Target="../media/media18.wav"/><Relationship Id="rId17" Type="http://schemas.openxmlformats.org/officeDocument/2006/relationships/image" Target="../media/image2.png"/><Relationship Id="rId2" Type="http://schemas.openxmlformats.org/officeDocument/2006/relationships/audio" Target="../media/media13.wav"/><Relationship Id="rId16" Type="http://schemas.openxmlformats.org/officeDocument/2006/relationships/image" Target="../media/image3.png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microsoft.com/office/2007/relationships/media" Target="../media/media18.wav"/><Relationship Id="rId5" Type="http://schemas.microsoft.com/office/2007/relationships/media" Target="../media/media1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7.wav"/><Relationship Id="rId4" Type="http://schemas.openxmlformats.org/officeDocument/2006/relationships/audio" Target="../media/media14.wav"/><Relationship Id="rId9" Type="http://schemas.microsoft.com/office/2007/relationships/media" Target="../media/media17.wav"/><Relationship Id="rId1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file:///D:\lecture\Phonetics\linking\1-50-16.wav" TargetMode="External"/><Relationship Id="rId13" Type="http://schemas.microsoft.com/office/2007/relationships/media" Target="../media/media12.m4a"/><Relationship Id="rId18" Type="http://schemas.openxmlformats.org/officeDocument/2006/relationships/image" Target="../media/image2.png"/><Relationship Id="rId3" Type="http://schemas.microsoft.com/office/2007/relationships/media" Target="file:///D:\lecture\Phonetics\linking\1-50-14.wav" TargetMode="External"/><Relationship Id="rId7" Type="http://schemas.microsoft.com/office/2007/relationships/media" Target="file:///D:\lecture\Phonetics\linking\1-50-16.wav" TargetMode="External"/><Relationship Id="rId12" Type="http://schemas.openxmlformats.org/officeDocument/2006/relationships/audio" Target="file:///D:\lecture\Phonetics\linking\1-50-18.wav" TargetMode="External"/><Relationship Id="rId17" Type="http://schemas.openxmlformats.org/officeDocument/2006/relationships/image" Target="../media/image5.png"/><Relationship Id="rId2" Type="http://schemas.openxmlformats.org/officeDocument/2006/relationships/audio" Target="file:///D:\lecture\Phonetics\linking\1-50-13.wav" TargetMode="External"/><Relationship Id="rId16" Type="http://schemas.openxmlformats.org/officeDocument/2006/relationships/image" Target="../media/image4.png"/><Relationship Id="rId1" Type="http://schemas.microsoft.com/office/2007/relationships/media" Target="file:///D:\lecture\Phonetics\linking\1-50-13.wav" TargetMode="External"/><Relationship Id="rId6" Type="http://schemas.openxmlformats.org/officeDocument/2006/relationships/audio" Target="file:///D:\lecture\Phonetics\linking\1-50-15.wav" TargetMode="External"/><Relationship Id="rId11" Type="http://schemas.microsoft.com/office/2007/relationships/media" Target="file:///D:\lecture\Phonetics\linking\1-50-18.wav" TargetMode="External"/><Relationship Id="rId5" Type="http://schemas.microsoft.com/office/2007/relationships/media" Target="file:///D:\lecture\Phonetics\linking\1-50-15.wav" TargetMode="External"/><Relationship Id="rId15" Type="http://schemas.openxmlformats.org/officeDocument/2006/relationships/slideLayout" Target="../slideLayouts/slideLayout2.xml"/><Relationship Id="rId10" Type="http://schemas.openxmlformats.org/officeDocument/2006/relationships/audio" Target="file:///D:\lecture\Phonetics\linking\1-50-17.wav" TargetMode="External"/><Relationship Id="rId4" Type="http://schemas.openxmlformats.org/officeDocument/2006/relationships/audio" Target="file:///D:\lecture\Phonetics\linking\1-50-14.wav" TargetMode="External"/><Relationship Id="rId9" Type="http://schemas.microsoft.com/office/2007/relationships/media" Target="file:///D:\lecture\Phonetics\linking\1-50-17.wav" TargetMode="External"/><Relationship Id="rId1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file:///D:\lecture\Phonetics\linking\1-53-23.wav" TargetMode="External"/><Relationship Id="rId13" Type="http://schemas.microsoft.com/office/2007/relationships/media" Target="../media/media12.m4a"/><Relationship Id="rId18" Type="http://schemas.openxmlformats.org/officeDocument/2006/relationships/image" Target="../media/image1.png"/><Relationship Id="rId3" Type="http://schemas.microsoft.com/office/2007/relationships/media" Target="file:///D:\lecture\Phonetics\linking\1-53-21.wav" TargetMode="External"/><Relationship Id="rId7" Type="http://schemas.microsoft.com/office/2007/relationships/media" Target="file:///D:\lecture\Phonetics\linking\1-53-23.wav" TargetMode="External"/><Relationship Id="rId12" Type="http://schemas.openxmlformats.org/officeDocument/2006/relationships/audio" Target="../media/media19.wav"/><Relationship Id="rId17" Type="http://schemas.openxmlformats.org/officeDocument/2006/relationships/image" Target="../media/image5.png"/><Relationship Id="rId2" Type="http://schemas.openxmlformats.org/officeDocument/2006/relationships/audio" Target="file:///D:\lecture\Phonetics\linking\1-53-20.wav" TargetMode="External"/><Relationship Id="rId16" Type="http://schemas.openxmlformats.org/officeDocument/2006/relationships/image" Target="../media/image2.png"/><Relationship Id="rId1" Type="http://schemas.microsoft.com/office/2007/relationships/media" Target="file:///D:\lecture\Phonetics\linking\1-53-20.wav" TargetMode="External"/><Relationship Id="rId6" Type="http://schemas.openxmlformats.org/officeDocument/2006/relationships/audio" Target="file:///D:\lecture\Phonetics\linking\1-53-22.wav" TargetMode="External"/><Relationship Id="rId11" Type="http://schemas.microsoft.com/office/2007/relationships/media" Target="../media/media19.wav"/><Relationship Id="rId5" Type="http://schemas.microsoft.com/office/2007/relationships/media" Target="file:///D:\lecture\Phonetics\linking\1-53-22.wav" TargetMode="External"/><Relationship Id="rId15" Type="http://schemas.openxmlformats.org/officeDocument/2006/relationships/slideLayout" Target="../slideLayouts/slideLayout2.xml"/><Relationship Id="rId10" Type="http://schemas.openxmlformats.org/officeDocument/2006/relationships/audio" Target="file:///D:\lecture\Phonetics\linking\1-53-24.wav" TargetMode="External"/><Relationship Id="rId4" Type="http://schemas.openxmlformats.org/officeDocument/2006/relationships/audio" Target="file:///D:\lecture\Phonetics\linking\1-53-21.wav" TargetMode="External"/><Relationship Id="rId9" Type="http://schemas.microsoft.com/office/2007/relationships/media" Target="file:///D:\lecture\Phonetics\linking\1-53-24.wav" TargetMode="External"/><Relationship Id="rId1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ja-JP" altLang="en-US" sz="4800" dirty="0" smtClean="0"/>
              <a:t>音連結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04813"/>
            <a:ext cx="4824413" cy="792162"/>
          </a:xfrm>
        </p:spPr>
        <p:txBody>
          <a:bodyPr/>
          <a:lstStyle/>
          <a:p>
            <a:pPr algn="l" eaLnBrk="1" hangingPunct="1"/>
            <a:r>
              <a:rPr lang="ja-JP" altLang="en-US" sz="2000" dirty="0" smtClean="0"/>
              <a:t>「英語音声学」「英語学概論」</a:t>
            </a:r>
            <a:endParaRPr lang="en-US" altLang="ja-JP" sz="2000" dirty="0" smtClean="0"/>
          </a:p>
          <a:p>
            <a:pPr algn="l" eaLnBrk="1" hangingPunct="1"/>
            <a:r>
              <a:rPr lang="ja-JP" altLang="en-US" sz="2000" dirty="0" smtClean="0"/>
              <a:t>第８回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①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8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589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u="sng" smtClean="0"/>
              <a:t>音連結</a:t>
            </a:r>
            <a:r>
              <a:rPr lang="en-US" altLang="ja-JP" u="sng" smtClean="0"/>
              <a:t>(linking)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18487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（速く発音されるとき）結びつきの強い２語以上の語が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（　　　）して発音される。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　　　　　　↓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前の語の最後の（　　　）と次の語の最初の（　　　）が結合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（同時調音は経済的）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　　　　　　↓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単語の（　　　　）がわかりにくくなる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>
                <a:sym typeface="Wingdings" pitchFamily="2" charset="2"/>
              </a:rPr>
              <a:t>（聞き取り注意）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400" dirty="0" smtClean="0"/>
              <a:t>　　    </a:t>
            </a:r>
            <a:r>
              <a:rPr lang="en-US" altLang="ja-JP" sz="2400" dirty="0" smtClean="0"/>
              <a:t>not at all → no ta tall (??)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 smtClean="0"/>
              <a:t>         (a) The chur</a:t>
            </a:r>
            <a:r>
              <a:rPr lang="en-US" altLang="ja-JP" sz="2400" dirty="0" smtClean="0">
                <a:solidFill>
                  <a:srgbClr val="FF0000"/>
                </a:solidFill>
              </a:rPr>
              <a:t>ch i</a:t>
            </a:r>
            <a:r>
              <a:rPr lang="en-US" altLang="ja-JP" sz="2400" dirty="0" smtClean="0"/>
              <a:t>s … (b) the chur</a:t>
            </a:r>
            <a:r>
              <a:rPr lang="en-US" altLang="ja-JP" sz="2400" dirty="0" smtClean="0">
                <a:solidFill>
                  <a:srgbClr val="FF0000"/>
                </a:solidFill>
              </a:rPr>
              <a:t>ch’s</a:t>
            </a:r>
            <a:r>
              <a:rPr lang="en-US" altLang="ja-JP" sz="24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 smtClean="0"/>
              <a:t>         (c) the chur</a:t>
            </a:r>
            <a:r>
              <a:rPr lang="en-US" altLang="ja-JP" sz="2400" dirty="0" smtClean="0">
                <a:solidFill>
                  <a:srgbClr val="FF0000"/>
                </a:solidFill>
              </a:rPr>
              <a:t>ches</a:t>
            </a:r>
            <a:r>
              <a:rPr lang="en-US" altLang="ja-JP" sz="2400" dirty="0" smtClean="0"/>
              <a:t>  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91512" cy="5792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連結がよく起こるケース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（意味的まとまり）</a:t>
            </a:r>
          </a:p>
          <a:p>
            <a:pPr eaLnBrk="1" hangingPunct="1">
              <a:buFontTx/>
              <a:buNone/>
            </a:pPr>
            <a:endParaRPr lang="ja-JP" altLang="en-US" dirty="0" smtClean="0"/>
          </a:p>
          <a:p>
            <a:pPr eaLnBrk="1" hangingPunct="1">
              <a:buFontTx/>
              <a:buNone/>
            </a:pPr>
            <a:r>
              <a:rPr lang="ja-JP" altLang="en-US" dirty="0" smtClean="0"/>
              <a:t>１．他動詞＋目的語 </a:t>
            </a:r>
            <a:r>
              <a:rPr lang="en-US" altLang="ja-JP" dirty="0" smtClean="0"/>
              <a:t>rea</a:t>
            </a:r>
            <a:r>
              <a:rPr lang="en-US" altLang="ja-JP" dirty="0" smtClean="0">
                <a:solidFill>
                  <a:srgbClr val="FF0000"/>
                </a:solidFill>
              </a:rPr>
              <a:t>d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 book, ea</a:t>
            </a:r>
            <a:r>
              <a:rPr lang="en-US" altLang="ja-JP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t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２．前置詞＋目的語 </a:t>
            </a:r>
            <a:r>
              <a:rPr lang="en-US" altLang="ja-JP" dirty="0" smtClean="0"/>
              <a:t>i</a:t>
            </a:r>
            <a:r>
              <a:rPr lang="en-US" altLang="ja-JP" dirty="0" smtClean="0">
                <a:solidFill>
                  <a:srgbClr val="FF0000"/>
                </a:solidFill>
              </a:rPr>
              <a:t>n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>
                <a:solidFill>
                  <a:srgbClr val="0000FF"/>
                </a:solidFill>
              </a:rPr>
              <a:t>n</a:t>
            </a:r>
            <a:r>
              <a:rPr lang="en-US" altLang="ja-JP" dirty="0" smtClean="0"/>
              <a:t> h</a:t>
            </a:r>
            <a:r>
              <a:rPr lang="en-US" altLang="ja-JP" dirty="0" smtClean="0">
                <a:solidFill>
                  <a:srgbClr val="0000FF"/>
                </a:solidFill>
              </a:rPr>
              <a:t>o</a:t>
            </a:r>
            <a:r>
              <a:rPr lang="en-US" altLang="ja-JP" dirty="0" smtClean="0"/>
              <a:t>ur, afte</a:t>
            </a:r>
            <a:r>
              <a:rPr lang="en-US" altLang="ja-JP" dirty="0" smtClean="0">
                <a:solidFill>
                  <a:srgbClr val="FF0000"/>
                </a:solidFill>
              </a:rPr>
              <a:t>r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t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３．動詞＋不変化詞 </a:t>
            </a:r>
            <a:r>
              <a:rPr lang="en-US" altLang="ja-JP" dirty="0" smtClean="0"/>
              <a:t>ta</a:t>
            </a:r>
            <a:r>
              <a:rPr lang="en-US" altLang="ja-JP" dirty="0" smtClean="0">
                <a:solidFill>
                  <a:srgbClr val="FF0000"/>
                </a:solidFill>
              </a:rPr>
              <a:t>k</a:t>
            </a:r>
            <a:r>
              <a:rPr lang="en-US" altLang="ja-JP" dirty="0" smtClean="0"/>
              <a:t>e 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ut, pu</a:t>
            </a:r>
            <a:r>
              <a:rPr lang="en-US" altLang="ja-JP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ff, </a:t>
            </a:r>
          </a:p>
          <a:p>
            <a:pPr eaLnBrk="1" hangingPunct="1">
              <a:buFontTx/>
              <a:buNone/>
            </a:pPr>
            <a:r>
              <a:rPr lang="en-US" altLang="ja-JP" dirty="0" smtClean="0"/>
              <a:t>                       ru</a:t>
            </a:r>
            <a:r>
              <a:rPr lang="en-US" altLang="ja-JP" dirty="0" smtClean="0">
                <a:solidFill>
                  <a:srgbClr val="FF0000"/>
                </a:solidFill>
              </a:rPr>
              <a:t>n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way, bru</a:t>
            </a:r>
            <a:r>
              <a:rPr lang="en-US" altLang="ja-JP" dirty="0" smtClean="0">
                <a:solidFill>
                  <a:srgbClr val="FF0000"/>
                </a:solidFill>
              </a:rPr>
              <a:t>sh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/>
              <a:t>p, tur</a:t>
            </a:r>
            <a:r>
              <a:rPr lang="en-US" altLang="ja-JP" dirty="0" smtClean="0">
                <a:solidFill>
                  <a:srgbClr val="FF0000"/>
                </a:solidFill>
              </a:rPr>
              <a:t>n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n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４．名詞 </a:t>
            </a:r>
            <a:r>
              <a:rPr lang="en-US" altLang="ja-JP" dirty="0" smtClean="0"/>
              <a:t>and/or </a:t>
            </a:r>
            <a:r>
              <a:rPr lang="ja-JP" altLang="en-US" dirty="0" smtClean="0"/>
              <a:t>名詞 </a:t>
            </a:r>
            <a:r>
              <a:rPr lang="en-US" altLang="ja-JP" dirty="0" smtClean="0"/>
              <a:t>brea</a:t>
            </a:r>
            <a:r>
              <a:rPr lang="en-US" altLang="ja-JP" dirty="0" smtClean="0">
                <a:solidFill>
                  <a:srgbClr val="FF0000"/>
                </a:solidFill>
              </a:rPr>
              <a:t>d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nd butter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５．名詞 </a:t>
            </a:r>
            <a:r>
              <a:rPr lang="en-US" altLang="ja-JP" dirty="0" smtClean="0"/>
              <a:t>of </a:t>
            </a:r>
            <a:r>
              <a:rPr lang="ja-JP" altLang="en-US" dirty="0" smtClean="0"/>
              <a:t>名詞 </a:t>
            </a:r>
            <a:r>
              <a:rPr lang="en-US" altLang="ja-JP" dirty="0" smtClean="0"/>
              <a:t>a lot 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f water, a piece o</a:t>
            </a:r>
            <a:r>
              <a:rPr lang="en-US" altLang="ja-JP" dirty="0" smtClean="0">
                <a:solidFill>
                  <a:srgbClr val="FF0000"/>
                </a:solidFill>
              </a:rPr>
              <a:t>f </a:t>
            </a:r>
            <a:r>
              <a:rPr lang="en-US" altLang="ja-JP" dirty="0" err="1" smtClean="0">
                <a:solidFill>
                  <a:srgbClr val="FF0000"/>
                </a:solidFill>
              </a:rPr>
              <a:t>o</a:t>
            </a:r>
            <a:r>
              <a:rPr lang="en-US" altLang="ja-JP" dirty="0" err="1" smtClean="0"/>
              <a:t>f</a:t>
            </a:r>
            <a:r>
              <a:rPr lang="en-US" altLang="ja-JP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information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3074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91512" cy="5792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800" dirty="0" smtClean="0"/>
              <a:t>連結される音</a:t>
            </a:r>
          </a:p>
          <a:p>
            <a:pPr eaLnBrk="1" hangingPunct="1">
              <a:buFontTx/>
              <a:buNone/>
            </a:pPr>
            <a:endParaRPr lang="ja-JP" altLang="en-US" sz="2800" dirty="0" smtClean="0"/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１．（　　　）音＋母音 </a:t>
            </a:r>
            <a:r>
              <a:rPr lang="en-US" altLang="ja-JP" sz="2800" dirty="0" err="1" smtClean="0"/>
              <a:t>rea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800" dirty="0" err="1" smtClean="0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t</a:t>
            </a:r>
            <a:r>
              <a:rPr lang="en-US" altLang="ja-JP" sz="2800" dirty="0" err="1">
                <a:solidFill>
                  <a:srgbClr val="0000FF"/>
                </a:solidFill>
              </a:rPr>
              <a:t>^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a</a:t>
            </a:r>
            <a:r>
              <a:rPr lang="en-US" altLang="ja-JP" sz="2800" dirty="0" err="1" smtClean="0"/>
              <a:t>gain</a:t>
            </a:r>
            <a:r>
              <a:rPr lang="en-US" altLang="ja-JP" sz="2800" dirty="0" smtClean="0"/>
              <a:t>, </a:t>
            </a:r>
            <a:r>
              <a:rPr lang="en-US" altLang="ja-JP" sz="2800" dirty="0" err="1" smtClean="0"/>
              <a:t>kee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2800" dirty="0" err="1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800" dirty="0" err="1" smtClean="0"/>
              <a:t>n</a:t>
            </a:r>
            <a:r>
              <a:rPr lang="en-US" altLang="ja-JP" sz="2800" dirty="0" smtClean="0"/>
              <a:t> touch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２．（　　　）音＋母音 </a:t>
            </a:r>
            <a:r>
              <a:rPr lang="en-US" altLang="ja-JP" sz="2800" dirty="0" smtClean="0"/>
              <a:t>That </a:t>
            </a:r>
            <a:r>
              <a:rPr lang="en-US" altLang="ja-JP" sz="2800" dirty="0" err="1" smtClean="0"/>
              <a:t>cla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ss</a:t>
            </a:r>
            <a:r>
              <a:rPr lang="en-US" altLang="ja-JP" sz="2800" dirty="0" err="1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s</a:t>
            </a:r>
            <a:r>
              <a:rPr lang="en-US" altLang="ja-JP" sz="2800" dirty="0" err="1" smtClean="0"/>
              <a:t>^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e</a:t>
            </a:r>
            <a:r>
              <a:rPr lang="en-US" altLang="ja-JP" sz="2800" dirty="0" err="1" smtClean="0"/>
              <a:t>asy</a:t>
            </a:r>
            <a:r>
              <a:rPr lang="en-US" altLang="ja-JP" sz="2800" dirty="0" smtClean="0"/>
              <a:t>.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３．（　　　）＋母音 </a:t>
            </a:r>
            <a:r>
              <a:rPr lang="en-US" altLang="ja-JP" sz="2800" dirty="0" err="1" smtClean="0"/>
              <a:t>ope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n</a:t>
            </a:r>
            <a:r>
              <a:rPr lang="en-US" altLang="ja-JP" sz="2800" dirty="0" err="1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a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n</a:t>
            </a:r>
            <a:r>
              <a:rPr lang="en-US" altLang="ja-JP" sz="2800" dirty="0" err="1" smtClean="0"/>
              <a:t>^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a</a:t>
            </a:r>
            <a:r>
              <a:rPr lang="en-US" altLang="ja-JP" sz="2800" dirty="0" err="1" smtClean="0"/>
              <a:t>ccount</a:t>
            </a:r>
            <a:endParaRPr lang="en-US" altLang="ja-JP" sz="2800" dirty="0" smtClean="0"/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４．（　　　）＋母音 </a:t>
            </a:r>
            <a:r>
              <a:rPr lang="en-US" altLang="ja-JP" sz="2800" dirty="0" err="1" smtClean="0"/>
              <a:t>Bi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ll</a:t>
            </a:r>
            <a:r>
              <a:rPr lang="en-US" altLang="ja-JP" sz="2800" dirty="0" err="1" smtClean="0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800" dirty="0" err="1" smtClean="0"/>
              <a:t>s^i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ll</a:t>
            </a:r>
            <a:r>
              <a:rPr lang="en-US" altLang="ja-JP" sz="2800" dirty="0" err="1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a</a:t>
            </a:r>
            <a:r>
              <a:rPr lang="en-US" altLang="ja-JP" sz="2800" dirty="0" err="1" smtClean="0"/>
              <a:t>gain</a:t>
            </a:r>
            <a:r>
              <a:rPr lang="en-US" altLang="ja-JP" sz="2800" dirty="0" smtClean="0"/>
              <a:t>.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５．</a:t>
            </a:r>
            <a:r>
              <a:rPr lang="en-US" altLang="ja-JP" sz="2800" dirty="0" smtClean="0"/>
              <a:t>r</a:t>
            </a:r>
            <a:r>
              <a:rPr lang="ja-JP" altLang="en-US" sz="2800" dirty="0" smtClean="0"/>
              <a:t>＋母音 </a:t>
            </a:r>
            <a:r>
              <a:rPr lang="en-US" altLang="ja-JP" sz="2800" dirty="0" err="1" smtClean="0"/>
              <a:t>he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re</a:t>
            </a:r>
            <a:r>
              <a:rPr lang="en-US" altLang="ja-JP" sz="2800" dirty="0" err="1" smtClean="0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a</a:t>
            </a:r>
            <a:r>
              <a:rPr lang="en-US" altLang="ja-JP" sz="2800" dirty="0" err="1" smtClean="0"/>
              <a:t>nd</a:t>
            </a:r>
            <a:r>
              <a:rPr lang="en-US" altLang="ja-JP" sz="2800" dirty="0" smtClean="0"/>
              <a:t> there, </a:t>
            </a:r>
            <a:r>
              <a:rPr lang="en-US" altLang="ja-JP" sz="2800" dirty="0" err="1" smtClean="0"/>
              <a:t>fo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r</a:t>
            </a:r>
            <a:r>
              <a:rPr lang="en-US" altLang="ja-JP" sz="2800" dirty="0" err="1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800" dirty="0" err="1" smtClean="0"/>
              <a:t>t</a:t>
            </a:r>
            <a:r>
              <a:rPr lang="en-US" altLang="ja-JP" sz="2800" dirty="0" smtClean="0"/>
              <a:t>, </a:t>
            </a:r>
            <a:r>
              <a:rPr lang="en-US" altLang="ja-JP" sz="2800" dirty="0" err="1" smtClean="0"/>
              <a:t>fo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r</a:t>
            </a:r>
            <a:r>
              <a:rPr lang="en-US" altLang="ja-JP" sz="2800" dirty="0" err="1"/>
              <a:t>^</a:t>
            </a:r>
            <a:r>
              <a:rPr lang="en-US" altLang="ja-JP" sz="2800" dirty="0" err="1" smtClean="0"/>
              <a:t>h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o</a:t>
            </a:r>
            <a:r>
              <a:rPr lang="en-US" altLang="ja-JP" sz="2800" dirty="0" err="1" smtClean="0"/>
              <a:t>urs</a:t>
            </a:r>
            <a:endParaRPr lang="en-US" altLang="ja-JP" sz="2800" dirty="0" smtClean="0"/>
          </a:p>
          <a:p>
            <a:pPr eaLnBrk="1" hangingPunct="1">
              <a:buFontTx/>
              <a:buNone/>
            </a:pPr>
            <a:r>
              <a:rPr lang="en-US" altLang="ja-JP" sz="2800" dirty="0" smtClean="0"/>
              <a:t>     r </a:t>
            </a:r>
            <a:r>
              <a:rPr lang="ja-JP" altLang="en-US" sz="2800" dirty="0" smtClean="0"/>
              <a:t>連結（</a:t>
            </a:r>
            <a:r>
              <a:rPr lang="en-US" altLang="ja-JP" sz="2800" dirty="0" smtClean="0"/>
              <a:t>r-linking</a:t>
            </a:r>
            <a:r>
              <a:rPr lang="ja-JP" altLang="en-US" sz="2800" dirty="0" smtClean="0"/>
              <a:t>）：（　　　　　）英語で、語末</a:t>
            </a:r>
            <a:r>
              <a:rPr lang="en-US" altLang="ja-JP" sz="2800" dirty="0" smtClean="0"/>
              <a:t>[r]</a:t>
            </a:r>
            <a:r>
              <a:rPr lang="ja-JP" altLang="en-US" sz="2800" dirty="0" smtClean="0"/>
              <a:t>　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　　　は発音されないが、次の語の母音と連結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　　　するときは、明瞭に発音される。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　　　</a:t>
            </a:r>
            <a:r>
              <a:rPr lang="en-US" altLang="ja-JP" sz="2800" dirty="0" smtClean="0"/>
              <a:t>Open the door, please.</a:t>
            </a:r>
          </a:p>
          <a:p>
            <a:pPr eaLnBrk="1" hangingPunct="1"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   The </a:t>
            </a:r>
            <a:r>
              <a:rPr lang="en-US" altLang="ja-JP" sz="2800" dirty="0" err="1" smtClean="0"/>
              <a:t>doo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r</a:t>
            </a:r>
            <a:r>
              <a:rPr lang="en-US" altLang="ja-JP" sz="2800" dirty="0" err="1"/>
              <a:t>^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800" dirty="0" err="1" smtClean="0"/>
              <a:t>s</a:t>
            </a:r>
            <a:r>
              <a:rPr lang="en-US" altLang="ja-JP" sz="2800" dirty="0" smtClean="0"/>
              <a:t> open.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794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91512" cy="57927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連結への対策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１．多く聴く　　→　自分でまねてみる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（連音パタン）　　 （シャドウイング）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２．ゆっくり発音する　→　速く発音してみる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（強弱リズムをつける）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（意味のまとまりを意識する）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This cloc</a:t>
            </a:r>
            <a:r>
              <a:rPr lang="en-US" altLang="ja-JP" sz="2800" dirty="0" smtClean="0">
                <a:solidFill>
                  <a:srgbClr val="FF0000"/>
                </a:solidFill>
              </a:rPr>
              <a:t>k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i</a:t>
            </a:r>
            <a:r>
              <a:rPr lang="en-US" altLang="ja-JP" sz="2800" dirty="0" smtClean="0"/>
              <a:t>s ma</a:t>
            </a:r>
            <a:r>
              <a:rPr lang="en-US" altLang="ja-JP" sz="2800" dirty="0" smtClean="0">
                <a:solidFill>
                  <a:srgbClr val="FF0000"/>
                </a:solidFill>
              </a:rPr>
              <a:t>d</a:t>
            </a:r>
            <a:r>
              <a:rPr lang="en-US" altLang="ja-JP" sz="2800" dirty="0" smtClean="0"/>
              <a:t>e </a:t>
            </a:r>
            <a:r>
              <a:rPr lang="en-US" altLang="ja-JP" sz="2800" dirty="0" smtClean="0">
                <a:solidFill>
                  <a:srgbClr val="FF0000"/>
                </a:solidFill>
              </a:rPr>
              <a:t>in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E</a:t>
            </a:r>
            <a:r>
              <a:rPr lang="en-US" altLang="ja-JP" sz="2800" dirty="0" smtClean="0"/>
              <a:t>ngland.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I li</a:t>
            </a:r>
            <a:r>
              <a:rPr lang="en-US" altLang="ja-JP" sz="2800" dirty="0" smtClean="0">
                <a:solidFill>
                  <a:srgbClr val="FF0000"/>
                </a:solidFill>
              </a:rPr>
              <a:t>ke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a</a:t>
            </a:r>
            <a:r>
              <a:rPr lang="en-US" altLang="ja-JP" sz="2800" dirty="0" smtClean="0"/>
              <a:t>pples mos</a:t>
            </a:r>
            <a:r>
              <a:rPr lang="en-US" altLang="ja-JP" sz="2800" dirty="0" smtClean="0">
                <a:solidFill>
                  <a:srgbClr val="FF0000"/>
                </a:solidFill>
              </a:rPr>
              <a:t>t of a</a:t>
            </a:r>
            <a:r>
              <a:rPr lang="en-US" altLang="ja-JP" sz="2800" dirty="0" smtClean="0"/>
              <a:t>ll.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48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5619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連音（破裂音＋母音）</a:t>
            </a:r>
          </a:p>
        </p:txBody>
      </p:sp>
      <p:graphicFrame>
        <p:nvGraphicFramePr>
          <p:cNvPr id="20519" name="Group 39"/>
          <p:cNvGraphicFramePr>
            <a:graphicFrameLocks noGrp="1"/>
          </p:cNvGraphicFramePr>
          <p:nvPr/>
        </p:nvGraphicFramePr>
        <p:xfrm>
          <a:off x="468313" y="1484313"/>
          <a:ext cx="8280400" cy="5026028"/>
        </p:xfrm>
        <a:graphic>
          <a:graphicData uri="http://schemas.openxmlformats.org/drawingml/2006/table">
            <a:tbl>
              <a:tblPr/>
              <a:tblGrid>
                <a:gridCol w="725487"/>
                <a:gridCol w="6683375"/>
                <a:gridCol w="871538"/>
              </a:tblGrid>
              <a:tr h="8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She 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whole ba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candies.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 won’t ta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 mu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your time.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 hope he won’t ea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 it 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 se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side a few hours every day for reading.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We have to ma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p, in detail.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 one seemed ou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place.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20" name="1-47-0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6287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1" name="1-47-0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209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2" name="1-47-0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28453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3" name="1-47-0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407670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4" name="1-47-05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0133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5" name="1-47-06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0548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7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84368" y="139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0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" fill="hold"/>
                                        <p:tgtEl>
                                          <p:spTgt spid="20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4" fill="hold"/>
                                        <p:tgtEl>
                                          <p:spTgt spid="20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3" fill="hold"/>
                                        <p:tgtEl>
                                          <p:spTgt spid="20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48" fill="hold"/>
                                        <p:tgtEl>
                                          <p:spTgt spid="20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54" fill="hold"/>
                                        <p:tgtEl>
                                          <p:spTgt spid="20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5619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連音（摩擦音＋母音）</a:t>
            </a:r>
          </a:p>
        </p:txBody>
      </p:sp>
      <p:graphicFrame>
        <p:nvGraphicFramePr>
          <p:cNvPr id="21550" name="Group 46"/>
          <p:cNvGraphicFramePr>
            <a:graphicFrameLocks noGrp="1"/>
          </p:cNvGraphicFramePr>
          <p:nvPr/>
        </p:nvGraphicFramePr>
        <p:xfrm>
          <a:off x="250825" y="1484313"/>
          <a:ext cx="8713788" cy="4897439"/>
        </p:xfrm>
        <a:graphic>
          <a:graphicData uri="http://schemas.openxmlformats.org/drawingml/2006/table">
            <a:tbl>
              <a:tblPr/>
              <a:tblGrid>
                <a:gridCol w="865188"/>
                <a:gridCol w="6911975"/>
                <a:gridCol w="936625"/>
              </a:tblGrid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The traffic will le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p, 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 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few minutes.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ha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glas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beer?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The bo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 your bag.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He’s no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xperienced 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am.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of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 are safe.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 true that he’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ll?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51" name="1-47-0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70021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2" name="1-49-0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492375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3" name="1-49-0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2845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4" name="1-49-1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0767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5" name="1-49-1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94188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6" name="1-49-1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73405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7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9739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" fill="hold"/>
                                        <p:tgtEl>
                                          <p:spTgt spid="21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6" fill="hold"/>
                                        <p:tgtEl>
                                          <p:spTgt spid="215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7" fill="hold"/>
                                        <p:tgtEl>
                                          <p:spTgt spid="21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71" fill="hold"/>
                                        <p:tgtEl>
                                          <p:spTgt spid="21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64" fill="hold"/>
                                        <p:tgtEl>
                                          <p:spTgt spid="21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04" fill="hold"/>
                                        <p:tgtEl>
                                          <p:spTgt spid="21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5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8856" cy="5619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連音（鼻音＋母音）</a:t>
            </a: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/>
        </p:nvGraphicFramePr>
        <p:xfrm>
          <a:off x="250825" y="1484313"/>
          <a:ext cx="8713788" cy="4897439"/>
        </p:xfrm>
        <a:graphic>
          <a:graphicData uri="http://schemas.openxmlformats.org/drawingml/2006/table">
            <a:tbl>
              <a:tblPr/>
              <a:tblGrid>
                <a:gridCol w="865188"/>
                <a:gridCol w="6911975"/>
                <a:gridCol w="936625"/>
              </a:tblGrid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I’ll co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a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minute.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Did you wi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nything?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 wo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irline ticket.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That’s more tha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 I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rrange.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He’ll ca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ll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 tomorrow.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ope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ccount?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61" name="1-50-1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098524" y="1556792"/>
            <a:ext cx="795551" cy="79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2" name="1-50-1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135074" y="2525484"/>
            <a:ext cx="722452" cy="72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1-50-15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082314" y="3244496"/>
            <a:ext cx="775212" cy="7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1-50-16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153674" y="4056919"/>
            <a:ext cx="722948" cy="7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1-50-17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153674" y="4779867"/>
            <a:ext cx="795476" cy="79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1-50-18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153674" y="5661248"/>
            <a:ext cx="795476" cy="79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8-08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38632" y="165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" fill="hold"/>
                                        <p:tgtEl>
                                          <p:spTgt spid="225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1" fill="hold"/>
                                        <p:tgtEl>
                                          <p:spTgt spid="22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6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2" fill="hold"/>
                                        <p:tgtEl>
                                          <p:spTgt spid="22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6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27" fill="hold"/>
                                        <p:tgtEl>
                                          <p:spTgt spid="22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6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59" fill="hold"/>
                                        <p:tgtEl>
                                          <p:spTgt spid="22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6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4" fill="hold"/>
                                        <p:tgtEl>
                                          <p:spTgt spid="22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6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30824" cy="561975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連音（ｒ＋母音）</a:t>
            </a:r>
          </a:p>
        </p:txBody>
      </p:sp>
      <p:graphicFrame>
        <p:nvGraphicFramePr>
          <p:cNvPr id="23555" name="Group 3"/>
          <p:cNvGraphicFramePr>
            <a:graphicFrameLocks noGrp="1"/>
          </p:cNvGraphicFramePr>
          <p:nvPr/>
        </p:nvGraphicFramePr>
        <p:xfrm>
          <a:off x="250825" y="1484313"/>
          <a:ext cx="8713788" cy="4897439"/>
        </p:xfrm>
        <a:graphic>
          <a:graphicData uri="http://schemas.openxmlformats.org/drawingml/2006/table">
            <a:tbl>
              <a:tblPr/>
              <a:tblGrid>
                <a:gridCol w="865188"/>
                <a:gridCol w="6911975"/>
                <a:gridCol w="936625"/>
              </a:tblGrid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The ca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sn’t bi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nough fo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He’s mo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a scholar tha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ducator.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t’s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matte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li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n(d) death.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She’s fou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half year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ld.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 rea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 ove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gain.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Coul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as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favo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 you?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86" name="1-53-2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243889" y="2348483"/>
            <a:ext cx="723592" cy="72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1-53-2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244210" y="3212976"/>
            <a:ext cx="723270" cy="7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8" name="1-53-2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8239272" y="4001800"/>
            <a:ext cx="651336" cy="65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1-53-2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175660" y="4797152"/>
            <a:ext cx="718332" cy="71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0" name="1-53-2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8239272" y="5733256"/>
            <a:ext cx="580494" cy="5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-53-1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85837" y="1628800"/>
            <a:ext cx="487363" cy="4873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497669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8-09.m4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27050" y="158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" fill="hold"/>
                                        <p:tgtEl>
                                          <p:spTgt spid="23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7" fill="hold"/>
                                        <p:tgtEl>
                                          <p:spTgt spid="23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12" fill="hold"/>
                                        <p:tgtEl>
                                          <p:spTgt spid="23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0" fill="hold"/>
                                        <p:tgtEl>
                                          <p:spTgt spid="23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8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36" fill="hold"/>
                                        <p:tgtEl>
                                          <p:spTgt spid="23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9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295</Words>
  <Application>Microsoft Office PowerPoint</Application>
  <PresentationFormat>画面に合わせる (4:3)</PresentationFormat>
  <Paragraphs>110</Paragraphs>
  <Slides>9</Slides>
  <Notes>0</Notes>
  <HiddenSlides>0</HiddenSlides>
  <MMClips>33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標準デザイン</vt:lpstr>
      <vt:lpstr>音連結</vt:lpstr>
      <vt:lpstr>音連結(linking)</vt:lpstr>
      <vt:lpstr>PowerPoint プレゼンテーション</vt:lpstr>
      <vt:lpstr>PowerPoint プレゼンテーション</vt:lpstr>
      <vt:lpstr>PowerPoint プレゼンテーション</vt:lpstr>
      <vt:lpstr>連音（破裂音＋母音）</vt:lpstr>
      <vt:lpstr>連音（摩擦音＋母音）</vt:lpstr>
      <vt:lpstr>連音（鼻音＋母音）</vt:lpstr>
      <vt:lpstr>連音（ｒ＋母音）</vt:lpstr>
    </vt:vector>
  </TitlesOfParts>
  <Company>HUE, hak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音変化</dc:title>
  <dc:creator>Fukuda</dc:creator>
  <cp:lastModifiedBy>福田薫</cp:lastModifiedBy>
  <cp:revision>23</cp:revision>
  <dcterms:created xsi:type="dcterms:W3CDTF">2009-06-23T01:56:07Z</dcterms:created>
  <dcterms:modified xsi:type="dcterms:W3CDTF">2020-06-30T08:23:43Z</dcterms:modified>
</cp:coreProperties>
</file>