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79" r:id="rId4"/>
    <p:sldId id="258" r:id="rId5"/>
    <p:sldId id="259" r:id="rId6"/>
    <p:sldId id="260" r:id="rId7"/>
    <p:sldId id="268" r:id="rId8"/>
    <p:sldId id="270" r:id="rId9"/>
    <p:sldId id="269" r:id="rId10"/>
    <p:sldId id="261" r:id="rId11"/>
    <p:sldId id="264" r:id="rId12"/>
    <p:sldId id="271" r:id="rId13"/>
    <p:sldId id="262" r:id="rId1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2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FB77AF-D99B-4539-8496-66F14DF7F91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3943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A529F-9883-4337-968C-6227A940FF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686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CD6E-9FDA-4779-9AD4-32EA36E8EB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378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EF313-F9A9-4071-88FE-705348C9D8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26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B66C6-13B9-401E-8CCE-D56E2D7E20E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41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01828-293D-4804-86E6-00189F67F4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779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60EED-F82D-48CE-BB66-F06B13EAAC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348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CD5C-08D7-4625-AB50-10184ADB8C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99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83405-004D-4E84-B378-D25F847EEB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107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5AAF9-C5F3-449B-9D45-53D988E9A3F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57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46F2F-A03F-4564-AF92-30FAA85363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824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126D3-86D7-41F5-9692-D6447A3A72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814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96E52A-CA5E-4B16-9995-8A0D9901008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5400"/>
              <a:t>音変化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76250"/>
            <a:ext cx="4751387" cy="576263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ja-JP" altLang="en-US" sz="1600" dirty="0" smtClean="0"/>
              <a:t>「英語音声学」「英語学概論２」</a:t>
            </a:r>
            <a:endParaRPr lang="en-US" altLang="ja-JP" sz="1600" dirty="0" smtClean="0"/>
          </a:p>
          <a:p>
            <a:pPr algn="l">
              <a:lnSpc>
                <a:spcPct val="90000"/>
              </a:lnSpc>
            </a:pPr>
            <a:r>
              <a:rPr lang="ja-JP" altLang="en-US" sz="1600" dirty="0" smtClean="0"/>
              <a:t>第</a:t>
            </a:r>
            <a:r>
              <a:rPr lang="en-US" altLang="ja-JP" sz="1600" dirty="0" smtClean="0"/>
              <a:t>9</a:t>
            </a:r>
            <a:r>
              <a:rPr lang="ja-JP" altLang="en-US" sz="1600" dirty="0" smtClean="0"/>
              <a:t>回</a:t>
            </a:r>
            <a:endParaRPr lang="en-US" altLang="ja-JP" sz="1600" dirty="0"/>
          </a:p>
        </p:txBody>
      </p:sp>
      <p:pic>
        <p:nvPicPr>
          <p:cNvPr id="2" name="phonetics09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同化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２</a:t>
            </a:r>
            <a:r>
              <a:rPr lang="ja-JP" altLang="en-US" sz="2800" dirty="0" smtClean="0"/>
              <a:t>．調音（　　　　）の</a:t>
            </a:r>
            <a:r>
              <a:rPr lang="ja-JP" altLang="en-US" sz="2800" dirty="0"/>
              <a:t>同化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(1) goo</a:t>
            </a:r>
            <a:r>
              <a:rPr lang="en-US" altLang="ja-JP" sz="2800" dirty="0">
                <a:solidFill>
                  <a:srgbClr val="FF0000"/>
                </a:solidFill>
              </a:rPr>
              <a:t>d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n</a:t>
            </a:r>
            <a:r>
              <a:rPr lang="en-US" altLang="ja-JP" sz="2800" dirty="0"/>
              <a:t>ight</a:t>
            </a:r>
            <a:r>
              <a:rPr lang="ja-JP" altLang="en-US" sz="2800" dirty="0"/>
              <a:t>　</a:t>
            </a:r>
            <a:endParaRPr lang="en-US" altLang="ja-JP" sz="2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　　</a:t>
            </a:r>
            <a:r>
              <a:rPr lang="en-US" altLang="ja-JP" sz="2800" dirty="0" smtClean="0"/>
              <a:t>[</a:t>
            </a:r>
            <a:r>
              <a:rPr lang="en-US" altLang="ja-JP" sz="2800" dirty="0"/>
              <a:t>d]→[n</a:t>
            </a:r>
            <a:r>
              <a:rPr lang="en-US" altLang="ja-JP" sz="2800" dirty="0" smtClean="0"/>
              <a:t>]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　　　　　有声　有声</a:t>
            </a:r>
            <a:endParaRPr lang="en-US" altLang="ja-JP" sz="2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　　歯茎　歯茎</a:t>
            </a:r>
            <a:endParaRPr lang="en-US" altLang="ja-JP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　　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閉鎖⇒（　　　）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(2) i</a:t>
            </a:r>
            <a:r>
              <a:rPr lang="en-US" altLang="ja-JP" sz="2800" dirty="0">
                <a:solidFill>
                  <a:srgbClr val="0000FF"/>
                </a:solidFill>
              </a:rPr>
              <a:t>n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th</a:t>
            </a:r>
            <a:r>
              <a:rPr lang="en-US" altLang="ja-JP" sz="2800" dirty="0"/>
              <a:t>e end</a:t>
            </a:r>
            <a:r>
              <a:rPr lang="en-US" altLang="ja-JP" sz="2800" dirty="0" smtClean="0"/>
              <a:t>,</a:t>
            </a:r>
            <a:r>
              <a:rPr lang="ja-JP" altLang="en-US" sz="2800" dirty="0" smtClean="0"/>
              <a:t>　　　　　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rea</a:t>
            </a:r>
            <a:r>
              <a:rPr lang="en-US" altLang="ja-JP" sz="2800" dirty="0">
                <a:solidFill>
                  <a:srgbClr val="0000FF"/>
                </a:solidFill>
              </a:rPr>
              <a:t>d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th</a:t>
            </a:r>
            <a:r>
              <a:rPr lang="en-US" altLang="ja-JP" sz="2800" dirty="0"/>
              <a:t>ese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800" dirty="0"/>
              <a:t>         [</a:t>
            </a:r>
            <a:r>
              <a:rPr lang="ja-JP" altLang="en-US" sz="2800" dirty="0">
                <a:latin typeface="English Phonetic Symbol KK" pitchFamily="2" charset="2"/>
              </a:rPr>
              <a:t>　</a:t>
            </a:r>
            <a:r>
              <a:rPr lang="en-US" altLang="ja-JP" sz="2800" dirty="0"/>
              <a:t>]→[   ]     </a:t>
            </a:r>
            <a:r>
              <a:rPr lang="ja-JP" altLang="en-US" sz="2800" dirty="0" smtClean="0"/>
              <a:t>　　　　　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[</a:t>
            </a:r>
            <a:r>
              <a:rPr lang="ja-JP" altLang="en-US" sz="2800" dirty="0">
                <a:latin typeface="English Phonetic Symbol KK" pitchFamily="2" charset="2"/>
              </a:rPr>
              <a:t>　</a:t>
            </a:r>
            <a:r>
              <a:rPr lang="en-US" altLang="ja-JP" sz="2800" dirty="0"/>
              <a:t>]→[   ]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ja-JP" sz="2800" dirty="0"/>
          </a:p>
        </p:txBody>
      </p:sp>
      <p:pic>
        <p:nvPicPr>
          <p:cNvPr id="2" name="phonetics09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同化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３．発声同化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(1) </a:t>
            </a:r>
            <a:r>
              <a:rPr lang="ja-JP" altLang="en-US" sz="2800" dirty="0"/>
              <a:t>無声化</a:t>
            </a:r>
            <a:r>
              <a:rPr lang="en-US" altLang="ja-JP" sz="2800" dirty="0"/>
              <a:t>(devoicing)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</a:t>
            </a:r>
            <a:r>
              <a:rPr lang="en-US" altLang="ja-JP" sz="2800" dirty="0" smtClean="0"/>
              <a:t>desk+[</a:t>
            </a:r>
            <a:r>
              <a:rPr lang="en-US" altLang="ja-JP" sz="2800" dirty="0">
                <a:solidFill>
                  <a:srgbClr val="FF0000"/>
                </a:solidFill>
              </a:rPr>
              <a:t>z</a:t>
            </a:r>
            <a:r>
              <a:rPr lang="en-US" altLang="ja-JP" sz="2800" dirty="0" smtClean="0"/>
              <a:t>]</a:t>
            </a:r>
            <a:r>
              <a:rPr lang="ja-JP" altLang="en-US" sz="2800" dirty="0" smtClean="0"/>
              <a:t>→</a:t>
            </a:r>
            <a:r>
              <a:rPr lang="en-US" altLang="ja-JP" sz="2800" dirty="0" smtClean="0"/>
              <a:t>[s] </a:t>
            </a:r>
            <a:r>
              <a:rPr lang="ja-JP" altLang="en-US" sz="2800" dirty="0" smtClean="0"/>
              <a:t>　   </a:t>
            </a:r>
            <a:r>
              <a:rPr lang="en-US" altLang="ja-JP" sz="2800" dirty="0" smtClean="0"/>
              <a:t>ca</a:t>
            </a:r>
            <a:r>
              <a:rPr lang="en-US" altLang="ja-JP" sz="2800" dirty="0" smtClean="0">
                <a:solidFill>
                  <a:srgbClr val="0000FF"/>
                </a:solidFill>
              </a:rPr>
              <a:t>p</a:t>
            </a:r>
            <a:r>
              <a:rPr lang="en-US" altLang="ja-JP" sz="2800" dirty="0"/>
              <a:t>+[</a:t>
            </a:r>
            <a:r>
              <a:rPr lang="en-US" altLang="ja-JP" sz="2800" dirty="0" smtClean="0">
                <a:solidFill>
                  <a:srgbClr val="FF0000"/>
                </a:solidFill>
              </a:rPr>
              <a:t>z</a:t>
            </a:r>
            <a:r>
              <a:rPr lang="en-US" altLang="ja-JP" sz="2800" dirty="0" smtClean="0"/>
              <a:t>]</a:t>
            </a:r>
            <a:r>
              <a:rPr lang="ja-JP" altLang="en-US" sz="2800" dirty="0" smtClean="0"/>
              <a:t>→</a:t>
            </a:r>
            <a:r>
              <a:rPr lang="en-US" altLang="ja-JP" sz="2800" dirty="0" smtClean="0"/>
              <a:t>[s]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cf</a:t>
            </a:r>
            <a:r>
              <a:rPr lang="en-US" altLang="ja-JP" sz="2800" dirty="0"/>
              <a:t>. ball+[z]</a:t>
            </a:r>
            <a:r>
              <a:rPr lang="en-US" altLang="ja-JP" sz="2800" dirty="0" smtClean="0"/>
              <a:t>→[z]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 smtClean="0"/>
              <a:t>　  </a:t>
            </a:r>
            <a:r>
              <a:rPr lang="ja-JP" altLang="en-US" sz="2400" dirty="0" smtClean="0">
                <a:solidFill>
                  <a:srgbClr val="FF0000"/>
                </a:solidFill>
              </a:rPr>
              <a:t>無声</a:t>
            </a:r>
            <a:r>
              <a:rPr lang="ja-JP" altLang="en-US" sz="2400" dirty="0" smtClean="0"/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有声⇒無声</a:t>
            </a:r>
            <a:r>
              <a:rPr lang="ja-JP" altLang="en-US" sz="2400" dirty="0" smtClean="0"/>
              <a:t>　 </a:t>
            </a:r>
            <a:endParaRPr lang="en-US" altLang="ja-JP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400" dirty="0"/>
              <a:t>   </a:t>
            </a:r>
            <a:r>
              <a:rPr lang="ja-JP" altLang="en-US" sz="2400" dirty="0" smtClean="0"/>
              <a:t>　　　　歯茎　歯茎</a:t>
            </a:r>
            <a:endParaRPr lang="en-US" altLang="ja-JP" sz="24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/>
              <a:t>　 </a:t>
            </a:r>
            <a:r>
              <a:rPr lang="ja-JP" altLang="en-US" sz="2400" dirty="0" smtClean="0"/>
              <a:t>　　　　摩擦　摩擦</a:t>
            </a:r>
            <a:r>
              <a:rPr lang="en-US" altLang="ja-JP" sz="2400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</a:t>
            </a:r>
            <a:r>
              <a:rPr lang="en-US" altLang="ja-JP" sz="2800" dirty="0" smtClean="0"/>
              <a:t>o</a:t>
            </a:r>
            <a:r>
              <a:rPr lang="en-US" altLang="ja-JP" sz="2800" dirty="0" smtClean="0">
                <a:solidFill>
                  <a:srgbClr val="FF0000"/>
                </a:solidFill>
              </a:rPr>
              <a:t>f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　</a:t>
            </a:r>
            <a:r>
              <a:rPr lang="ja-JP" altLang="en-US" sz="2800" dirty="0"/>
              <a:t>　</a:t>
            </a:r>
            <a:r>
              <a:rPr lang="en-US" altLang="ja-JP" sz="2800" dirty="0" smtClean="0">
                <a:solidFill>
                  <a:srgbClr val="0000FF"/>
                </a:solidFill>
              </a:rPr>
              <a:t>c</a:t>
            </a:r>
            <a:r>
              <a:rPr lang="en-US" altLang="ja-JP" sz="2800" dirty="0" smtClean="0"/>
              <a:t>ourse</a:t>
            </a:r>
            <a:r>
              <a:rPr lang="en-US" altLang="ja-JP" sz="2800" dirty="0"/>
              <a:t>, </a:t>
            </a:r>
            <a:r>
              <a:rPr lang="ja-JP" altLang="en-US" sz="2800" dirty="0" smtClean="0"/>
              <a:t>　　　　　　　</a:t>
            </a:r>
            <a:r>
              <a:rPr lang="en-US" altLang="ja-JP" sz="2800" dirty="0" smtClean="0"/>
              <a:t>ha</a:t>
            </a:r>
            <a:r>
              <a:rPr lang="en-US" altLang="ja-JP" sz="2800" dirty="0" smtClean="0">
                <a:solidFill>
                  <a:srgbClr val="FF0000"/>
                </a:solidFill>
              </a:rPr>
              <a:t>ve</a:t>
            </a:r>
            <a:r>
              <a:rPr lang="en-US" altLang="ja-JP" sz="2800" dirty="0" smtClean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t</a:t>
            </a:r>
            <a:r>
              <a:rPr lang="en-US" altLang="ja-JP" sz="2800" dirty="0"/>
              <a:t>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 </a:t>
            </a:r>
            <a:r>
              <a:rPr lang="en-US" altLang="ja-JP" sz="2800" dirty="0" smtClean="0"/>
              <a:t>[</a:t>
            </a:r>
            <a:r>
              <a:rPr lang="en-US" altLang="ja-JP" sz="2800" dirty="0"/>
              <a:t>v]→[  </a:t>
            </a:r>
            <a:r>
              <a:rPr lang="en-US" altLang="ja-JP" sz="2800" dirty="0" smtClean="0"/>
              <a:t>]   [k]  </a:t>
            </a:r>
            <a:r>
              <a:rPr lang="ja-JP" altLang="en-US" sz="2800" dirty="0" smtClean="0"/>
              <a:t>　　　　　　</a:t>
            </a:r>
            <a:r>
              <a:rPr lang="en-US" altLang="ja-JP" sz="2800" dirty="0" smtClean="0"/>
              <a:t>[</a:t>
            </a:r>
            <a:r>
              <a:rPr lang="en-US" altLang="ja-JP" sz="2800" dirty="0"/>
              <a:t>v]→[  ] </a:t>
            </a:r>
            <a:r>
              <a:rPr lang="en-US" altLang="ja-JP" sz="2800" dirty="0" smtClean="0"/>
              <a:t> [t]</a:t>
            </a:r>
            <a:endParaRPr lang="en-US" altLang="ja-JP" sz="2800" dirty="0"/>
          </a:p>
          <a:p>
            <a:pPr>
              <a:lnSpc>
                <a:spcPct val="90000"/>
              </a:lnSpc>
              <a:buNone/>
            </a:pPr>
            <a:r>
              <a:rPr lang="ja-JP" altLang="en-US" sz="2400" dirty="0" smtClean="0">
                <a:solidFill>
                  <a:srgbClr val="FF0000"/>
                </a:solidFill>
              </a:rPr>
              <a:t>　　　有声⇒無声</a:t>
            </a:r>
            <a:r>
              <a:rPr lang="ja-JP" altLang="en-US" sz="2400" dirty="0">
                <a:solidFill>
                  <a:srgbClr val="FF0000"/>
                </a:solidFill>
              </a:rPr>
              <a:t>　無声　　</a:t>
            </a:r>
            <a:r>
              <a:rPr lang="ja-JP" altLang="en-US" sz="2400" dirty="0" smtClean="0">
                <a:solidFill>
                  <a:srgbClr val="FF0000"/>
                </a:solidFill>
              </a:rPr>
              <a:t> 　　 有声</a:t>
            </a:r>
            <a:r>
              <a:rPr lang="ja-JP" altLang="en-US" sz="2400" dirty="0">
                <a:solidFill>
                  <a:srgbClr val="FF0000"/>
                </a:solidFill>
              </a:rPr>
              <a:t>⇒無声　無声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 smtClean="0"/>
              <a:t>　　　唇歯　唇歯　　　　　　   　　唇歯　唇歯</a:t>
            </a:r>
            <a:endParaRPr lang="en-US" altLang="ja-JP" sz="24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 smtClean="0"/>
              <a:t>　　　摩擦　摩擦　　　　　　　　　 摩擦　摩擦</a:t>
            </a:r>
            <a:endParaRPr lang="en-US" altLang="ja-JP" sz="2400" dirty="0"/>
          </a:p>
        </p:txBody>
      </p:sp>
      <p:pic>
        <p:nvPicPr>
          <p:cNvPr id="2" name="phonetics09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同化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(2) </a:t>
            </a:r>
            <a:r>
              <a:rPr lang="ja-JP" altLang="en-US" sz="2800" dirty="0"/>
              <a:t>有声化</a:t>
            </a:r>
            <a:r>
              <a:rPr lang="en-US" altLang="ja-JP" sz="2800" dirty="0"/>
              <a:t>(voicing)</a:t>
            </a:r>
          </a:p>
          <a:p>
            <a:pPr>
              <a:lnSpc>
                <a:spcPct val="90000"/>
              </a:lnSpc>
              <a:buNone/>
            </a:pPr>
            <a:r>
              <a:rPr lang="ja-JP" altLang="en-US" sz="2800" dirty="0"/>
              <a:t>　　　</a:t>
            </a:r>
            <a:r>
              <a:rPr lang="en-US" altLang="ja-JP" sz="2800" dirty="0" err="1" smtClean="0"/>
              <a:t>lé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tt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2800" dirty="0" err="1" smtClean="0"/>
              <a:t>r</a:t>
            </a:r>
            <a:r>
              <a:rPr lang="en-US" altLang="ja-JP" sz="2800" dirty="0"/>
              <a:t>, </a:t>
            </a:r>
            <a:r>
              <a:rPr lang="en-US" altLang="ja-JP" sz="2800" dirty="0" smtClean="0"/>
              <a:t>      </a:t>
            </a:r>
            <a:r>
              <a:rPr lang="en-US" altLang="ja-JP" sz="2800" dirty="0" err="1" smtClean="0"/>
              <a:t>wá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t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2800" dirty="0" err="1" smtClean="0"/>
              <a:t>r</a:t>
            </a:r>
            <a:r>
              <a:rPr lang="en-US" altLang="ja-JP" sz="2800" dirty="0"/>
              <a:t>, </a:t>
            </a:r>
            <a:r>
              <a:rPr lang="en-US" altLang="ja-JP" sz="2800" dirty="0" smtClean="0"/>
              <a:t>    </a:t>
            </a:r>
            <a:r>
              <a:rPr lang="en-US" altLang="ja-JP" sz="2800" dirty="0" err="1" smtClean="0"/>
              <a:t>shú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t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0000FF"/>
                </a:solidFill>
              </a:rPr>
              <a:t>u</a:t>
            </a:r>
            <a:r>
              <a:rPr lang="en-US" altLang="ja-JP" sz="2800" dirty="0" smtClean="0"/>
              <a:t>p</a:t>
            </a:r>
          </a:p>
          <a:p>
            <a:pPr>
              <a:lnSpc>
                <a:spcPct val="90000"/>
              </a:lnSpc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 [‘ɛ][t][ə]     [‘ɔ][t][ə]    [‘ʌ][t][ə]</a:t>
            </a:r>
            <a:endParaRPr lang="ja-JP" altLang="ja-JP" sz="2800" dirty="0"/>
          </a:p>
          <a:p>
            <a:pPr>
              <a:lnSpc>
                <a:spcPct val="90000"/>
              </a:lnSpc>
              <a:buNone/>
            </a:pPr>
            <a:r>
              <a:rPr lang="en-US" altLang="ja-JP" sz="2800" dirty="0" smtClean="0"/>
              <a:t> </a:t>
            </a:r>
            <a:r>
              <a:rPr lang="ja-JP" altLang="en-US" sz="2800" dirty="0" smtClean="0"/>
              <a:t>　　　　 ↓              ↓              </a:t>
            </a:r>
            <a:r>
              <a:rPr lang="ja-JP" altLang="en-US" sz="2800" dirty="0"/>
              <a:t>↓</a:t>
            </a:r>
            <a:endParaRPr lang="en-US" altLang="ja-JP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          [d]            [d]            [d]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ja-JP" sz="2800" dirty="0"/>
          </a:p>
          <a:p>
            <a:pPr>
              <a:lnSpc>
                <a:spcPct val="90000"/>
              </a:lnSpc>
              <a:buNone/>
            </a:pPr>
            <a:r>
              <a:rPr lang="en-US" altLang="ja-JP" sz="2800" dirty="0" smtClean="0"/>
              <a:t>      shu</a:t>
            </a:r>
            <a:r>
              <a:rPr lang="en-US" altLang="ja-JP" sz="2800" dirty="0" smtClean="0">
                <a:solidFill>
                  <a:srgbClr val="0000FF"/>
                </a:solidFill>
              </a:rPr>
              <a:t>t</a:t>
            </a:r>
            <a:r>
              <a:rPr lang="en-US" altLang="ja-JP" sz="2800" dirty="0" smtClean="0"/>
              <a:t> up </a:t>
            </a:r>
            <a:r>
              <a:rPr lang="ja-JP" altLang="en-US" sz="2800" dirty="0" smtClean="0"/>
              <a:t>「シャラップ」、</a:t>
            </a:r>
            <a:r>
              <a:rPr lang="en-US" altLang="ja-JP" sz="2800" dirty="0"/>
              <a:t>L</a:t>
            </a:r>
            <a:r>
              <a:rPr lang="en-US" altLang="ja-JP" sz="2800" dirty="0" smtClean="0"/>
              <a:t>et </a:t>
            </a:r>
            <a:r>
              <a:rPr lang="en-US" altLang="ja-JP" sz="2800" dirty="0"/>
              <a:t>I</a:t>
            </a:r>
            <a:r>
              <a:rPr lang="en-US" altLang="ja-JP" sz="2800" dirty="0" smtClean="0"/>
              <a:t>t </a:t>
            </a:r>
            <a:r>
              <a:rPr lang="en-US" altLang="ja-JP" sz="2800" dirty="0"/>
              <a:t>B</a:t>
            </a:r>
            <a:r>
              <a:rPr lang="en-US" altLang="ja-JP" sz="2800" dirty="0" smtClean="0"/>
              <a:t>e </a:t>
            </a:r>
            <a:r>
              <a:rPr lang="ja-JP" altLang="en-US" sz="2800" dirty="0"/>
              <a:t>「レリピー</a:t>
            </a:r>
            <a:r>
              <a:rPr lang="ja-JP" altLang="en-US" sz="2800" dirty="0" smtClean="0"/>
              <a:t>」</a:t>
            </a:r>
            <a:endParaRPr lang="en-US" altLang="ja-JP" sz="2800" dirty="0"/>
          </a:p>
          <a:p>
            <a:pPr>
              <a:lnSpc>
                <a:spcPct val="90000"/>
              </a:lnSpc>
              <a:buNone/>
            </a:pPr>
            <a:r>
              <a:rPr lang="en-US" altLang="ja-JP" sz="2800" dirty="0" smtClean="0"/>
              <a:t>           [d]           [ɾ]</a:t>
            </a:r>
            <a:r>
              <a:rPr lang="ja-JP" altLang="en-US" sz="2800" dirty="0" smtClean="0"/>
              <a:t>　　　　　</a:t>
            </a:r>
            <a:r>
              <a:rPr lang="en-US" altLang="ja-JP" sz="2800" dirty="0"/>
              <a:t>[d]          [ɾ</a:t>
            </a:r>
            <a:r>
              <a:rPr lang="en-US" altLang="ja-JP" sz="2800" dirty="0" smtClean="0"/>
              <a:t>]</a:t>
            </a:r>
          </a:p>
          <a:p>
            <a:pPr>
              <a:lnSpc>
                <a:spcPct val="90000"/>
              </a:lnSpc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日本語のラ行子音</a:t>
            </a:r>
            <a:r>
              <a:rPr lang="en-US" altLang="ja-JP" sz="2800" dirty="0"/>
              <a:t>[ɾ</a:t>
            </a:r>
            <a:r>
              <a:rPr lang="en-US" altLang="ja-JP" sz="2800" dirty="0" smtClean="0"/>
              <a:t>]</a:t>
            </a:r>
            <a:r>
              <a:rPr lang="ja-JP" altLang="en-US" sz="2800" dirty="0" smtClean="0"/>
              <a:t>は、舌先が歯茎に</a:t>
            </a:r>
            <a:r>
              <a:rPr lang="ja-JP" altLang="en-US" sz="2800" dirty="0"/>
              <a:t>一度</a:t>
            </a:r>
            <a:r>
              <a:rPr lang="ja-JP" altLang="en-US" sz="2800" dirty="0" smtClean="0"/>
              <a:t>軽く　</a:t>
            </a:r>
            <a:endParaRPr lang="en-US" altLang="ja-JP" sz="2800" dirty="0" smtClean="0"/>
          </a:p>
          <a:p>
            <a:pPr>
              <a:lnSpc>
                <a:spcPct val="90000"/>
              </a:lnSpc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触れる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            </a:t>
            </a:r>
            <a:endParaRPr lang="en-US" altLang="ja-JP" sz="2800" dirty="0"/>
          </a:p>
        </p:txBody>
      </p:sp>
      <p:pic>
        <p:nvPicPr>
          <p:cNvPr id="2" name="phonetics09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同化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ja-JP" altLang="en-US" sz="2800" dirty="0"/>
              <a:t>４．相互同化</a:t>
            </a:r>
            <a:r>
              <a:rPr lang="en-US" altLang="ja-JP" sz="2800" dirty="0"/>
              <a:t>(reciprocal assimilation)</a:t>
            </a:r>
            <a:r>
              <a:rPr lang="ja-JP" altLang="en-US" sz="2800" dirty="0"/>
              <a:t>：</a:t>
            </a:r>
          </a:p>
          <a:p>
            <a:pPr>
              <a:buFontTx/>
              <a:buNone/>
            </a:pPr>
            <a:r>
              <a:rPr lang="ja-JP" altLang="en-US" sz="2800" dirty="0"/>
              <a:t>  隣接する２つの音が相互に</a:t>
            </a:r>
            <a:r>
              <a:rPr lang="ja-JP" altLang="en-US" sz="2800" dirty="0">
                <a:solidFill>
                  <a:srgbClr val="FF0000"/>
                </a:solidFill>
              </a:rPr>
              <a:t>融合</a:t>
            </a:r>
            <a:r>
              <a:rPr lang="ja-JP" altLang="en-US" sz="2800" dirty="0"/>
              <a:t>して、別の音になる。</a:t>
            </a:r>
          </a:p>
          <a:p>
            <a:pPr>
              <a:buFontTx/>
              <a:buNone/>
            </a:pPr>
            <a:r>
              <a:rPr lang="ja-JP" altLang="en-US" sz="2800" dirty="0"/>
              <a:t>　　 </a:t>
            </a:r>
            <a:r>
              <a:rPr lang="en-US" altLang="ja-JP" sz="2800" dirty="0"/>
              <a:t>no</a:t>
            </a:r>
            <a:r>
              <a:rPr lang="en-US" altLang="ja-JP" sz="2800" dirty="0">
                <a:solidFill>
                  <a:srgbClr val="FF0000"/>
                </a:solidFill>
              </a:rPr>
              <a:t>t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y</a:t>
            </a:r>
            <a:r>
              <a:rPr lang="en-US" altLang="ja-JP" sz="2800" dirty="0"/>
              <a:t>et                         di</a:t>
            </a:r>
            <a:r>
              <a:rPr lang="en-US" altLang="ja-JP" sz="2800" dirty="0">
                <a:solidFill>
                  <a:srgbClr val="FF0000"/>
                </a:solidFill>
              </a:rPr>
              <a:t>d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y</a:t>
            </a:r>
            <a:r>
              <a:rPr lang="en-US" altLang="ja-JP" sz="2800" dirty="0"/>
              <a:t>ou</a:t>
            </a:r>
          </a:p>
          <a:p>
            <a:pPr>
              <a:buFontTx/>
              <a:buNone/>
            </a:pPr>
            <a:r>
              <a:rPr lang="en-US" altLang="ja-JP" sz="2800" dirty="0"/>
              <a:t>   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[t]+[j]→[   ]                   [d]+[j]→[  ]</a:t>
            </a:r>
          </a:p>
          <a:p>
            <a:pPr>
              <a:buFontTx/>
              <a:buNone/>
            </a:pPr>
            <a:r>
              <a:rPr lang="en-US" altLang="ja-JP" sz="3600" dirty="0"/>
              <a:t>            </a:t>
            </a:r>
            <a:endParaRPr lang="en-US" altLang="ja-JP" sz="2800" dirty="0"/>
          </a:p>
        </p:txBody>
      </p:sp>
      <p:pic>
        <p:nvPicPr>
          <p:cNvPr id="2" name="phonetics09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 dirty="0"/>
              <a:t>同時調音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9256" cy="50691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同時調音</a:t>
            </a:r>
            <a:r>
              <a:rPr lang="en-US" altLang="ja-JP" sz="2800" dirty="0"/>
              <a:t>(</a:t>
            </a:r>
            <a:r>
              <a:rPr lang="en-US" altLang="ja-JP" sz="2800" dirty="0" err="1"/>
              <a:t>coarticulation</a:t>
            </a:r>
            <a:r>
              <a:rPr lang="en-US" altLang="ja-JP" sz="2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ある音が前後音の影響を受け、他の音と、部分的あるいは完全に、重なり合って調音されること。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</a:t>
            </a:r>
            <a:r>
              <a:rPr lang="ja-JP" altLang="en-US" sz="2800" dirty="0" smtClean="0"/>
              <a:t>（調音</a:t>
            </a:r>
            <a:r>
              <a:rPr lang="ja-JP" altLang="en-US" sz="2800" dirty="0"/>
              <a:t>の省エネ、</a:t>
            </a:r>
            <a:r>
              <a:rPr lang="ja-JP" altLang="en-US" sz="2800" dirty="0" smtClean="0"/>
              <a:t>経済性の理由）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・副次的調音</a:t>
            </a:r>
            <a:r>
              <a:rPr lang="en-US" altLang="ja-JP" sz="2800" dirty="0"/>
              <a:t>(secondary articulation)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　主要調音はそのままで、特徴が付加</a:t>
            </a:r>
            <a:r>
              <a:rPr lang="ja-JP" altLang="en-US" sz="2800" dirty="0" smtClean="0"/>
              <a:t>される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（⇒異音：同じ音（素）のバリエーション）</a:t>
            </a: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・同化</a:t>
            </a:r>
            <a:r>
              <a:rPr lang="en-US" altLang="ja-JP" sz="2800" dirty="0"/>
              <a:t>(assimilation)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　主要調音が変化して、別の</a:t>
            </a:r>
            <a:r>
              <a:rPr lang="ja-JP" altLang="en-US" sz="2800" dirty="0" smtClean="0"/>
              <a:t>音（素）に</a:t>
            </a:r>
            <a:r>
              <a:rPr lang="ja-JP" altLang="en-US" sz="2800" dirty="0"/>
              <a:t>なる</a:t>
            </a:r>
          </a:p>
        </p:txBody>
      </p:sp>
      <p:pic>
        <p:nvPicPr>
          <p:cNvPr id="2" name="phonetics09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 smtClean="0"/>
              <a:t>音素：意味の違いを引き起こす音の単位。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（母語話者によって別の音として知覚・認識される）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異音：一つの音素として知覚される、音声的に類似した音。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　　　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（例）</a:t>
            </a:r>
            <a:r>
              <a:rPr lang="en-US" altLang="ja-JP" sz="2400" dirty="0" smtClean="0"/>
              <a:t>[</a:t>
            </a:r>
            <a:r>
              <a:rPr lang="en-US" altLang="ja-JP" sz="2400" dirty="0"/>
              <a:t>k</a:t>
            </a:r>
            <a:r>
              <a:rPr lang="en-US" altLang="ja-JP" sz="2400" baseline="30000" dirty="0">
                <a:solidFill>
                  <a:srgbClr val="FF0000"/>
                </a:solidFill>
              </a:rPr>
              <a:t>w</a:t>
            </a:r>
            <a:r>
              <a:rPr lang="en-US" altLang="ja-JP" sz="2400" dirty="0"/>
              <a:t>]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音素 </a:t>
            </a:r>
            <a:r>
              <a:rPr lang="en-US" altLang="ja-JP" sz="2400" dirty="0" smtClean="0"/>
              <a:t>/</a:t>
            </a:r>
            <a:r>
              <a:rPr lang="en-US" altLang="ja-JP" sz="2400" dirty="0"/>
              <a:t>k</a:t>
            </a:r>
            <a:r>
              <a:rPr lang="en-US" altLang="ja-JP" sz="2400" dirty="0" smtClean="0"/>
              <a:t>/ 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異音の一つ。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800" dirty="0" smtClean="0"/>
              <a:t>　　　　　　　</a:t>
            </a:r>
            <a:r>
              <a:rPr lang="en-US" altLang="ja-JP" sz="2800" dirty="0" smtClean="0"/>
              <a:t>cool[</a:t>
            </a:r>
            <a:r>
              <a:rPr lang="en-US" altLang="ja-JP" sz="2800" dirty="0" err="1" smtClean="0"/>
              <a:t>k</a:t>
            </a:r>
            <a:r>
              <a:rPr lang="en-US" altLang="ja-JP" sz="2800" baseline="30000" dirty="0" err="1" smtClean="0">
                <a:solidFill>
                  <a:srgbClr val="FF0000"/>
                </a:solidFill>
              </a:rPr>
              <a:t>w</a:t>
            </a:r>
            <a:r>
              <a:rPr lang="en-US" altLang="ja-JP" sz="2800" dirty="0" err="1" smtClean="0"/>
              <a:t>u:l</a:t>
            </a:r>
            <a:r>
              <a:rPr lang="en-US" altLang="ja-JP" sz="2800" dirty="0" smtClean="0"/>
              <a:t>]                         pool[p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w </a:t>
            </a:r>
            <a:r>
              <a:rPr lang="en-US" altLang="ja-JP" sz="2800" dirty="0" smtClean="0"/>
              <a:t>u:l]          </a:t>
            </a:r>
            <a:endParaRPr lang="ja-JP" altLang="en-US" sz="28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31840" y="4005064"/>
            <a:ext cx="10081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691031" y="3152794"/>
            <a:ext cx="8121977" cy="2661626"/>
            <a:chOff x="770503" y="3517596"/>
            <a:chExt cx="8121977" cy="2661626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770503" y="3549099"/>
              <a:ext cx="3672408" cy="2630123"/>
              <a:chOff x="2195736" y="3964704"/>
              <a:chExt cx="3672408" cy="2630123"/>
            </a:xfrm>
          </p:grpSpPr>
          <p:sp>
            <p:nvSpPr>
              <p:cNvPr id="4" name="円/楕円 3"/>
              <p:cNvSpPr/>
              <p:nvPr/>
            </p:nvSpPr>
            <p:spPr>
              <a:xfrm>
                <a:off x="2195736" y="4149080"/>
                <a:ext cx="3672408" cy="2445747"/>
              </a:xfrm>
              <a:prstGeom prst="ellipse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3188920" y="3964704"/>
                <a:ext cx="1599103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ja-JP" altLang="en-US" sz="3200" dirty="0" smtClean="0"/>
                  <a:t>音素</a:t>
                </a:r>
                <a:r>
                  <a:rPr lang="en-US" altLang="ja-JP" sz="3200" dirty="0" smtClean="0"/>
                  <a:t>/</a:t>
                </a:r>
                <a:r>
                  <a:rPr lang="en-US" altLang="ja-JP" sz="3200" dirty="0"/>
                  <a:t>k/</a:t>
                </a:r>
                <a:endParaRPr kumimoji="1" lang="ja-JP" altLang="en-US" sz="3200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3785366" y="4755466"/>
                <a:ext cx="1002658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/>
                  <a:t>[</a:t>
                </a:r>
                <a:r>
                  <a:rPr lang="en-US" altLang="ja-JP" sz="3200" dirty="0" err="1" smtClean="0"/>
                  <a:t>k</a:t>
                </a:r>
                <a:r>
                  <a:rPr lang="en-US" altLang="ja-JP" sz="3200" baseline="30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4368396" y="5428635"/>
                <a:ext cx="1067700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/>
                  <a:t>[</a:t>
                </a:r>
                <a:r>
                  <a:rPr lang="en-US" altLang="ja-JP" sz="3200" dirty="0" err="1" smtClean="0"/>
                  <a:t>k</a:t>
                </a:r>
                <a:r>
                  <a:rPr lang="en-US" altLang="ja-JP" sz="3200" baseline="30000" dirty="0" err="1" smtClean="0">
                    <a:solidFill>
                      <a:srgbClr val="FF0000"/>
                    </a:solidFill>
                  </a:rPr>
                  <a:t>h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375592" y="4939578"/>
                <a:ext cx="955379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/>
                  <a:t>[k</a:t>
                </a:r>
                <a:r>
                  <a:rPr lang="en-US" altLang="ja-JP" sz="3200" baseline="30000" dirty="0">
                    <a:solidFill>
                      <a:srgbClr val="FF0000"/>
                    </a:solidFill>
                  </a:rPr>
                  <a:t>w</a:t>
                </a:r>
                <a:r>
                  <a:rPr lang="en-US" altLang="ja-JP" sz="3200" dirty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2853281" y="5676753"/>
                <a:ext cx="932085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/>
                  <a:t>[</a:t>
                </a:r>
                <a:r>
                  <a:rPr lang="en-US" altLang="ja-JP" sz="3200" dirty="0" smtClean="0"/>
                  <a:t>k </a:t>
                </a:r>
                <a:r>
                  <a:rPr lang="en-US" altLang="ja-JP" sz="3200" baseline="30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5220072" y="3517596"/>
              <a:ext cx="3672408" cy="2630123"/>
              <a:chOff x="2195736" y="3964704"/>
              <a:chExt cx="3672408" cy="2630123"/>
            </a:xfrm>
          </p:grpSpPr>
          <p:sp>
            <p:nvSpPr>
              <p:cNvPr id="15" name="円/楕円 14"/>
              <p:cNvSpPr/>
              <p:nvPr/>
            </p:nvSpPr>
            <p:spPr>
              <a:xfrm>
                <a:off x="2195736" y="4149080"/>
                <a:ext cx="3672408" cy="2445747"/>
              </a:xfrm>
              <a:prstGeom prst="ellipse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3131840" y="3964704"/>
                <a:ext cx="1656184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ja-JP" altLang="en-US" sz="3200" dirty="0" smtClean="0"/>
                  <a:t>音素</a:t>
                </a:r>
                <a:r>
                  <a:rPr lang="en-US" altLang="ja-JP" sz="3200" dirty="0" smtClean="0"/>
                  <a:t>/p/</a:t>
                </a:r>
                <a:endParaRPr kumimoji="1" lang="ja-JP" altLang="en-US" sz="320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3785366" y="4755466"/>
                <a:ext cx="1002658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 smtClean="0"/>
                  <a:t>[</a:t>
                </a:r>
                <a:r>
                  <a:rPr lang="en-US" altLang="ja-JP" sz="3200" dirty="0" err="1" smtClean="0"/>
                  <a:t>p</a:t>
                </a:r>
                <a:r>
                  <a:rPr lang="en-US" altLang="ja-JP" sz="3200" baseline="30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4368396" y="5428635"/>
                <a:ext cx="1067700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 smtClean="0"/>
                  <a:t>[</a:t>
                </a:r>
                <a:r>
                  <a:rPr lang="en-US" altLang="ja-JP" sz="3200" dirty="0" err="1"/>
                  <a:t>p</a:t>
                </a:r>
                <a:r>
                  <a:rPr lang="en-US" altLang="ja-JP" sz="3200" baseline="30000" dirty="0" err="1" smtClean="0">
                    <a:solidFill>
                      <a:srgbClr val="FF0000"/>
                    </a:solidFill>
                  </a:rPr>
                  <a:t>h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2375592" y="4939578"/>
                <a:ext cx="955379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 smtClean="0"/>
                  <a:t>[p</a:t>
                </a:r>
                <a:r>
                  <a:rPr lang="en-US" altLang="ja-JP" sz="3200" baseline="30000" dirty="0" smtClean="0">
                    <a:solidFill>
                      <a:srgbClr val="FF0000"/>
                    </a:solidFill>
                  </a:rPr>
                  <a:t>w</a:t>
                </a:r>
                <a:r>
                  <a:rPr lang="en-US" altLang="ja-JP" sz="3200" dirty="0"/>
                  <a:t>]</a:t>
                </a:r>
                <a:endParaRPr kumimoji="1" lang="ja-JP" altLang="en-US" sz="3200" dirty="0"/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2876576" y="5676753"/>
                <a:ext cx="1063752" cy="5847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dirty="0"/>
                  <a:t> </a:t>
                </a:r>
                <a:r>
                  <a:rPr lang="en-US" altLang="ja-JP" sz="3200" dirty="0" smtClean="0"/>
                  <a:t>[p</a:t>
                </a:r>
                <a:r>
                  <a:rPr lang="en-US" altLang="ja-JP" sz="3200" baseline="300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altLang="ja-JP" sz="3200" dirty="0" smtClean="0"/>
                  <a:t>]</a:t>
                </a:r>
                <a:endParaRPr kumimoji="1" lang="ja-JP" altLang="en-US" sz="3200" dirty="0"/>
              </a:p>
            </p:txBody>
          </p:sp>
        </p:grpSp>
        <p:sp>
          <p:nvSpPr>
            <p:cNvPr id="21" name="左右矢印 20"/>
            <p:cNvSpPr/>
            <p:nvPr/>
          </p:nvSpPr>
          <p:spPr>
            <a:xfrm>
              <a:off x="3851920" y="3517597"/>
              <a:ext cx="1800200" cy="48746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1796300" y="4929170"/>
            <a:ext cx="276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⅂</a:t>
            </a:r>
            <a:endParaRPr lang="ja-JP" altLang="ja-JP" dirty="0">
              <a:solidFill>
                <a:srgbClr val="FF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300704" y="4929170"/>
            <a:ext cx="276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⅂</a:t>
            </a:r>
            <a:endParaRPr lang="ja-JP" altLang="ja-JP" dirty="0">
              <a:solidFill>
                <a:srgbClr val="FF0000"/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28774" y="5881256"/>
            <a:ext cx="4610558" cy="369332"/>
            <a:chOff x="628774" y="5881256"/>
            <a:chExt cx="4610558" cy="369332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28774" y="5881256"/>
              <a:ext cx="461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[</a:t>
              </a:r>
              <a:r>
                <a:rPr kumimoji="1" lang="en-US" altLang="ja-JP" dirty="0" err="1" smtClean="0"/>
                <a:t>k</a:t>
              </a:r>
              <a:r>
                <a:rPr kumimoji="1" lang="en-US" altLang="ja-JP" baseline="30000" dirty="0" err="1" smtClean="0"/>
                <a:t>h</a:t>
              </a:r>
              <a:r>
                <a:rPr kumimoji="1" lang="en-US" altLang="ja-JP" dirty="0" smtClean="0"/>
                <a:t>]</a:t>
              </a:r>
              <a:r>
                <a:rPr lang="ja-JP" altLang="en-US" dirty="0" smtClean="0"/>
                <a:t>は気息を伴う</a:t>
              </a:r>
              <a:r>
                <a:rPr lang="en-US" altLang="ja-JP" dirty="0" smtClean="0"/>
                <a:t>[k]</a:t>
              </a:r>
              <a:r>
                <a:rPr lang="ja-JP" altLang="en-US" dirty="0" err="1" smtClean="0"/>
                <a:t>、</a:t>
              </a:r>
              <a:r>
                <a:rPr lang="en-US" altLang="ja-JP" dirty="0" smtClean="0"/>
                <a:t>[k  ]</a:t>
              </a:r>
              <a:r>
                <a:rPr lang="ja-JP" altLang="en-US" dirty="0" smtClean="0"/>
                <a:t>は破裂を伴わない</a:t>
              </a:r>
              <a:r>
                <a:rPr lang="en-US" altLang="ja-JP" dirty="0" smtClean="0"/>
                <a:t>[</a:t>
              </a:r>
              <a:r>
                <a:rPr lang="en-US" altLang="ja-JP" dirty="0"/>
                <a:t>k</a:t>
              </a:r>
              <a:r>
                <a:rPr lang="en-US" altLang="ja-JP" dirty="0" smtClean="0"/>
                <a:t>]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 flipH="1">
              <a:off x="2884928" y="5881256"/>
              <a:ext cx="45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⅂</a:t>
              </a:r>
              <a:endParaRPr lang="ja-JP" altLang="ja-JP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phonetics09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9326" y="446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副次的調音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１．唇音化</a:t>
            </a:r>
            <a:r>
              <a:rPr lang="en-US" altLang="ja-JP" dirty="0"/>
              <a:t>(labialization)</a:t>
            </a:r>
            <a:r>
              <a:rPr lang="ja-JP" altLang="en-US" dirty="0"/>
              <a:t>：円唇音の影響で、副次的に（　　　　　　　）を伴う。</a:t>
            </a:r>
          </a:p>
          <a:p>
            <a:pPr>
              <a:buFontTx/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cool[k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w </a:t>
            </a:r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/>
              <a:t>:l]</a:t>
            </a:r>
            <a:r>
              <a:rPr lang="ja-JP" altLang="en-US" dirty="0"/>
              <a:t>　 （逆行</a:t>
            </a:r>
            <a:r>
              <a:rPr lang="ja-JP" altLang="en-US" dirty="0" smtClean="0"/>
              <a:t>：後続音からの影響）</a:t>
            </a:r>
            <a:endParaRPr lang="en-US" altLang="ja-JP" dirty="0" smtClean="0"/>
          </a:p>
          <a:p>
            <a:pPr>
              <a:buFontTx/>
              <a:buNone/>
            </a:pPr>
            <a:r>
              <a:rPr lang="ja-JP" altLang="en-US" dirty="0"/>
              <a:t>　　</a:t>
            </a:r>
            <a:r>
              <a:rPr lang="en-US" altLang="ja-JP" dirty="0"/>
              <a:t>loose[</a:t>
            </a:r>
            <a:r>
              <a:rPr lang="en-US" altLang="ja-JP" dirty="0" err="1"/>
              <a:t>l</a:t>
            </a:r>
            <a:r>
              <a:rPr lang="en-US" altLang="ja-JP" dirty="0" err="1">
                <a:solidFill>
                  <a:srgbClr val="FF0000"/>
                </a:solidFill>
              </a:rPr>
              <a:t>u</a:t>
            </a:r>
            <a:r>
              <a:rPr lang="en-US" altLang="ja-JP" dirty="0" err="1"/>
              <a:t>:s</a:t>
            </a:r>
            <a:r>
              <a:rPr lang="en-US" altLang="ja-JP" baseline="30000" dirty="0" err="1">
                <a:solidFill>
                  <a:srgbClr val="FF0000"/>
                </a:solidFill>
              </a:rPr>
              <a:t>w</a:t>
            </a:r>
            <a:r>
              <a:rPr lang="en-US" altLang="ja-JP" dirty="0"/>
              <a:t>]</a:t>
            </a:r>
            <a:r>
              <a:rPr lang="ja-JP" altLang="en-US" dirty="0"/>
              <a:t>　 （進行</a:t>
            </a:r>
            <a:r>
              <a:rPr lang="ja-JP" altLang="en-US" dirty="0" smtClean="0"/>
              <a:t>：先行音</a:t>
            </a:r>
            <a:r>
              <a:rPr lang="ja-JP" altLang="en-US" dirty="0"/>
              <a:t>からの影響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 smtClean="0"/>
              <a:t>２</a:t>
            </a:r>
            <a:r>
              <a:rPr lang="ja-JP" altLang="en-US" dirty="0"/>
              <a:t>．口蓋化</a:t>
            </a:r>
            <a:r>
              <a:rPr lang="en-US" altLang="ja-JP" dirty="0"/>
              <a:t>(palatalization)</a:t>
            </a:r>
            <a:r>
              <a:rPr lang="ja-JP" altLang="en-US" dirty="0"/>
              <a:t>：</a:t>
            </a:r>
            <a:r>
              <a:rPr lang="en-US" altLang="ja-JP" dirty="0"/>
              <a:t>[</a:t>
            </a:r>
            <a:r>
              <a:rPr lang="en-US" altLang="ja-JP" dirty="0" err="1"/>
              <a:t>i</a:t>
            </a:r>
            <a:r>
              <a:rPr lang="en-US" altLang="ja-JP" dirty="0"/>
              <a:t>], [j]</a:t>
            </a:r>
            <a:r>
              <a:rPr lang="ja-JP" altLang="en-US" dirty="0"/>
              <a:t>の影響で、（　　　）が硬口蓋の方へ持ち上がる。</a:t>
            </a:r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key[</a:t>
            </a:r>
            <a:r>
              <a:rPr lang="en-US" altLang="ja-JP" dirty="0" err="1" smtClean="0"/>
              <a:t>k</a:t>
            </a:r>
            <a:r>
              <a:rPr lang="en-US" altLang="ja-JP" baseline="30000" dirty="0" err="1" smtClean="0">
                <a:solidFill>
                  <a:srgbClr val="FF0000"/>
                </a:solidFill>
              </a:rPr>
              <a:t>j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 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/>
              <a:t>:]</a:t>
            </a:r>
            <a:r>
              <a:rPr lang="ja-JP" altLang="en-US" dirty="0"/>
              <a:t>　　（逆行）（</a:t>
            </a:r>
            <a:r>
              <a:rPr lang="en-US" altLang="ja-JP" dirty="0"/>
              <a:t>[</a:t>
            </a:r>
            <a:r>
              <a:rPr lang="en-US" altLang="ja-JP" dirty="0" smtClean="0"/>
              <a:t>k</a:t>
            </a:r>
            <a:r>
              <a:rPr lang="ja-JP" altLang="en-US" baseline="30000" dirty="0" err="1" smtClean="0">
                <a:solidFill>
                  <a:srgbClr val="FF0000"/>
                </a:solidFill>
              </a:rPr>
              <a:t>ｊ</a:t>
            </a:r>
            <a:r>
              <a:rPr lang="en-US" altLang="ja-JP" dirty="0" smtClean="0"/>
              <a:t>]</a:t>
            </a:r>
            <a:r>
              <a:rPr lang="ja-JP" altLang="en-US" dirty="0" smtClean="0"/>
              <a:t>も音素</a:t>
            </a:r>
            <a:r>
              <a:rPr lang="en-US" altLang="ja-JP" dirty="0"/>
              <a:t>/k/</a:t>
            </a:r>
            <a:r>
              <a:rPr lang="ja-JP" altLang="en-US" dirty="0"/>
              <a:t>の一種）</a:t>
            </a:r>
          </a:p>
          <a:p>
            <a:pPr>
              <a:buFontTx/>
              <a:buNone/>
            </a:pPr>
            <a:endParaRPr lang="ja-JP" altLang="en-US" dirty="0"/>
          </a:p>
        </p:txBody>
      </p:sp>
      <p:sp>
        <p:nvSpPr>
          <p:cNvPr id="9" name="環状矢印 8"/>
          <p:cNvSpPr/>
          <p:nvPr/>
        </p:nvSpPr>
        <p:spPr>
          <a:xfrm>
            <a:off x="2051720" y="3212976"/>
            <a:ext cx="504056" cy="50405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環状矢印 11"/>
          <p:cNvSpPr/>
          <p:nvPr/>
        </p:nvSpPr>
        <p:spPr>
          <a:xfrm flipH="1">
            <a:off x="2051720" y="2564904"/>
            <a:ext cx="391312" cy="43204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環状矢印 12"/>
          <p:cNvSpPr/>
          <p:nvPr/>
        </p:nvSpPr>
        <p:spPr>
          <a:xfrm flipH="1">
            <a:off x="1689256" y="5445224"/>
            <a:ext cx="391312" cy="43204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phonetics09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 dirty="0"/>
              <a:t>副次的調音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３．軟口蓋化</a:t>
            </a:r>
            <a:r>
              <a:rPr lang="en-US" altLang="ja-JP" sz="2800" dirty="0"/>
              <a:t>(</a:t>
            </a:r>
            <a:r>
              <a:rPr lang="en-US" altLang="ja-JP" sz="2800" dirty="0" err="1"/>
              <a:t>velarization</a:t>
            </a:r>
            <a:r>
              <a:rPr lang="en-US" altLang="ja-JP" sz="2800" dirty="0"/>
              <a:t>)</a:t>
            </a:r>
            <a:r>
              <a:rPr lang="ja-JP" altLang="en-US" sz="2800" dirty="0"/>
              <a:t>：軟口蓋音の影響で、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　（　　　　）が軟口蓋の方向へ持ち上がる。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　明るい</a:t>
            </a:r>
            <a:r>
              <a:rPr lang="en-US" altLang="ja-JP" sz="2800" dirty="0"/>
              <a:t>L(clear L)</a:t>
            </a:r>
            <a:r>
              <a:rPr lang="ja-JP" altLang="en-US" sz="2800" dirty="0"/>
              <a:t>： 母音や</a:t>
            </a:r>
            <a:r>
              <a:rPr lang="en-US" altLang="ja-JP" sz="2800" dirty="0"/>
              <a:t>[j]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前では響きが良い</a:t>
            </a:r>
            <a:endParaRPr lang="ja-JP" alt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          </a:t>
            </a:r>
            <a:r>
              <a:rPr lang="en-US" altLang="ja-JP" sz="2800" dirty="0">
                <a:solidFill>
                  <a:srgbClr val="FF0000"/>
                </a:solidFill>
              </a:rPr>
              <a:t>l</a:t>
            </a:r>
            <a:r>
              <a:rPr lang="en-US" altLang="ja-JP" sz="2800" dirty="0"/>
              <a:t>uck, mi</a:t>
            </a:r>
            <a:r>
              <a:rPr lang="en-US" altLang="ja-JP" sz="2800" dirty="0">
                <a:solidFill>
                  <a:srgbClr val="FF0000"/>
                </a:solidFill>
              </a:rPr>
              <a:t>ll</a:t>
            </a:r>
            <a:r>
              <a:rPr lang="en-US" altLang="ja-JP" sz="2800" dirty="0"/>
              <a:t>ion, </a:t>
            </a:r>
            <a:r>
              <a:rPr lang="en-US" altLang="ja-JP" sz="2800" dirty="0">
                <a:solidFill>
                  <a:srgbClr val="FF0000"/>
                </a:solidFill>
              </a:rPr>
              <a:t>l</a:t>
            </a:r>
            <a:r>
              <a:rPr lang="en-US" altLang="ja-JP" sz="2800" dirty="0"/>
              <a:t>eave, ...</a:t>
            </a:r>
          </a:p>
          <a:p>
            <a:pPr>
              <a:lnSpc>
                <a:spcPct val="80000"/>
              </a:lnSpc>
              <a:buNone/>
            </a:pPr>
            <a:r>
              <a:rPr lang="ja-JP" altLang="en-US" sz="2800" dirty="0"/>
              <a:t>　　暗い</a:t>
            </a:r>
            <a:r>
              <a:rPr lang="en-US" altLang="ja-JP" sz="2800" dirty="0"/>
              <a:t>L(dark L)</a:t>
            </a:r>
            <a:r>
              <a:rPr lang="ja-JP" altLang="en-US" sz="2800" dirty="0"/>
              <a:t>：子音の前や</a:t>
            </a:r>
            <a:r>
              <a:rPr lang="ja-JP" altLang="en-US" sz="2800" dirty="0" smtClean="0"/>
              <a:t>語末で軟口蓋化</a:t>
            </a:r>
            <a:r>
              <a:rPr lang="en-US" altLang="ja-JP" sz="2800" dirty="0" smtClean="0"/>
              <a:t>[ ɫ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]</a:t>
            </a:r>
            <a:endParaRPr lang="en-US" altLang="ja-JP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　　　</a:t>
            </a:r>
            <a:r>
              <a:rPr lang="en-US" altLang="ja-JP" sz="2800" dirty="0"/>
              <a:t>mi</a:t>
            </a:r>
            <a:r>
              <a:rPr lang="en-US" altLang="ja-JP" sz="2800" dirty="0">
                <a:solidFill>
                  <a:srgbClr val="FF0000"/>
                </a:solidFill>
              </a:rPr>
              <a:t>l</a:t>
            </a:r>
            <a:r>
              <a:rPr lang="en-US" altLang="ja-JP" sz="2800" dirty="0"/>
              <a:t>k, a</a:t>
            </a:r>
            <a:r>
              <a:rPr lang="en-US" altLang="ja-JP" sz="2800" dirty="0">
                <a:solidFill>
                  <a:srgbClr val="FF0000"/>
                </a:solidFill>
              </a:rPr>
              <a:t>l</a:t>
            </a:r>
            <a:r>
              <a:rPr lang="en-US" altLang="ja-JP" sz="2800" dirty="0"/>
              <a:t>ways, ca</a:t>
            </a:r>
            <a:r>
              <a:rPr lang="en-US" altLang="ja-JP" sz="2800" dirty="0">
                <a:solidFill>
                  <a:srgbClr val="FF0000"/>
                </a:solidFill>
              </a:rPr>
              <a:t>ll</a:t>
            </a:r>
            <a:r>
              <a:rPr lang="en-US" altLang="ja-JP" sz="2800" dirty="0"/>
              <a:t>, </a:t>
            </a:r>
            <a:r>
              <a:rPr lang="en-US" altLang="ja-JP" sz="2800" dirty="0" smtClean="0"/>
              <a:t>resu</a:t>
            </a:r>
            <a:r>
              <a:rPr lang="en-US" altLang="ja-JP" sz="2800" dirty="0" smtClean="0">
                <a:solidFill>
                  <a:srgbClr val="FF0000"/>
                </a:solidFill>
              </a:rPr>
              <a:t>l</a:t>
            </a:r>
            <a:r>
              <a:rPr lang="en-US" altLang="ja-JP" sz="2800" dirty="0" smtClean="0"/>
              <a:t>t,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cf. </a:t>
            </a:r>
            <a:r>
              <a:rPr lang="ja-JP" altLang="en-US" sz="2800" dirty="0" smtClean="0"/>
              <a:t>カルピス→</a:t>
            </a:r>
            <a:r>
              <a:rPr lang="en-US" altLang="ja-JP" sz="2800" dirty="0" err="1" smtClean="0"/>
              <a:t>cu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l</a:t>
            </a:r>
            <a:r>
              <a:rPr lang="en-US" altLang="ja-JP" sz="2800" dirty="0" err="1" smtClean="0"/>
              <a:t>pis</a:t>
            </a:r>
            <a:endParaRPr lang="en-US" altLang="ja-JP" sz="28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４．鼻音化</a:t>
            </a:r>
            <a:r>
              <a:rPr lang="en-US" altLang="ja-JP" sz="2800" dirty="0"/>
              <a:t>(</a:t>
            </a:r>
            <a:r>
              <a:rPr lang="en-US" altLang="ja-JP" sz="2800" dirty="0" err="1"/>
              <a:t>nazalization</a:t>
            </a:r>
            <a:r>
              <a:rPr lang="en-US" altLang="ja-JP" sz="2800" dirty="0"/>
              <a:t>)</a:t>
            </a:r>
            <a:r>
              <a:rPr lang="ja-JP" altLang="en-US" sz="2800" dirty="0"/>
              <a:t>：後続する鼻音の影響で、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　呼気の一部が鼻腔に流れる。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/>
              <a:t>　　　　</a:t>
            </a:r>
            <a:r>
              <a:rPr lang="en-US" altLang="ja-JP" sz="2800" dirty="0" smtClean="0">
                <a:solidFill>
                  <a:srgbClr val="FF0000"/>
                </a:solidFill>
              </a:rPr>
              <a:t>o</a:t>
            </a:r>
            <a:r>
              <a:rPr lang="en-US" altLang="ja-JP" sz="2800" dirty="0" smtClean="0"/>
              <a:t>n[o</a:t>
            </a:r>
            <a:r>
              <a:rPr lang="ja-JP" altLang="en-US" sz="2800" dirty="0" smtClean="0"/>
              <a:t>̃</a:t>
            </a:r>
            <a:r>
              <a:rPr lang="en-US" altLang="ja-JP" sz="2800" dirty="0" smtClean="0"/>
              <a:t>], m</a:t>
            </a:r>
            <a:r>
              <a:rPr lang="en-US" altLang="ja-JP" sz="2800" dirty="0" smtClean="0">
                <a:solidFill>
                  <a:srgbClr val="FF0000"/>
                </a:solidFill>
              </a:rPr>
              <a:t>o</a:t>
            </a:r>
            <a:r>
              <a:rPr lang="en-US" altLang="ja-JP" sz="2800" dirty="0" smtClean="0"/>
              <a:t>m</a:t>
            </a:r>
            <a:endParaRPr lang="en-US" altLang="ja-JP" sz="2800" dirty="0"/>
          </a:p>
        </p:txBody>
      </p:sp>
      <p:pic>
        <p:nvPicPr>
          <p:cNvPr id="2" name="phonetics09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77875"/>
          </a:xfrm>
        </p:spPr>
        <p:txBody>
          <a:bodyPr/>
          <a:lstStyle/>
          <a:p>
            <a:pPr algn="l"/>
            <a:r>
              <a:rPr lang="ja-JP" altLang="en-US" u="sng"/>
              <a:t>同化 </a:t>
            </a:r>
            <a:r>
              <a:rPr lang="en-US" altLang="ja-JP" u="sng"/>
              <a:t>(assimilation)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18487" cy="4929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隣接する</a:t>
            </a:r>
            <a:r>
              <a:rPr lang="ja-JP" altLang="en-US" dirty="0" smtClean="0"/>
              <a:t>音の影響を受けて、ある音の調音（</a:t>
            </a:r>
            <a:r>
              <a:rPr lang="ja-JP" altLang="en-US" dirty="0"/>
              <a:t>　　　　）</a:t>
            </a:r>
            <a:r>
              <a:rPr lang="ja-JP" altLang="en-US" dirty="0" smtClean="0"/>
              <a:t>、調音（</a:t>
            </a:r>
            <a:r>
              <a:rPr lang="ja-JP" altLang="en-US" dirty="0"/>
              <a:t>　　　　）、</a:t>
            </a:r>
            <a:r>
              <a:rPr lang="ja-JP" altLang="en-US" dirty="0" smtClean="0"/>
              <a:t>あるいは</a:t>
            </a:r>
            <a:r>
              <a:rPr lang="ja-JP" altLang="en-US" dirty="0"/>
              <a:t>有声</a:t>
            </a:r>
            <a:r>
              <a:rPr lang="ja-JP" altLang="en-US" dirty="0" smtClean="0"/>
              <a:t>性の有無など、その音の本質的な特徴が変化して、隣接音</a:t>
            </a:r>
            <a:r>
              <a:rPr lang="ja-JP" altLang="en-US" dirty="0"/>
              <a:t>と同じ</a:t>
            </a:r>
            <a:r>
              <a:rPr lang="ja-JP" altLang="en-US" dirty="0" smtClean="0"/>
              <a:t>になること。</a:t>
            </a:r>
            <a:endParaRPr lang="ja-JP" altLang="en-US" dirty="0"/>
          </a:p>
        </p:txBody>
      </p:sp>
      <p:pic>
        <p:nvPicPr>
          <p:cNvPr id="2" name="phonetics09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77875"/>
          </a:xfrm>
        </p:spPr>
        <p:txBody>
          <a:bodyPr/>
          <a:lstStyle/>
          <a:p>
            <a:pPr algn="l"/>
            <a:r>
              <a:rPr lang="ja-JP" altLang="en-US" u="sng"/>
              <a:t>同化 </a:t>
            </a:r>
            <a:r>
              <a:rPr lang="en-US" altLang="ja-JP" u="sng"/>
              <a:t>(assimilation)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975"/>
            <a:ext cx="9036496" cy="4929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１</a:t>
            </a:r>
            <a:r>
              <a:rPr lang="ja-JP" altLang="en-US" sz="2800" dirty="0"/>
              <a:t>．</a:t>
            </a:r>
            <a:r>
              <a:rPr lang="ja-JP" altLang="en-US" sz="2800" dirty="0" smtClean="0"/>
              <a:t>調音（　　　　　）の</a:t>
            </a:r>
            <a:r>
              <a:rPr lang="ja-JP" altLang="en-US" sz="2800" dirty="0"/>
              <a:t>同化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（逆行同化）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</a:t>
            </a:r>
            <a:r>
              <a:rPr lang="en-US" altLang="ja-JP" sz="2800" dirty="0"/>
              <a:t>whi</a:t>
            </a:r>
            <a:r>
              <a:rPr lang="en-US" altLang="ja-JP" sz="2800" dirty="0">
                <a:solidFill>
                  <a:srgbClr val="FF0000"/>
                </a:solidFill>
              </a:rPr>
              <a:t>t</a:t>
            </a:r>
            <a:r>
              <a:rPr lang="en-US" altLang="ja-JP" sz="2800" dirty="0"/>
              <a:t>e </a:t>
            </a:r>
            <a:r>
              <a:rPr lang="en-US" altLang="ja-JP" sz="2800" dirty="0">
                <a:solidFill>
                  <a:srgbClr val="0000FF"/>
                </a:solidFill>
              </a:rPr>
              <a:t>p</a:t>
            </a:r>
            <a:r>
              <a:rPr lang="en-US" altLang="ja-JP" sz="2800" dirty="0"/>
              <a:t>aper, frui</a:t>
            </a:r>
            <a:r>
              <a:rPr lang="en-US" altLang="ja-JP" sz="2800" dirty="0">
                <a:solidFill>
                  <a:srgbClr val="FF0000"/>
                </a:solidFill>
              </a:rPr>
              <a:t>t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002060"/>
                </a:solidFill>
              </a:rPr>
              <a:t>c</a:t>
            </a:r>
            <a:r>
              <a:rPr lang="en-US" altLang="ja-JP" sz="2800" dirty="0"/>
              <a:t>ake, </a:t>
            </a:r>
            <a:r>
              <a:rPr lang="ja-JP" altLang="en-US" sz="2800" dirty="0" smtClean="0"/>
              <a:t>　　</a:t>
            </a:r>
            <a:r>
              <a:rPr lang="en-US" altLang="ja-JP" sz="2800" dirty="0" smtClean="0"/>
              <a:t>goo</a:t>
            </a:r>
            <a:r>
              <a:rPr lang="en-US" altLang="ja-JP" sz="2800" dirty="0" smtClean="0">
                <a:solidFill>
                  <a:srgbClr val="FF0000"/>
                </a:solidFill>
              </a:rPr>
              <a:t>d</a:t>
            </a:r>
            <a:r>
              <a:rPr lang="en-US" altLang="ja-JP" sz="2800" dirty="0" smtClean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b</a:t>
            </a:r>
            <a:r>
              <a:rPr lang="en-US" altLang="ja-JP" sz="2800" dirty="0"/>
              <a:t>oy,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ba</a:t>
            </a:r>
            <a:r>
              <a:rPr lang="en-US" altLang="ja-JP" sz="2800" dirty="0" smtClean="0">
                <a:solidFill>
                  <a:srgbClr val="FF0000"/>
                </a:solidFill>
              </a:rPr>
              <a:t>d</a:t>
            </a:r>
            <a:r>
              <a:rPr lang="en-US" altLang="ja-JP" sz="2800" dirty="0" smtClean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g</a:t>
            </a:r>
            <a:r>
              <a:rPr lang="en-US" altLang="ja-JP" sz="2800" dirty="0"/>
              <a:t>irl,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　</a:t>
            </a:r>
            <a:r>
              <a:rPr lang="en-US" altLang="ja-JP" sz="2800" dirty="0" smtClean="0"/>
              <a:t>[ t ]</a:t>
            </a:r>
            <a:r>
              <a:rPr lang="en-US" altLang="ja-JP" sz="2800" dirty="0"/>
              <a:t>→</a:t>
            </a:r>
            <a:r>
              <a:rPr lang="en-US" altLang="ja-JP" sz="2800" dirty="0" smtClean="0"/>
              <a:t>[ p ]     [ t ]</a:t>
            </a:r>
            <a:r>
              <a:rPr lang="en-US" altLang="ja-JP" sz="2800" dirty="0"/>
              <a:t>→[   ]      </a:t>
            </a:r>
            <a:r>
              <a:rPr lang="en-US" altLang="ja-JP" sz="2800" dirty="0" smtClean="0"/>
              <a:t>[ d ]</a:t>
            </a:r>
            <a:r>
              <a:rPr lang="en-US" altLang="ja-JP" sz="2800" dirty="0"/>
              <a:t>→[   ]  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[ d ]</a:t>
            </a:r>
            <a:r>
              <a:rPr lang="en-US" altLang="ja-JP" sz="2800" dirty="0"/>
              <a:t>→[   </a:t>
            </a:r>
            <a:r>
              <a:rPr lang="en-US" altLang="ja-JP" sz="2800" dirty="0" smtClean="0"/>
              <a:t>]</a:t>
            </a:r>
          </a:p>
          <a:p>
            <a:pPr>
              <a:lnSpc>
                <a:spcPct val="90000"/>
              </a:lnSpc>
              <a:buNone/>
            </a:pPr>
            <a:r>
              <a:rPr lang="ja-JP" altLang="en-US" sz="2800" dirty="0" smtClean="0"/>
              <a:t>　　無声　無声　　</a:t>
            </a:r>
            <a:r>
              <a:rPr lang="ja-JP" altLang="en-US" sz="2800" dirty="0"/>
              <a:t>無声　</a:t>
            </a:r>
            <a:r>
              <a:rPr lang="ja-JP" altLang="en-US" sz="2800" dirty="0" smtClean="0"/>
              <a:t>無声　有声　有声　　</a:t>
            </a:r>
            <a:r>
              <a:rPr lang="ja-JP" altLang="en-US" sz="2800" dirty="0"/>
              <a:t>有声　</a:t>
            </a:r>
            <a:r>
              <a:rPr lang="ja-JP" altLang="en-US" sz="2800" dirty="0" smtClean="0"/>
              <a:t>有声</a:t>
            </a:r>
            <a:endParaRPr lang="en-US" altLang="ja-JP" sz="2800" dirty="0"/>
          </a:p>
          <a:p>
            <a:pPr>
              <a:lnSpc>
                <a:spcPct val="90000"/>
              </a:lnSpc>
              <a:buNone/>
            </a:pP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歯茎⇒（　　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）歯茎</a:t>
            </a:r>
            <a:r>
              <a:rPr lang="ja-JP" altLang="en-US" sz="2800" dirty="0">
                <a:solidFill>
                  <a:srgbClr val="FF0000"/>
                </a:solidFill>
              </a:rPr>
              <a:t>⇒（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r>
              <a:rPr lang="ja-JP" altLang="en-US" sz="2800" dirty="0">
                <a:solidFill>
                  <a:srgbClr val="FF0000"/>
                </a:solidFill>
              </a:rPr>
              <a:t>歯茎⇒（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r>
              <a:rPr lang="ja-JP" altLang="en-US" sz="2800" dirty="0">
                <a:solidFill>
                  <a:srgbClr val="FF0000"/>
                </a:solidFill>
              </a:rPr>
              <a:t>歯茎⇒（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ja-JP" altLang="en-US" sz="2800" dirty="0" smtClean="0"/>
              <a:t>　　閉鎖</a:t>
            </a:r>
            <a:r>
              <a:rPr lang="ja-JP" altLang="en-US" sz="2800" dirty="0"/>
              <a:t>　閉鎖　　閉鎖　</a:t>
            </a:r>
            <a:r>
              <a:rPr lang="ja-JP" altLang="en-US" sz="2800" dirty="0" smtClean="0"/>
              <a:t>閉鎖　</a:t>
            </a:r>
            <a:r>
              <a:rPr lang="ja-JP" altLang="en-US" sz="2800" dirty="0"/>
              <a:t>閉鎖　</a:t>
            </a:r>
            <a:r>
              <a:rPr lang="ja-JP" altLang="en-US" sz="2800" dirty="0" smtClean="0"/>
              <a:t>閉鎖　　</a:t>
            </a:r>
            <a:r>
              <a:rPr lang="ja-JP" altLang="en-US" sz="2800" dirty="0"/>
              <a:t>閉鎖　閉鎖</a:t>
            </a:r>
            <a:endParaRPr lang="en-US" altLang="ja-JP" sz="2800" dirty="0"/>
          </a:p>
          <a:p>
            <a:pPr>
              <a:lnSpc>
                <a:spcPct val="90000"/>
              </a:lnSpc>
              <a:buNone/>
            </a:pPr>
            <a:endParaRPr lang="en-US" altLang="ja-JP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ja-JP" sz="2400" dirty="0"/>
          </a:p>
        </p:txBody>
      </p:sp>
      <p:pic>
        <p:nvPicPr>
          <p:cNvPr id="2" name="phonetics09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77875"/>
          </a:xfrm>
        </p:spPr>
        <p:txBody>
          <a:bodyPr/>
          <a:lstStyle/>
          <a:p>
            <a:pPr algn="l"/>
            <a:r>
              <a:rPr lang="ja-JP" altLang="en-US" u="sng"/>
              <a:t>同化 </a:t>
            </a:r>
            <a:r>
              <a:rPr lang="en-US" altLang="ja-JP" u="sng"/>
              <a:t>(assimilation)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975"/>
            <a:ext cx="8928992" cy="4929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１</a:t>
            </a:r>
            <a:r>
              <a:rPr lang="ja-JP" altLang="en-US" sz="2800" dirty="0"/>
              <a:t>．</a:t>
            </a:r>
            <a:r>
              <a:rPr lang="ja-JP" altLang="en-US" sz="2800" dirty="0" smtClean="0"/>
              <a:t>調音位置の</a:t>
            </a:r>
            <a:r>
              <a:rPr lang="ja-JP" altLang="en-US" sz="2800" dirty="0"/>
              <a:t>同化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（逆行同化）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te</a:t>
            </a:r>
            <a:r>
              <a:rPr lang="en-US" altLang="ja-JP" sz="2800" dirty="0" smtClean="0">
                <a:solidFill>
                  <a:srgbClr val="FF0000"/>
                </a:solidFill>
              </a:rPr>
              <a:t>n</a:t>
            </a:r>
            <a:r>
              <a:rPr lang="en-US" altLang="ja-JP" sz="2800" dirty="0" smtClean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m</a:t>
            </a:r>
            <a:r>
              <a:rPr lang="en-US" altLang="ja-JP" sz="2800" dirty="0"/>
              <a:t>en, </a:t>
            </a:r>
            <a:r>
              <a:rPr lang="en-US" altLang="ja-JP" sz="2800" dirty="0" smtClean="0"/>
              <a:t>  </a:t>
            </a:r>
            <a:r>
              <a:rPr lang="ja-JP" altLang="en-US" sz="2800" dirty="0" smtClean="0"/>
              <a:t>　　 </a:t>
            </a:r>
            <a:r>
              <a:rPr lang="en-US" altLang="ja-JP" sz="2800" dirty="0" smtClean="0"/>
              <a:t>fi</a:t>
            </a:r>
            <a:r>
              <a:rPr lang="en-US" altLang="ja-JP" sz="2800" dirty="0" smtClean="0">
                <a:solidFill>
                  <a:srgbClr val="FF0000"/>
                </a:solidFill>
              </a:rPr>
              <a:t>n</a:t>
            </a:r>
            <a:r>
              <a:rPr lang="en-US" altLang="ja-JP" sz="2800" dirty="0" smtClean="0"/>
              <a:t>e </a:t>
            </a:r>
            <a:r>
              <a:rPr lang="en-US" altLang="ja-JP" sz="2800" dirty="0">
                <a:solidFill>
                  <a:srgbClr val="0000FF"/>
                </a:solidFill>
              </a:rPr>
              <a:t>g</a:t>
            </a:r>
            <a:r>
              <a:rPr lang="en-US" altLang="ja-JP" sz="2800" dirty="0"/>
              <a:t>rade, </a:t>
            </a:r>
            <a:r>
              <a:rPr lang="en-US" altLang="ja-JP" sz="2800" dirty="0" smtClean="0"/>
              <a:t>     thi</a:t>
            </a:r>
            <a:r>
              <a:rPr lang="en-US" altLang="ja-JP" sz="2800" dirty="0" smtClean="0">
                <a:solidFill>
                  <a:srgbClr val="FF0000"/>
                </a:solidFill>
              </a:rPr>
              <a:t>s</a:t>
            </a:r>
            <a:r>
              <a:rPr lang="en-US" altLang="ja-JP" sz="2800" dirty="0" smtClean="0"/>
              <a:t> </a:t>
            </a:r>
            <a:r>
              <a:rPr lang="en-US" altLang="ja-JP" sz="2800" dirty="0">
                <a:solidFill>
                  <a:srgbClr val="0000FF"/>
                </a:solidFill>
              </a:rPr>
              <a:t>sh</a:t>
            </a:r>
            <a:r>
              <a:rPr lang="en-US" altLang="ja-JP" sz="2800" dirty="0"/>
              <a:t>op,  </a:t>
            </a:r>
            <a:r>
              <a:rPr lang="en-US" altLang="ja-JP" sz="2800" dirty="0" smtClean="0"/>
              <a:t>  the</a:t>
            </a:r>
            <a:r>
              <a:rPr lang="en-US" altLang="ja-JP" sz="2800" dirty="0" smtClean="0">
                <a:solidFill>
                  <a:srgbClr val="FF0000"/>
                </a:solidFill>
              </a:rPr>
              <a:t>s</a:t>
            </a:r>
            <a:r>
              <a:rPr lang="en-US" altLang="ja-JP" sz="2800" dirty="0" smtClean="0"/>
              <a:t>e </a:t>
            </a:r>
            <a:r>
              <a:rPr lang="en-US" altLang="ja-JP" sz="2800" dirty="0">
                <a:solidFill>
                  <a:srgbClr val="0000FF"/>
                </a:solidFill>
              </a:rPr>
              <a:t>sh</a:t>
            </a:r>
            <a:r>
              <a:rPr lang="en-US" altLang="ja-JP" sz="2800" dirty="0"/>
              <a:t>oes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[ n ]</a:t>
            </a:r>
            <a:r>
              <a:rPr lang="en-US" altLang="ja-JP" sz="2800" dirty="0"/>
              <a:t>→ [   ]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[ n ] </a:t>
            </a:r>
            <a:r>
              <a:rPr lang="en-US" altLang="ja-JP" sz="2800" dirty="0"/>
              <a:t>→[   ] </a:t>
            </a:r>
            <a:r>
              <a:rPr lang="en-US" altLang="ja-JP" sz="2800" dirty="0" smtClean="0"/>
              <a:t>    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[ s ]</a:t>
            </a:r>
            <a:r>
              <a:rPr lang="en-US" altLang="ja-JP" sz="2800" dirty="0"/>
              <a:t>→[     ]     </a:t>
            </a:r>
            <a:r>
              <a:rPr lang="en-US" altLang="ja-JP" sz="2800" dirty="0" smtClean="0"/>
              <a:t>[ z ]</a:t>
            </a:r>
            <a:r>
              <a:rPr lang="en-US" altLang="ja-JP" sz="2800" dirty="0"/>
              <a:t>→[    ] </a:t>
            </a:r>
            <a:endParaRPr lang="en-US" altLang="ja-JP" sz="2800" dirty="0" smtClean="0"/>
          </a:p>
          <a:p>
            <a:pPr>
              <a:lnSpc>
                <a:spcPct val="90000"/>
              </a:lnSpc>
              <a:buNone/>
            </a:pPr>
            <a:r>
              <a:rPr lang="ja-JP" altLang="en-US" sz="2800" dirty="0" smtClean="0"/>
              <a:t>（有声）（有声）</a:t>
            </a:r>
            <a:r>
              <a:rPr lang="ja-JP" altLang="en-US" sz="2800" dirty="0"/>
              <a:t>（有声）（有声</a:t>
            </a:r>
            <a:r>
              <a:rPr lang="ja-JP" altLang="en-US" sz="2800" dirty="0" smtClean="0"/>
              <a:t>）    無声　無声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有声　無声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ja-JP" sz="2800" dirty="0"/>
              <a:t> </a:t>
            </a:r>
            <a:r>
              <a:rPr lang="ja-JP" altLang="en-US" sz="2800" dirty="0" smtClean="0">
                <a:solidFill>
                  <a:srgbClr val="FF0000"/>
                </a:solidFill>
              </a:rPr>
              <a:t>歯茎⇒（　　　）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>
                <a:solidFill>
                  <a:srgbClr val="FF0000"/>
                </a:solidFill>
              </a:rPr>
              <a:t>歯茎⇒（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r>
              <a:rPr lang="ja-JP" altLang="en-US" sz="2800" dirty="0">
                <a:solidFill>
                  <a:srgbClr val="FF0000"/>
                </a:solidFill>
              </a:rPr>
              <a:t>歯茎⇒（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r>
              <a:rPr lang="ja-JP" altLang="en-US" sz="2800" dirty="0">
                <a:solidFill>
                  <a:srgbClr val="FF0000"/>
                </a:solidFill>
              </a:rPr>
              <a:t>歯茎⇒（　　　） 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鼻音　　鼻音　鼻音　鼻音　　</a:t>
            </a:r>
            <a:r>
              <a:rPr lang="ja-JP" altLang="en-US" sz="2800" dirty="0"/>
              <a:t>摩擦</a:t>
            </a:r>
            <a:r>
              <a:rPr lang="ja-JP" altLang="en-US" sz="2800" dirty="0" smtClean="0"/>
              <a:t>　摩擦　　摩擦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摩擦</a:t>
            </a:r>
            <a:endParaRPr lang="en-US" altLang="ja-JP" sz="2800" dirty="0"/>
          </a:p>
        </p:txBody>
      </p:sp>
      <p:pic>
        <p:nvPicPr>
          <p:cNvPr id="2" name="phonetics09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777875"/>
          </a:xfrm>
        </p:spPr>
        <p:txBody>
          <a:bodyPr/>
          <a:lstStyle/>
          <a:p>
            <a:pPr algn="l"/>
            <a:r>
              <a:rPr lang="ja-JP" altLang="en-US" u="sng"/>
              <a:t>同化 </a:t>
            </a:r>
            <a:r>
              <a:rPr lang="en-US" altLang="ja-JP" u="sng"/>
              <a:t>(assimilation)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18487" cy="4929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１</a:t>
            </a:r>
            <a:r>
              <a:rPr lang="ja-JP" altLang="en-US" sz="2800" dirty="0"/>
              <a:t>．</a:t>
            </a:r>
            <a:r>
              <a:rPr lang="ja-JP" altLang="en-US" sz="2800" dirty="0" smtClean="0"/>
              <a:t>調音（　　　　）の</a:t>
            </a:r>
            <a:r>
              <a:rPr lang="ja-JP" altLang="en-US" sz="2800" dirty="0"/>
              <a:t>同化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（進行同化）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   </a:t>
            </a:r>
            <a:r>
              <a:rPr lang="en-US" altLang="ja-JP" sz="2800" dirty="0"/>
              <a:t>u</a:t>
            </a:r>
            <a:r>
              <a:rPr lang="en-US" altLang="ja-JP" sz="2800" dirty="0">
                <a:solidFill>
                  <a:srgbClr val="0070C0"/>
                </a:solidFill>
              </a:rPr>
              <a:t>p</a:t>
            </a:r>
            <a:r>
              <a:rPr lang="en-US" altLang="ja-JP" sz="2800" dirty="0"/>
              <a:t> a</a:t>
            </a:r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lang="en-US" altLang="ja-JP" sz="2800" dirty="0"/>
              <a:t>d down, Ja</a:t>
            </a:r>
            <a:r>
              <a:rPr lang="en-US" altLang="ja-JP" sz="2800" dirty="0">
                <a:solidFill>
                  <a:srgbClr val="0070C0"/>
                </a:solidFill>
              </a:rPr>
              <a:t>ck</a:t>
            </a:r>
            <a:r>
              <a:rPr lang="en-US" altLang="ja-JP" sz="2800" dirty="0"/>
              <a:t> a</a:t>
            </a:r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lang="en-US" altLang="ja-JP" sz="2800" dirty="0"/>
              <a:t>d Tom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        [n]→[m]         [n]→[</a:t>
            </a:r>
            <a:r>
              <a:rPr lang="ja-JP" altLang="en-US" sz="2800" dirty="0"/>
              <a:t>　</a:t>
            </a:r>
            <a:r>
              <a:rPr lang="en-US" altLang="ja-JP" sz="2800" dirty="0"/>
              <a:t>]</a:t>
            </a:r>
            <a:r>
              <a:rPr lang="ja-JP" altLang="en-US" sz="2800" dirty="0"/>
              <a:t>（速いとき）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 smtClean="0"/>
              <a:t>　　　　</a:t>
            </a:r>
            <a:r>
              <a:rPr lang="ja-JP" altLang="en-US" sz="2400" dirty="0" smtClean="0">
                <a:solidFill>
                  <a:srgbClr val="FF0000"/>
                </a:solidFill>
              </a:rPr>
              <a:t>有声　　有声　　　有声　有声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 smtClean="0">
                <a:solidFill>
                  <a:srgbClr val="FF0000"/>
                </a:solidFill>
              </a:rPr>
              <a:t>　　　歯茎⇒（　　　）　　歯茎⇒（　　　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　鼻音　　鼻音　　　鼻音　鼻音</a:t>
            </a:r>
            <a:endParaRPr lang="en-US" altLang="ja-JP" sz="24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ja-JP" sz="2400" dirty="0"/>
          </a:p>
        </p:txBody>
      </p:sp>
      <p:pic>
        <p:nvPicPr>
          <p:cNvPr id="2" name="phonetics09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214</Words>
  <Application>Microsoft Office PowerPoint</Application>
  <PresentationFormat>画面に合わせる (4:3)</PresentationFormat>
  <Paragraphs>116</Paragraphs>
  <Slides>13</Slides>
  <Notes>0</Notes>
  <HiddenSlides>0</HiddenSlides>
  <MMClips>13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標準デザイン</vt:lpstr>
      <vt:lpstr>音変化</vt:lpstr>
      <vt:lpstr>同時調音</vt:lpstr>
      <vt:lpstr>PowerPoint プレゼンテーション</vt:lpstr>
      <vt:lpstr>副次的調音</vt:lpstr>
      <vt:lpstr>副次的調音</vt:lpstr>
      <vt:lpstr>同化 (assimilation)</vt:lpstr>
      <vt:lpstr>同化 (assimilation)</vt:lpstr>
      <vt:lpstr>同化 (assimilation)</vt:lpstr>
      <vt:lpstr>同化 (assimilation)</vt:lpstr>
      <vt:lpstr>同化</vt:lpstr>
      <vt:lpstr>同化</vt:lpstr>
      <vt:lpstr>同化</vt:lpstr>
      <vt:lpstr>同化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音変化</dc:title>
  <dc:creator>Kaoru</dc:creator>
  <cp:lastModifiedBy>福田薫</cp:lastModifiedBy>
  <cp:revision>53</cp:revision>
  <dcterms:created xsi:type="dcterms:W3CDTF">2009-07-13T16:06:12Z</dcterms:created>
  <dcterms:modified xsi:type="dcterms:W3CDTF">2020-07-08T22:51:36Z</dcterms:modified>
</cp:coreProperties>
</file>