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310" r:id="rId2"/>
    <p:sldId id="327" r:id="rId3"/>
    <p:sldId id="328" r:id="rId4"/>
    <p:sldId id="329" r:id="rId5"/>
    <p:sldId id="257" r:id="rId6"/>
    <p:sldId id="272" r:id="rId7"/>
    <p:sldId id="330" r:id="rId8"/>
    <p:sldId id="277" r:id="rId9"/>
    <p:sldId id="275" r:id="rId10"/>
    <p:sldId id="276" r:id="rId11"/>
    <p:sldId id="258" r:id="rId12"/>
    <p:sldId id="261" r:id="rId13"/>
    <p:sldId id="262" r:id="rId14"/>
    <p:sldId id="263" r:id="rId15"/>
    <p:sldId id="278" r:id="rId16"/>
    <p:sldId id="265" r:id="rId17"/>
    <p:sldId id="331" r:id="rId18"/>
    <p:sldId id="306" r:id="rId19"/>
    <p:sldId id="323" r:id="rId20"/>
    <p:sldId id="324" r:id="rId21"/>
    <p:sldId id="325" r:id="rId22"/>
    <p:sldId id="308" r:id="rId23"/>
    <p:sldId id="309" r:id="rId24"/>
    <p:sldId id="311" r:id="rId25"/>
    <p:sldId id="312" r:id="rId26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3897" autoAdjust="0"/>
  </p:normalViewPr>
  <p:slideViewPr>
    <p:cSldViewPr>
      <p:cViewPr varScale="1">
        <p:scale>
          <a:sx n="63" d="100"/>
          <a:sy n="63" d="100"/>
        </p:scale>
        <p:origin x="-10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1" tIns="47781" rIns="95561" bIns="47781" numCol="1" anchor="t" anchorCtr="0" compatLnSpc="1">
            <a:prstTxWarp prst="textNoShape">
              <a:avLst/>
            </a:prstTxWarp>
          </a:bodyPr>
          <a:lstStyle>
            <a:lvl1pPr defTabSz="955586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1" tIns="47781" rIns="95561" bIns="47781" numCol="1" anchor="t" anchorCtr="0" compatLnSpc="1">
            <a:prstTxWarp prst="textNoShape">
              <a:avLst/>
            </a:prstTxWarp>
          </a:bodyPr>
          <a:lstStyle>
            <a:lvl1pPr algn="r" defTabSz="955586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1" tIns="47781" rIns="95561" bIns="47781" numCol="1" anchor="b" anchorCtr="0" compatLnSpc="1">
            <a:prstTxWarp prst="textNoShape">
              <a:avLst/>
            </a:prstTxWarp>
          </a:bodyPr>
          <a:lstStyle>
            <a:lvl1pPr defTabSz="955586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1" tIns="47781" rIns="95561" bIns="47781" numCol="1" anchor="b" anchorCtr="0" compatLnSpc="1">
            <a:prstTxWarp prst="textNoShape">
              <a:avLst/>
            </a:prstTxWarp>
          </a:bodyPr>
          <a:lstStyle>
            <a:lvl1pPr algn="r" defTabSz="955586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BA2C3E7A-4515-4E8D-BBAF-E4A2696354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3865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AC5A0-E428-4F45-8011-B541C5ECF2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984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C2535-850C-4349-8C9E-25C80067A9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906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1DD32-8CCF-4848-94D2-072BD67DFD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8865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EF38-D69A-4A08-9877-FE28622271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122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B4C4F-38A1-4793-8377-28E6A3986C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677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5125B-E300-4140-9E07-FA9153D7B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939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B0B2C-3FD8-4896-B4DC-8CD6EF9679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53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83691-CF00-4A8B-8521-D396C6D555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122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C21A-4FEB-4AE2-AA74-636BE4E5C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106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5097E-4ECE-4845-9121-9D081FA3A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604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A30DD-E446-4FF4-997F-32AC18B9C1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454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CC432-95BB-45F6-9907-E0E9451A52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81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EE781-E7E2-4C56-9918-08AF1CC273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860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F1B3918-62CE-482A-9A4B-9C6721BF0F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母集団と</a:t>
            </a:r>
            <a:r>
              <a:rPr lang="ja-JP" altLang="en-US" dirty="0" smtClean="0"/>
              <a:t>標本</a:t>
            </a:r>
            <a:r>
              <a:rPr lang="ja-JP" altLang="en-US" dirty="0"/>
              <a:t>抽出</a:t>
            </a:r>
            <a:r>
              <a:rPr lang="ja-JP" altLang="en-US" dirty="0" smtClean="0"/>
              <a:t>の</a:t>
            </a:r>
            <a:r>
              <a:rPr lang="ja-JP" altLang="en-US" dirty="0" smtClean="0"/>
              <a:t>関係</a:t>
            </a:r>
          </a:p>
        </p:txBody>
      </p:sp>
      <p:sp>
        <p:nvSpPr>
          <p:cNvPr id="4" name="円/楕円 3"/>
          <p:cNvSpPr/>
          <p:nvPr/>
        </p:nvSpPr>
        <p:spPr>
          <a:xfrm>
            <a:off x="395536" y="1601786"/>
            <a:ext cx="2808362" cy="4707534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400" dirty="0" smtClean="0">
                <a:solidFill>
                  <a:schemeClr val="tx1"/>
                </a:solidFill>
              </a:rPr>
              <a:t>母集団</a:t>
            </a:r>
            <a:endParaRPr lang="en-US" altLang="ja-JP" sz="4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母平均</a:t>
            </a:r>
            <a:r>
              <a:rPr lang="en-US" altLang="ja-JP" sz="2400" dirty="0" smtClean="0">
                <a:solidFill>
                  <a:schemeClr val="tx1"/>
                </a:solidFill>
              </a:rPr>
              <a:t>μ</a:t>
            </a:r>
          </a:p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母分散</a:t>
            </a:r>
            <a:r>
              <a:rPr lang="en-US" altLang="ja-JP" sz="2400" dirty="0" smtClean="0">
                <a:solidFill>
                  <a:schemeClr val="tx1"/>
                </a:solidFill>
              </a:rPr>
              <a:t>σ</a:t>
            </a:r>
            <a:r>
              <a:rPr lang="en-US" altLang="ja-JP" sz="2400" baseline="50000" dirty="0" smtClean="0">
                <a:solidFill>
                  <a:schemeClr val="tx1"/>
                </a:solidFill>
              </a:rPr>
              <a:t>2</a:t>
            </a: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母標準</a:t>
            </a:r>
            <a:r>
              <a:rPr lang="ja-JP" altLang="en-US" sz="2400" dirty="0" smtClean="0">
                <a:solidFill>
                  <a:schemeClr val="tx1"/>
                </a:solidFill>
              </a:rPr>
              <a:t>偏差</a:t>
            </a:r>
            <a:r>
              <a:rPr lang="en-US" altLang="ja-JP" sz="2400" dirty="0" smtClean="0">
                <a:solidFill>
                  <a:schemeClr val="tx1"/>
                </a:solidFill>
              </a:rPr>
              <a:t>σ</a:t>
            </a:r>
          </a:p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母比率</a:t>
            </a:r>
            <a:r>
              <a:rPr lang="en-US" altLang="ja-JP" sz="2400" i="1" dirty="0" smtClean="0">
                <a:solidFill>
                  <a:schemeClr val="tx1"/>
                </a:solidFill>
              </a:rPr>
              <a:t>p</a:t>
            </a:r>
          </a:p>
          <a:p>
            <a:pPr algn="ctr">
              <a:defRPr/>
            </a:pPr>
            <a:r>
              <a:rPr lang="en-US" altLang="ja-JP" sz="240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6" name="右矢印 5"/>
          <p:cNvSpPr/>
          <p:nvPr/>
        </p:nvSpPr>
        <p:spPr>
          <a:xfrm rot="454239">
            <a:off x="2787794" y="2459278"/>
            <a:ext cx="3296374" cy="839423"/>
          </a:xfrm>
          <a:prstGeom prst="rightArrow">
            <a:avLst>
              <a:gd name="adj1" fmla="val 66294"/>
              <a:gd name="adj2" fmla="val 33976"/>
            </a:avLst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 smtClean="0">
                <a:solidFill>
                  <a:schemeClr val="tx1"/>
                </a:solidFill>
              </a:rPr>
              <a:t>抽出（サイズｎ）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 rot="21167342" flipH="1">
            <a:off x="3295120" y="3959871"/>
            <a:ext cx="2789048" cy="1095167"/>
          </a:xfrm>
          <a:prstGeom prst="rightArrow">
            <a:avLst>
              <a:gd name="adj1" fmla="val 44681"/>
              <a:gd name="adj2" fmla="val 38614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 smtClean="0">
                <a:solidFill>
                  <a:schemeClr val="tx1"/>
                </a:solidFill>
              </a:rPr>
              <a:t>推　定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6084168" y="2132856"/>
            <a:ext cx="2473365" cy="3092896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400" dirty="0" smtClean="0">
                <a:solidFill>
                  <a:schemeClr val="tx1"/>
                </a:solidFill>
              </a:rPr>
              <a:t>標本</a:t>
            </a:r>
            <a:endParaRPr lang="en-US" altLang="ja-JP" sz="4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サイズ</a:t>
            </a:r>
            <a:r>
              <a:rPr lang="en-US" altLang="ja-JP" sz="2400" dirty="0" smtClean="0">
                <a:solidFill>
                  <a:schemeClr val="tx1"/>
                </a:solidFill>
              </a:rPr>
              <a:t>n</a:t>
            </a:r>
          </a:p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平均</a:t>
            </a:r>
            <a:r>
              <a:rPr lang="en-US" altLang="ja-JP" sz="2400" dirty="0">
                <a:solidFill>
                  <a:schemeClr val="tx1"/>
                </a:solidFill>
              </a:rPr>
              <a:t>m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分散</a:t>
            </a:r>
            <a:r>
              <a:rPr lang="en-US" altLang="ja-JP" sz="2400" dirty="0" smtClean="0">
                <a:solidFill>
                  <a:schemeClr val="tx1"/>
                </a:solidFill>
              </a:rPr>
              <a:t>s</a:t>
            </a:r>
            <a:r>
              <a:rPr lang="en-US" altLang="ja-JP" sz="2400" baseline="42000" dirty="0" smtClean="0">
                <a:solidFill>
                  <a:schemeClr val="tx1"/>
                </a:solidFill>
              </a:rPr>
              <a:t>2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標準偏差</a:t>
            </a:r>
            <a:r>
              <a:rPr lang="en-US" altLang="ja-JP" sz="2400" dirty="0">
                <a:solidFill>
                  <a:schemeClr val="tx1"/>
                </a:solidFill>
              </a:rPr>
              <a:t>s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比率</a:t>
            </a:r>
            <a:r>
              <a:rPr lang="en-US" altLang="ja-JP" sz="2400" dirty="0">
                <a:solidFill>
                  <a:schemeClr val="tx1"/>
                </a:solidFill>
              </a:rPr>
              <a:t>p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：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0"/>
            <a:ext cx="6985000" cy="681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188913"/>
            <a:ext cx="1512887" cy="777875"/>
          </a:xfrm>
        </p:spPr>
        <p:txBody>
          <a:bodyPr/>
          <a:lstStyle/>
          <a:p>
            <a:pPr algn="l" eaLnBrk="1" hangingPunct="1"/>
            <a:r>
              <a:rPr lang="ja-JP" altLang="en-US" sz="4000" smtClean="0"/>
              <a:t>ｔ分布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3708400" y="404813"/>
            <a:ext cx="543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ｎ</a:t>
            </a:r>
            <a:r>
              <a:rPr lang="ja-JP" altLang="en-US" sz="2400" dirty="0" smtClean="0"/>
              <a:t>＞</a:t>
            </a:r>
            <a:r>
              <a:rPr lang="ja-JP" altLang="en-US" sz="2400" dirty="0"/>
              <a:t>３０のとき、</a:t>
            </a:r>
            <a:r>
              <a:rPr lang="ja-JP" altLang="en-US" sz="2400" dirty="0" err="1"/>
              <a:t>ｚ</a:t>
            </a:r>
            <a:r>
              <a:rPr lang="ja-JP" altLang="en-US" sz="2400" dirty="0"/>
              <a:t>分布とほぼ同じ（近似）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 eaLnBrk="1" hangingPunct="1"/>
            <a:r>
              <a:rPr lang="ja-JP" altLang="en-US" sz="4000" smtClean="0"/>
              <a:t>検定の手順</a:t>
            </a:r>
            <a:r>
              <a:rPr lang="en-US" altLang="ja-JP" sz="4000" smtClean="0"/>
              <a:t>(1)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8208962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/>
              <a:t>仮説提示：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   帰無仮説Ｈ</a:t>
            </a:r>
            <a:r>
              <a:rPr lang="en-US" altLang="ja-JP" baseline="-25000"/>
              <a:t>0</a:t>
            </a:r>
            <a:r>
              <a:rPr lang="ja-JP" altLang="en-US"/>
              <a:t> </a:t>
            </a:r>
            <a:r>
              <a:rPr lang="en-US" altLang="ja-JP"/>
              <a:t>: μ</a:t>
            </a:r>
            <a:r>
              <a:rPr lang="ja-JP" altLang="en-US"/>
              <a:t>＝</a:t>
            </a:r>
            <a:r>
              <a:rPr lang="en-US" altLang="ja-JP"/>
              <a:t>μ</a:t>
            </a:r>
            <a:r>
              <a:rPr lang="en-US" altLang="ja-JP" sz="2000"/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  </a:t>
            </a:r>
            <a:r>
              <a:rPr lang="ja-JP" altLang="en-US"/>
              <a:t>（母平均が特定の値</a:t>
            </a:r>
            <a:r>
              <a:rPr lang="en-US" altLang="ja-JP"/>
              <a:t>μ</a:t>
            </a:r>
            <a:r>
              <a:rPr lang="en-US" altLang="ja-JP" sz="2000"/>
              <a:t>0</a:t>
            </a:r>
            <a:r>
              <a:rPr lang="ja-JP" altLang="en-US"/>
              <a:t>に等しい）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　対立仮説Ｈ</a:t>
            </a:r>
            <a:r>
              <a:rPr lang="ja-JP" altLang="en-US" baseline="-25000"/>
              <a:t>１</a:t>
            </a:r>
            <a:r>
              <a:rPr lang="ja-JP" altLang="en-US"/>
              <a:t> </a:t>
            </a:r>
            <a:r>
              <a:rPr lang="en-US" altLang="ja-JP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　　</a:t>
            </a:r>
            <a:r>
              <a:rPr lang="en-US" altLang="ja-JP"/>
              <a:t>(a) μ ≠ μ</a:t>
            </a:r>
            <a:r>
              <a:rPr lang="en-US" altLang="ja-JP" sz="2000"/>
              <a:t>0</a:t>
            </a:r>
            <a:r>
              <a:rPr lang="en-US" altLang="ja-JP" sz="1200"/>
              <a:t> </a:t>
            </a:r>
            <a:r>
              <a:rPr lang="ja-JP" altLang="en-US" sz="1800"/>
              <a:t>　</a:t>
            </a:r>
            <a:r>
              <a:rPr lang="ja-JP" altLang="en-US"/>
              <a:t>⇒両側検定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　　</a:t>
            </a:r>
            <a:r>
              <a:rPr lang="en-US" altLang="ja-JP"/>
              <a:t>(b) μ</a:t>
            </a:r>
            <a:r>
              <a:rPr lang="ja-JP" altLang="en-US"/>
              <a:t>＞</a:t>
            </a:r>
            <a:r>
              <a:rPr lang="en-US" altLang="ja-JP"/>
              <a:t>μ</a:t>
            </a:r>
            <a:r>
              <a:rPr lang="en-US" altLang="ja-JP" sz="2000"/>
              <a:t>0</a:t>
            </a:r>
            <a:r>
              <a:rPr lang="ja-JP" altLang="en-US"/>
              <a:t>　⇒</a:t>
            </a:r>
            <a:r>
              <a:rPr lang="en-US" altLang="ja-JP"/>
              <a:t>(</a:t>
            </a:r>
            <a:r>
              <a:rPr lang="ja-JP" altLang="en-US"/>
              <a:t>右</a:t>
            </a:r>
            <a:r>
              <a:rPr lang="en-US" altLang="ja-JP"/>
              <a:t>)</a:t>
            </a:r>
            <a:r>
              <a:rPr lang="ja-JP" altLang="en-US"/>
              <a:t>片側検定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　　</a:t>
            </a:r>
            <a:r>
              <a:rPr lang="en-US" altLang="ja-JP"/>
              <a:t>(c) μ</a:t>
            </a:r>
            <a:r>
              <a:rPr lang="ja-JP" altLang="en-US"/>
              <a:t>＜</a:t>
            </a:r>
            <a:r>
              <a:rPr lang="en-US" altLang="ja-JP"/>
              <a:t>μ</a:t>
            </a:r>
            <a:r>
              <a:rPr lang="en-US" altLang="ja-JP" sz="2000"/>
              <a:t>0</a:t>
            </a:r>
            <a:r>
              <a:rPr lang="ja-JP" altLang="en-US"/>
              <a:t>　⇒</a:t>
            </a:r>
            <a:r>
              <a:rPr lang="en-US" altLang="ja-JP"/>
              <a:t>(</a:t>
            </a:r>
            <a:r>
              <a:rPr lang="ja-JP" altLang="en-US"/>
              <a:t>左</a:t>
            </a:r>
            <a:r>
              <a:rPr lang="en-US" altLang="ja-JP"/>
              <a:t>)</a:t>
            </a:r>
            <a:r>
              <a:rPr lang="ja-JP" altLang="en-US"/>
              <a:t>片側検定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 eaLnBrk="1" hangingPunct="1"/>
            <a:r>
              <a:rPr lang="ja-JP" altLang="en-US" sz="4000" smtClean="0"/>
              <a:t>検定の手順</a:t>
            </a:r>
            <a:r>
              <a:rPr lang="en-US" altLang="ja-JP" sz="4000" smtClean="0"/>
              <a:t>(2)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39750" y="1052513"/>
            <a:ext cx="828198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有意水準</a:t>
            </a:r>
            <a:r>
              <a:rPr lang="en-US" altLang="ja-JP" dirty="0"/>
              <a:t>α</a:t>
            </a:r>
            <a:r>
              <a:rPr lang="ja-JP" altLang="en-US" dirty="0"/>
              <a:t>の設定   ⇒棄却、採択の</a:t>
            </a:r>
            <a:r>
              <a:rPr lang="ja-JP" altLang="en-US" dirty="0" smtClean="0"/>
              <a:t>ルール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 smtClean="0"/>
              <a:t>（</a:t>
            </a:r>
            <a:r>
              <a:rPr lang="en-US" altLang="ja-JP" sz="2400" dirty="0" smtClean="0"/>
              <a:t>α=0.05, α=0.01</a:t>
            </a:r>
            <a:r>
              <a:rPr lang="ja-JP" altLang="en-US" sz="2400" dirty="0" smtClean="0"/>
              <a:t>に設定されることが多い）</a:t>
            </a:r>
            <a:r>
              <a:rPr lang="ja-JP" altLang="en-US" dirty="0"/>
              <a:t>　</a:t>
            </a: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539750" y="2129731"/>
            <a:ext cx="601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err="1"/>
              <a:t>ｚ</a:t>
            </a:r>
            <a:r>
              <a:rPr lang="ja-JP" altLang="en-US" dirty="0"/>
              <a:t>分布と</a:t>
            </a:r>
            <a:r>
              <a:rPr lang="en-US" altLang="ja-JP" dirty="0"/>
              <a:t>H</a:t>
            </a:r>
            <a:r>
              <a:rPr lang="en-US" altLang="ja-JP" baseline="-25000" dirty="0"/>
              <a:t>0</a:t>
            </a:r>
            <a:r>
              <a:rPr lang="ja-JP" altLang="en-US" dirty="0"/>
              <a:t>棄却の関係（両側検定）</a:t>
            </a:r>
          </a:p>
        </p:txBody>
      </p:sp>
      <p:pic>
        <p:nvPicPr>
          <p:cNvPr id="9221" name="Picture 9" descr="norm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121" y="2720182"/>
            <a:ext cx="6985000" cy="420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395536" y="3060761"/>
            <a:ext cx="2808288" cy="83099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両側に棄却域を設定する（</a:t>
            </a:r>
            <a:r>
              <a:rPr lang="en-US" altLang="ja-JP" sz="2400" dirty="0" smtClean="0">
                <a:solidFill>
                  <a:srgbClr val="FF0000"/>
                </a:solidFill>
              </a:rPr>
              <a:t>2/α</a:t>
            </a:r>
            <a:r>
              <a:rPr lang="ja-JP" altLang="en-US" sz="2400" dirty="0">
                <a:solidFill>
                  <a:srgbClr val="FF0000"/>
                </a:solidFill>
              </a:rPr>
              <a:t>ず</a:t>
            </a:r>
            <a:r>
              <a:rPr lang="ja-JP" altLang="en-US" sz="2400" dirty="0" smtClean="0">
                <a:solidFill>
                  <a:srgbClr val="FF0000"/>
                </a:solidFill>
              </a:rPr>
              <a:t>つ）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 eaLnBrk="1" hangingPunct="1"/>
            <a:r>
              <a:rPr lang="ja-JP" altLang="en-US" sz="4000" smtClean="0"/>
              <a:t>検定の手順</a:t>
            </a:r>
            <a:r>
              <a:rPr lang="en-US" altLang="ja-JP" sz="4000" smtClean="0"/>
              <a:t>(2)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11188" y="1292225"/>
            <a:ext cx="601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ｚ分布と</a:t>
            </a:r>
            <a:r>
              <a:rPr lang="en-US" altLang="ja-JP"/>
              <a:t>H</a:t>
            </a:r>
            <a:r>
              <a:rPr lang="en-US" altLang="ja-JP" baseline="-25000"/>
              <a:t>0</a:t>
            </a:r>
            <a:r>
              <a:rPr lang="ja-JP" altLang="en-US"/>
              <a:t>棄却の関係（片側検定）</a:t>
            </a:r>
          </a:p>
        </p:txBody>
      </p:sp>
      <p:pic>
        <p:nvPicPr>
          <p:cNvPr id="10244" name="Picture 5" descr="ones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044700"/>
            <a:ext cx="7272337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95536" y="2420888"/>
            <a:ext cx="2808288" cy="10156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右側または左側に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棄却域を設定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 eaLnBrk="1" hangingPunct="1"/>
            <a:r>
              <a:rPr lang="ja-JP" altLang="en-US" sz="4000" smtClean="0"/>
              <a:t>検定の手順</a:t>
            </a:r>
            <a:r>
              <a:rPr lang="en-US" altLang="ja-JP" sz="4000" smtClean="0"/>
              <a:t>(3)</a:t>
            </a:r>
            <a:r>
              <a:rPr lang="ja-JP" altLang="en-US" sz="4000" smtClean="0"/>
              <a:t>　検定量の算出</a:t>
            </a:r>
            <a:endParaRPr lang="en-US" altLang="ja-JP" sz="4000" smtClean="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619250" y="2924175"/>
          <a:ext cx="4103688" cy="306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数式" r:id="rId3" imgW="749300" imgH="558800" progId="Equation.3">
                  <p:embed/>
                </p:oleObj>
              </mc:Choice>
              <mc:Fallback>
                <p:oleObj name="数式" r:id="rId3" imgW="7493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924175"/>
                        <a:ext cx="4103688" cy="306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266700" y="1243013"/>
            <a:ext cx="85613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母標準偏差</a:t>
            </a:r>
            <a:r>
              <a:rPr lang="en-US" altLang="ja-JP" sz="2400"/>
              <a:t>σ</a:t>
            </a:r>
            <a:r>
              <a:rPr lang="ja-JP" altLang="en-US" sz="2400"/>
              <a:t>、母平均</a:t>
            </a:r>
            <a:r>
              <a:rPr lang="en-US" altLang="ja-JP" sz="2400"/>
              <a:t>μ</a:t>
            </a:r>
            <a:r>
              <a:rPr lang="ja-JP" altLang="en-US" sz="2400"/>
              <a:t>の母集団からｎ個の標本を無作為抽出し、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その平均値を</a:t>
            </a:r>
            <a:r>
              <a:rPr lang="en-US" altLang="ja-JP" sz="2400"/>
              <a:t>X</a:t>
            </a:r>
            <a:r>
              <a:rPr lang="ja-JP" altLang="en-US" sz="2400"/>
              <a:t>とすれば、ｚは標準正規分布</a:t>
            </a:r>
            <a:r>
              <a:rPr lang="en-US" altLang="ja-JP" sz="2400"/>
              <a:t>N(0</a:t>
            </a:r>
            <a:r>
              <a:rPr lang="ja-JP" altLang="en-US" sz="2400"/>
              <a:t>、１</a:t>
            </a:r>
            <a:r>
              <a:rPr lang="en-US" altLang="ja-JP" sz="2400" baseline="30000"/>
              <a:t>2</a:t>
            </a:r>
            <a:r>
              <a:rPr lang="ja-JP" altLang="en-US" sz="2400"/>
              <a:t>）に従う。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6084888" y="4581525"/>
            <a:ext cx="25908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/>
              <a:t>←分母は</a:t>
            </a:r>
            <a:endParaRPr lang="en-US" altLang="ja-JP" sz="2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/>
              <a:t>　　標準誤差</a:t>
            </a:r>
            <a:endParaRPr lang="en-US" altLang="ja-JP" sz="28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237288" y="3141663"/>
            <a:ext cx="25908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/>
              <a:t>←分子は</a:t>
            </a:r>
            <a:endParaRPr lang="en-US" altLang="ja-JP" sz="2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/>
              <a:t>　　偏差</a:t>
            </a:r>
            <a:endParaRPr lang="en-US" altLang="ja-JP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z="4000" smtClean="0"/>
              <a:t>検定の手順</a:t>
            </a:r>
            <a:r>
              <a:rPr lang="en-US" altLang="ja-JP" sz="4000" smtClean="0"/>
              <a:t>(3)</a:t>
            </a:r>
            <a:r>
              <a:rPr lang="ja-JP" altLang="en-US" sz="4000" smtClean="0"/>
              <a:t>　検定量の算出</a:t>
            </a:r>
            <a:endParaRPr lang="en-US" altLang="ja-JP" sz="4000" smtClean="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576263" y="1519238"/>
            <a:ext cx="79565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母標準偏差</a:t>
            </a:r>
            <a:r>
              <a:rPr lang="en-US" altLang="ja-JP" sz="2400">
                <a:solidFill>
                  <a:srgbClr val="FF0000"/>
                </a:solidFill>
              </a:rPr>
              <a:t>σ</a:t>
            </a:r>
            <a:r>
              <a:rPr lang="ja-JP" altLang="en-US" sz="2400">
                <a:solidFill>
                  <a:srgbClr val="FF0000"/>
                </a:solidFill>
              </a:rPr>
              <a:t>が未知</a:t>
            </a:r>
            <a:r>
              <a:rPr lang="ja-JP" altLang="en-US" sz="2400"/>
              <a:t>、母平均</a:t>
            </a:r>
            <a:r>
              <a:rPr lang="en-US" altLang="ja-JP" sz="2400"/>
              <a:t>μ</a:t>
            </a:r>
            <a:r>
              <a:rPr lang="ja-JP" altLang="en-US" sz="2400"/>
              <a:t>の母集団から、ｎ個の標本を無作為抽出し、その平均値を</a:t>
            </a:r>
            <a:r>
              <a:rPr lang="en-US" altLang="ja-JP" sz="2400"/>
              <a:t>X</a:t>
            </a:r>
            <a:r>
              <a:rPr lang="ja-JP" altLang="en-US" sz="2400"/>
              <a:t>とすれば、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統計量 ｔの値は自由度</a:t>
            </a:r>
            <a:r>
              <a:rPr lang="en-US" altLang="ja-JP" sz="2400"/>
              <a:t>n-1</a:t>
            </a:r>
            <a:r>
              <a:rPr lang="ja-JP" altLang="en-US" sz="2400"/>
              <a:t>のｔ分布に従う。</a:t>
            </a:r>
          </a:p>
        </p:txBody>
      </p:sp>
      <p:graphicFrame>
        <p:nvGraphicFramePr>
          <p:cNvPr id="12293" name="Object 7"/>
          <p:cNvGraphicFramePr>
            <a:graphicFrameLocks noChangeAspect="1"/>
          </p:cNvGraphicFramePr>
          <p:nvPr>
            <p:ph idx="1"/>
          </p:nvPr>
        </p:nvGraphicFramePr>
        <p:xfrm>
          <a:off x="1793875" y="2924175"/>
          <a:ext cx="4464050" cy="344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数式" r:id="rId3" imgW="723586" imgH="558558" progId="Equation.3">
                  <p:embed/>
                </p:oleObj>
              </mc:Choice>
              <mc:Fallback>
                <p:oleObj name="数式" r:id="rId3" imgW="723586" imgH="55855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2924175"/>
                        <a:ext cx="4464050" cy="344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6516216" y="4759325"/>
            <a:ext cx="244839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/>
              <a:t>σ^</a:t>
            </a:r>
            <a:r>
              <a:rPr lang="ja-JP" altLang="en-US" sz="2400" dirty="0"/>
              <a:t>　シグマハット</a:t>
            </a:r>
            <a:endParaRPr lang="en-US" altLang="ja-JP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/>
              <a:t>（ハット：推定量）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 eaLnBrk="1" hangingPunct="1"/>
            <a:r>
              <a:rPr lang="ja-JP" altLang="en-US" sz="4000" dirty="0" smtClean="0"/>
              <a:t>検定の手順</a:t>
            </a:r>
            <a:r>
              <a:rPr lang="en-US" altLang="ja-JP" sz="4000" dirty="0" smtClean="0"/>
              <a:t>(4)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11188" y="1268413"/>
            <a:ext cx="8404225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結論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err="1"/>
              <a:t>ｚ</a:t>
            </a:r>
            <a:r>
              <a:rPr lang="ja-JP" altLang="en-US" dirty="0"/>
              <a:t>検定量（ｔ検定量）と臨界値を比較する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 ⇒採択域内なら、帰無仮説を採択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 ⇒棄却域内なら、帰無仮説を棄却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　　対立仮説を採択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70C0"/>
                </a:solidFill>
              </a:rPr>
              <a:t>有意確率（</a:t>
            </a:r>
            <a:r>
              <a:rPr lang="en-US" altLang="ja-JP" dirty="0">
                <a:solidFill>
                  <a:srgbClr val="0070C0"/>
                </a:solidFill>
              </a:rPr>
              <a:t>P</a:t>
            </a:r>
            <a:r>
              <a:rPr lang="ja-JP" altLang="en-US" dirty="0">
                <a:solidFill>
                  <a:srgbClr val="0070C0"/>
                </a:solidFill>
              </a:rPr>
              <a:t>値）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70C0"/>
                </a:solidFill>
              </a:rPr>
              <a:t>　検定量</a:t>
            </a:r>
            <a:r>
              <a:rPr lang="ja-JP" altLang="en-US" dirty="0" smtClean="0">
                <a:solidFill>
                  <a:srgbClr val="0070C0"/>
                </a:solidFill>
              </a:rPr>
              <a:t>以上</a:t>
            </a:r>
            <a:r>
              <a:rPr lang="ja-JP" altLang="en-US" dirty="0">
                <a:solidFill>
                  <a:srgbClr val="0070C0"/>
                </a:solidFill>
              </a:rPr>
              <a:t>（以下）</a:t>
            </a:r>
            <a:r>
              <a:rPr lang="ja-JP" altLang="en-US" dirty="0" smtClean="0">
                <a:solidFill>
                  <a:srgbClr val="0070C0"/>
                </a:solidFill>
              </a:rPr>
              <a:t>の統計量が得られる確率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</a:rPr>
              <a:t>有意</a:t>
            </a:r>
            <a:r>
              <a:rPr lang="ja-JP" altLang="en-US" dirty="0">
                <a:solidFill>
                  <a:srgbClr val="0070C0"/>
                </a:solidFill>
              </a:rPr>
              <a:t>水準</a:t>
            </a:r>
            <a:r>
              <a:rPr lang="en-US" altLang="ja-JP" dirty="0">
                <a:solidFill>
                  <a:srgbClr val="0070C0"/>
                </a:solidFill>
              </a:rPr>
              <a:t>α</a:t>
            </a:r>
            <a:r>
              <a:rPr lang="ja-JP" altLang="en-US" dirty="0">
                <a:solidFill>
                  <a:srgbClr val="0070C0"/>
                </a:solidFill>
              </a:rPr>
              <a:t>と</a:t>
            </a:r>
            <a:r>
              <a:rPr lang="ja-JP" altLang="en-US" dirty="0" smtClean="0">
                <a:solidFill>
                  <a:srgbClr val="0070C0"/>
                </a:solidFill>
              </a:rPr>
              <a:t>比較する</a:t>
            </a:r>
            <a:endParaRPr lang="ja-JP" altLang="en-US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70C0"/>
                </a:solidFill>
              </a:rPr>
              <a:t>　⇒</a:t>
            </a:r>
            <a:r>
              <a:rPr lang="en-US" altLang="ja-JP" dirty="0">
                <a:solidFill>
                  <a:srgbClr val="0070C0"/>
                </a:solidFill>
              </a:rPr>
              <a:t>P</a:t>
            </a:r>
            <a:r>
              <a:rPr lang="ja-JP" altLang="en-US" dirty="0">
                <a:solidFill>
                  <a:srgbClr val="0070C0"/>
                </a:solidFill>
              </a:rPr>
              <a:t>値　</a:t>
            </a:r>
            <a:r>
              <a:rPr lang="en-US" altLang="ja-JP" dirty="0">
                <a:solidFill>
                  <a:srgbClr val="0070C0"/>
                </a:solidFill>
              </a:rPr>
              <a:t>P(z≧|z</a:t>
            </a:r>
            <a:r>
              <a:rPr lang="en-US" altLang="ja-JP" baseline="-25000" dirty="0">
                <a:solidFill>
                  <a:srgbClr val="0070C0"/>
                </a:solidFill>
              </a:rPr>
              <a:t>0</a:t>
            </a:r>
            <a:r>
              <a:rPr lang="en-US" altLang="ja-JP" dirty="0">
                <a:solidFill>
                  <a:srgbClr val="0070C0"/>
                </a:solidFill>
              </a:rPr>
              <a:t>|) </a:t>
            </a:r>
            <a:r>
              <a:rPr lang="ja-JP" altLang="en-US" dirty="0">
                <a:solidFill>
                  <a:srgbClr val="0070C0"/>
                </a:solidFill>
              </a:rPr>
              <a:t>＜</a:t>
            </a:r>
            <a:r>
              <a:rPr lang="en-US" altLang="ja-JP" dirty="0">
                <a:solidFill>
                  <a:srgbClr val="0070C0"/>
                </a:solidFill>
              </a:rPr>
              <a:t>α</a:t>
            </a:r>
            <a:r>
              <a:rPr lang="ja-JP" altLang="en-US" dirty="0">
                <a:solidFill>
                  <a:srgbClr val="0070C0"/>
                </a:solidFill>
              </a:rPr>
              <a:t>　なら、</a:t>
            </a:r>
            <a:r>
              <a:rPr lang="en-US" altLang="ja-JP" dirty="0">
                <a:solidFill>
                  <a:srgbClr val="0070C0"/>
                </a:solidFill>
              </a:rPr>
              <a:t>α</a:t>
            </a:r>
            <a:r>
              <a:rPr lang="ja-JP" altLang="en-US" dirty="0">
                <a:solidFill>
                  <a:srgbClr val="0070C0"/>
                </a:solidFill>
              </a:rPr>
              <a:t>レベルで有意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 eaLnBrk="1" hangingPunct="1"/>
            <a:r>
              <a:rPr lang="ja-JP" altLang="en-US" sz="4000" dirty="0" smtClean="0"/>
              <a:t>検定の手順</a:t>
            </a:r>
            <a:r>
              <a:rPr lang="en-US" altLang="ja-JP" sz="4000" dirty="0" smtClean="0"/>
              <a:t>(4)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11188" y="1268413"/>
            <a:ext cx="840422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結論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smtClean="0"/>
              <a:t>有意確率（</a:t>
            </a:r>
            <a:r>
              <a:rPr lang="en-US" altLang="ja-JP" dirty="0" smtClean="0"/>
              <a:t>P</a:t>
            </a:r>
            <a:r>
              <a:rPr lang="ja-JP" altLang="en-US" dirty="0" smtClean="0"/>
              <a:t>値）と有意水準</a:t>
            </a:r>
            <a:r>
              <a:rPr lang="en-US" altLang="ja-JP" dirty="0" smtClean="0"/>
              <a:t>α</a:t>
            </a:r>
            <a:r>
              <a:rPr lang="ja-JP" altLang="en-US" dirty="0" smtClean="0"/>
              <a:t>を</a:t>
            </a:r>
            <a:r>
              <a:rPr lang="ja-JP" altLang="en-US" dirty="0"/>
              <a:t>比較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smtClean="0">
                <a:solidFill>
                  <a:srgbClr val="0070C0"/>
                </a:solidFill>
              </a:rPr>
              <a:t>有意確率（</a:t>
            </a:r>
            <a:r>
              <a:rPr lang="en-US" altLang="ja-JP" dirty="0" smtClean="0">
                <a:solidFill>
                  <a:srgbClr val="0070C0"/>
                </a:solidFill>
              </a:rPr>
              <a:t>P</a:t>
            </a:r>
            <a:r>
              <a:rPr lang="ja-JP" altLang="en-US" dirty="0" smtClean="0">
                <a:solidFill>
                  <a:srgbClr val="0070C0"/>
                </a:solidFill>
              </a:rPr>
              <a:t>値）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smtClean="0">
                <a:solidFill>
                  <a:srgbClr val="0070C0"/>
                </a:solidFill>
              </a:rPr>
              <a:t>　検定量以上（以下）の統計量が得られる確率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 P(z≧|z</a:t>
            </a:r>
            <a:r>
              <a:rPr lang="en-US" altLang="ja-JP" baseline="-25000" dirty="0" smtClean="0">
                <a:solidFill>
                  <a:srgbClr val="0070C0"/>
                </a:solidFill>
              </a:rPr>
              <a:t>0</a:t>
            </a:r>
            <a:r>
              <a:rPr lang="en-US" altLang="ja-JP" dirty="0" smtClean="0">
                <a:solidFill>
                  <a:srgbClr val="0070C0"/>
                </a:solidFill>
              </a:rPr>
              <a:t>|) </a:t>
            </a:r>
            <a:endParaRPr lang="ja-JP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smtClean="0">
                <a:solidFill>
                  <a:srgbClr val="0070C0"/>
                </a:solidFill>
              </a:rPr>
              <a:t>有意</a:t>
            </a:r>
            <a:r>
              <a:rPr lang="ja-JP" altLang="en-US" dirty="0">
                <a:solidFill>
                  <a:srgbClr val="0070C0"/>
                </a:solidFill>
              </a:rPr>
              <a:t>水準</a:t>
            </a:r>
            <a:r>
              <a:rPr lang="en-US" altLang="ja-JP" dirty="0">
                <a:solidFill>
                  <a:srgbClr val="0070C0"/>
                </a:solidFill>
              </a:rPr>
              <a:t>α</a:t>
            </a:r>
            <a:r>
              <a:rPr lang="ja-JP" altLang="en-US" dirty="0">
                <a:solidFill>
                  <a:srgbClr val="0070C0"/>
                </a:solidFill>
              </a:rPr>
              <a:t>と</a:t>
            </a:r>
            <a:r>
              <a:rPr lang="ja-JP" altLang="en-US" dirty="0" smtClean="0">
                <a:solidFill>
                  <a:srgbClr val="0070C0"/>
                </a:solidFill>
              </a:rPr>
              <a:t>比較する</a:t>
            </a:r>
            <a:endParaRPr lang="ja-JP" altLang="en-US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P(z</a:t>
            </a:r>
            <a:r>
              <a:rPr lang="en-US" altLang="ja-JP" dirty="0">
                <a:solidFill>
                  <a:srgbClr val="0070C0"/>
                </a:solidFill>
              </a:rPr>
              <a:t>≧|z</a:t>
            </a:r>
            <a:r>
              <a:rPr lang="en-US" altLang="ja-JP" baseline="-25000" dirty="0">
                <a:solidFill>
                  <a:srgbClr val="0070C0"/>
                </a:solidFill>
              </a:rPr>
              <a:t>0</a:t>
            </a:r>
            <a:r>
              <a:rPr lang="en-US" altLang="ja-JP" dirty="0">
                <a:solidFill>
                  <a:srgbClr val="0070C0"/>
                </a:solidFill>
              </a:rPr>
              <a:t>|) </a:t>
            </a:r>
            <a:r>
              <a:rPr lang="ja-JP" altLang="en-US" dirty="0">
                <a:solidFill>
                  <a:srgbClr val="0070C0"/>
                </a:solidFill>
              </a:rPr>
              <a:t>＜</a:t>
            </a:r>
            <a:r>
              <a:rPr lang="en-US" altLang="ja-JP" dirty="0">
                <a:solidFill>
                  <a:srgbClr val="0070C0"/>
                </a:solidFill>
              </a:rPr>
              <a:t>α</a:t>
            </a:r>
            <a:r>
              <a:rPr lang="ja-JP" altLang="en-US" dirty="0">
                <a:solidFill>
                  <a:srgbClr val="0070C0"/>
                </a:solidFill>
              </a:rPr>
              <a:t>　なら、</a:t>
            </a:r>
            <a:r>
              <a:rPr lang="en-US" altLang="ja-JP" dirty="0">
                <a:solidFill>
                  <a:srgbClr val="0070C0"/>
                </a:solidFill>
              </a:rPr>
              <a:t>α</a:t>
            </a:r>
            <a:r>
              <a:rPr lang="ja-JP" altLang="en-US" dirty="0">
                <a:solidFill>
                  <a:srgbClr val="0070C0"/>
                </a:solidFill>
              </a:rPr>
              <a:t>レベルで</a:t>
            </a:r>
            <a:r>
              <a:rPr lang="ja-JP" altLang="en-US" dirty="0" smtClean="0">
                <a:solidFill>
                  <a:srgbClr val="0070C0"/>
                </a:solidFill>
              </a:rPr>
              <a:t>有意と判定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</a:rPr>
              <a:t>　　（</a:t>
            </a:r>
            <a:r>
              <a:rPr lang="en-US" altLang="ja-JP" dirty="0" smtClean="0">
                <a:solidFill>
                  <a:srgbClr val="0070C0"/>
                </a:solidFill>
              </a:rPr>
              <a:t>※α=0.05, α=0.01, α=0.001</a:t>
            </a:r>
            <a:r>
              <a:rPr lang="ja-JP" altLang="en-US" dirty="0" smtClean="0">
                <a:solidFill>
                  <a:srgbClr val="0070C0"/>
                </a:solidFill>
              </a:rPr>
              <a:t>）</a:t>
            </a:r>
            <a:endParaRPr lang="ja-JP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777875"/>
          </a:xfrm>
        </p:spPr>
        <p:txBody>
          <a:bodyPr/>
          <a:lstStyle/>
          <a:p>
            <a:pPr algn="l" eaLnBrk="1" hangingPunct="1"/>
            <a:r>
              <a:rPr lang="ja-JP" altLang="en-US" sz="4000" smtClean="0"/>
              <a:t>検定の手順</a:t>
            </a:r>
            <a:r>
              <a:rPr lang="en-US" altLang="ja-JP" sz="4000" smtClean="0"/>
              <a:t>(4)</a:t>
            </a:r>
            <a:r>
              <a:rPr lang="ja-JP" altLang="en-US" sz="4000" smtClean="0"/>
              <a:t>～臨界値の算出</a:t>
            </a:r>
            <a:endParaRPr lang="en-US" altLang="ja-JP" sz="4000" smtClean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4213" y="981075"/>
            <a:ext cx="80645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臨界値の算出法（</a:t>
            </a:r>
            <a:r>
              <a:rPr lang="en-US" altLang="ja-JP" sz="2400" dirty="0"/>
              <a:t>Excel</a:t>
            </a:r>
            <a:r>
              <a:rPr lang="ja-JP" altLang="en-US" sz="2400" dirty="0"/>
              <a:t>の場合）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=</a:t>
            </a:r>
            <a:r>
              <a:rPr lang="en-US" altLang="ja-JP" sz="2400" b="1" dirty="0" err="1"/>
              <a:t>normsinv</a:t>
            </a:r>
            <a:r>
              <a:rPr lang="en-US" altLang="ja-JP" sz="2400" b="1" dirty="0"/>
              <a:t>( </a:t>
            </a:r>
            <a:r>
              <a:rPr lang="ja-JP" altLang="en-US" sz="2400" b="1" dirty="0"/>
              <a:t>確率 </a:t>
            </a:r>
            <a:r>
              <a:rPr lang="en-US" altLang="ja-JP" sz="2400" b="1" dirty="0"/>
              <a:t>)</a:t>
            </a:r>
            <a:r>
              <a:rPr lang="ja-JP" altLang="en-US" sz="2400" b="1" dirty="0"/>
              <a:t>　</a:t>
            </a:r>
            <a:r>
              <a:rPr lang="ja-JP" altLang="en-US" sz="2400" b="1" dirty="0">
                <a:solidFill>
                  <a:srgbClr val="FF0000"/>
                </a:solidFill>
              </a:rPr>
              <a:t>下側累積</a:t>
            </a:r>
            <a:r>
              <a:rPr lang="ja-JP" altLang="en-US" sz="2400" dirty="0">
                <a:solidFill>
                  <a:srgbClr val="FF0000"/>
                </a:solidFill>
              </a:rPr>
              <a:t>確率</a:t>
            </a:r>
            <a:r>
              <a:rPr lang="en-US" altLang="ja-JP" sz="2400" dirty="0" err="1"/>
              <a:t>Pr</a:t>
            </a:r>
            <a:r>
              <a:rPr lang="en-US" altLang="ja-JP" sz="2400" dirty="0"/>
              <a:t>(z</a:t>
            </a:r>
            <a:r>
              <a:rPr lang="ja-JP" altLang="en-US" sz="2400" dirty="0"/>
              <a:t>≦</a:t>
            </a:r>
            <a:r>
              <a:rPr lang="en-US" altLang="ja-JP" sz="2400" dirty="0"/>
              <a:t>z</a:t>
            </a:r>
            <a:r>
              <a:rPr lang="en-US" altLang="ja-JP" sz="1800" dirty="0"/>
              <a:t>0</a:t>
            </a:r>
            <a:r>
              <a:rPr lang="en-US" altLang="ja-JP" sz="2400" dirty="0"/>
              <a:t>)</a:t>
            </a:r>
            <a:r>
              <a:rPr lang="ja-JP" altLang="en-US" sz="2400" dirty="0"/>
              <a:t>に対応する</a:t>
            </a:r>
            <a:r>
              <a:rPr lang="ja-JP" altLang="en-US" sz="2400" dirty="0" err="1"/>
              <a:t>ｚ</a:t>
            </a:r>
            <a:r>
              <a:rPr lang="ja-JP" altLang="en-US" sz="2400" dirty="0"/>
              <a:t>値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例 </a:t>
            </a:r>
            <a:r>
              <a:rPr lang="en-US" altLang="ja-JP" sz="2400" dirty="0"/>
              <a:t>=</a:t>
            </a:r>
            <a:r>
              <a:rPr lang="en-US" altLang="ja-JP" sz="2400" dirty="0" err="1"/>
              <a:t>normsinv</a:t>
            </a:r>
            <a:r>
              <a:rPr lang="en-US" altLang="ja-JP" sz="2400" dirty="0"/>
              <a:t>( 0.95 ) = </a:t>
            </a:r>
            <a:endParaRPr lang="ja-JP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dirty="0"/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205038"/>
            <a:ext cx="5903912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101516"/>
            <a:ext cx="7343775" cy="47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229600" cy="777875"/>
          </a:xfrm>
        </p:spPr>
        <p:txBody>
          <a:bodyPr/>
          <a:lstStyle/>
          <a:p>
            <a:pPr algn="l" eaLnBrk="1" hangingPunct="1"/>
            <a:r>
              <a:rPr lang="ja-JP" altLang="en-US" sz="4000" smtClean="0"/>
              <a:t>検定の手順</a:t>
            </a:r>
            <a:r>
              <a:rPr lang="en-US" altLang="ja-JP" sz="4000" smtClean="0"/>
              <a:t>(4)</a:t>
            </a:r>
            <a:r>
              <a:rPr lang="ja-JP" altLang="en-US" sz="4000" smtClean="0"/>
              <a:t>～臨界値の算出</a:t>
            </a:r>
            <a:endParaRPr lang="en-US" altLang="ja-JP" sz="4000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50825" y="765175"/>
            <a:ext cx="87137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臨界値の算出法（</a:t>
            </a:r>
            <a:r>
              <a:rPr lang="en-US" altLang="ja-JP" sz="2400" dirty="0"/>
              <a:t>Excel</a:t>
            </a:r>
            <a:r>
              <a:rPr lang="ja-JP" altLang="en-US" sz="2400" dirty="0"/>
              <a:t>の場合）</a:t>
            </a:r>
            <a:endParaRPr lang="en-US" altLang="ja-JP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=</a:t>
            </a:r>
            <a:r>
              <a:rPr lang="en-US" altLang="ja-JP" sz="2400" b="1" dirty="0" err="1"/>
              <a:t>tinv</a:t>
            </a:r>
            <a:r>
              <a:rPr lang="en-US" altLang="ja-JP" sz="2400" b="1" dirty="0"/>
              <a:t>(</a:t>
            </a:r>
            <a:r>
              <a:rPr lang="ja-JP" altLang="en-US" sz="2400" b="1" dirty="0"/>
              <a:t>有意確率、自由度</a:t>
            </a:r>
            <a:r>
              <a:rPr lang="en-US" altLang="ja-JP" sz="2400" b="1" dirty="0"/>
              <a:t>)</a:t>
            </a:r>
            <a:r>
              <a:rPr lang="ja-JP" altLang="en-US" sz="2400" b="1" dirty="0"/>
              <a:t>　</a:t>
            </a:r>
            <a:r>
              <a:rPr lang="ja-JP" altLang="en-US" sz="2400" dirty="0">
                <a:solidFill>
                  <a:srgbClr val="FF0000"/>
                </a:solidFill>
              </a:rPr>
              <a:t>両側検定での有意確率</a:t>
            </a:r>
            <a:r>
              <a:rPr lang="ja-JP" altLang="en-US" sz="2400" dirty="0"/>
              <a:t>に対応する</a:t>
            </a:r>
            <a:r>
              <a:rPr lang="ja-JP" altLang="en-US" sz="2400" dirty="0" err="1"/>
              <a:t>ｔ</a:t>
            </a:r>
            <a:r>
              <a:rPr lang="ja-JP" altLang="en-US" sz="2400" dirty="0"/>
              <a:t>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例 </a:t>
            </a:r>
            <a:r>
              <a:rPr lang="en-US" altLang="ja-JP" sz="2400" dirty="0"/>
              <a:t>=</a:t>
            </a:r>
            <a:r>
              <a:rPr lang="en-US" altLang="ja-JP" sz="2400" dirty="0" err="1"/>
              <a:t>tinv</a:t>
            </a:r>
            <a:r>
              <a:rPr lang="en-US" altLang="ja-JP" sz="2400" dirty="0"/>
              <a:t>( 0.05, 10) = 2.23 </a:t>
            </a:r>
            <a:r>
              <a:rPr lang="ja-JP" altLang="en-US" sz="2400" dirty="0"/>
              <a:t>（両側検定で</a:t>
            </a:r>
            <a:r>
              <a:rPr lang="en-US" altLang="ja-JP" sz="2400" dirty="0"/>
              <a:t>α</a:t>
            </a:r>
            <a:r>
              <a:rPr lang="ja-JP" altLang="en-US" sz="2400" dirty="0"/>
              <a:t>＝</a:t>
            </a:r>
            <a:r>
              <a:rPr lang="en-US" altLang="ja-JP" sz="2400" dirty="0"/>
              <a:t>0.05</a:t>
            </a:r>
            <a:r>
              <a:rPr lang="ja-JP" altLang="en-US" sz="2400" dirty="0"/>
              <a:t>に対応する</a:t>
            </a:r>
            <a:r>
              <a:rPr lang="ja-JP" altLang="en-US" sz="2400" dirty="0" err="1"/>
              <a:t>ｔ</a:t>
            </a:r>
            <a:r>
              <a:rPr lang="ja-JP" altLang="en-US" sz="2400" dirty="0"/>
              <a:t>値）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     （注意）片側検定のときは確率を２倍する。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461" y="3334570"/>
            <a:ext cx="4387118" cy="300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タイトル 1"/>
          <p:cNvSpPr>
            <a:spLocks noGrp="1"/>
          </p:cNvSpPr>
          <p:nvPr>
            <p:ph type="title"/>
          </p:nvPr>
        </p:nvSpPr>
        <p:spPr>
          <a:xfrm>
            <a:off x="438250" y="170575"/>
            <a:ext cx="8229600" cy="843088"/>
          </a:xfrm>
        </p:spPr>
        <p:txBody>
          <a:bodyPr/>
          <a:lstStyle/>
          <a:p>
            <a:r>
              <a:rPr lang="ja-JP" altLang="en-US" dirty="0" smtClean="0"/>
              <a:t>母集団と</a:t>
            </a:r>
            <a:r>
              <a:rPr lang="ja-JP" altLang="en-US" dirty="0" smtClean="0"/>
              <a:t>標本抽出の</a:t>
            </a:r>
            <a:r>
              <a:rPr lang="ja-JP" altLang="en-US" dirty="0" smtClean="0"/>
              <a:t>関係</a:t>
            </a:r>
          </a:p>
        </p:txBody>
      </p:sp>
      <p:sp>
        <p:nvSpPr>
          <p:cNvPr id="4" name="円/楕円 3"/>
          <p:cNvSpPr/>
          <p:nvPr/>
        </p:nvSpPr>
        <p:spPr>
          <a:xfrm>
            <a:off x="395536" y="1601786"/>
            <a:ext cx="2808362" cy="4059462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400" dirty="0" smtClean="0">
                <a:solidFill>
                  <a:schemeClr val="tx1"/>
                </a:solidFill>
              </a:rPr>
              <a:t>母集団</a:t>
            </a:r>
            <a:endParaRPr lang="en-US" altLang="ja-JP" sz="4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母平均</a:t>
            </a:r>
            <a:r>
              <a:rPr lang="en-US" altLang="ja-JP" sz="2400" dirty="0" smtClean="0">
                <a:solidFill>
                  <a:schemeClr val="tx1"/>
                </a:solidFill>
              </a:rPr>
              <a:t>μ</a:t>
            </a:r>
          </a:p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母標準偏差</a:t>
            </a:r>
            <a:r>
              <a:rPr lang="en-US" altLang="ja-JP" sz="2400" dirty="0" smtClean="0">
                <a:solidFill>
                  <a:schemeClr val="tx1"/>
                </a:solidFill>
              </a:rPr>
              <a:t>σ</a:t>
            </a:r>
          </a:p>
          <a:p>
            <a:pPr algn="ctr">
              <a:defRPr/>
            </a:pPr>
            <a:r>
              <a:rPr lang="en-US" altLang="ja-JP" sz="240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5" name="円/楕円 4"/>
          <p:cNvSpPr/>
          <p:nvPr/>
        </p:nvSpPr>
        <p:spPr>
          <a:xfrm>
            <a:off x="6804620" y="2132856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2508591" y="2039567"/>
            <a:ext cx="3296374" cy="839423"/>
          </a:xfrm>
          <a:prstGeom prst="rightArrow">
            <a:avLst>
              <a:gd name="adj1" fmla="val 51898"/>
              <a:gd name="adj2" fmla="val 33976"/>
            </a:avLst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 smtClean="0">
                <a:solidFill>
                  <a:schemeClr val="tx1"/>
                </a:solidFill>
              </a:rPr>
              <a:t>抽出（サイズｎ）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6957020" y="2285256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7109420" y="2437656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7261820" y="2590056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7414220" y="2742456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7566620" y="2894856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7719020" y="3047256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6182072" y="17347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8023820" y="3352056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6334472" y="18871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6486872" y="20395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6639272" y="21919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6791672" y="23443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6944072" y="24967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7096472" y="26491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7248872" y="28015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7401272" y="29539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7553672" y="31063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648866" y="1002397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 smtClean="0"/>
              <a:t>：</a:t>
            </a:r>
            <a:endParaRPr kumimoji="1" lang="ja-JP" altLang="en-US" sz="44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9512" y="5808523"/>
            <a:ext cx="8466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平均</a:t>
            </a:r>
            <a:r>
              <a:rPr kumimoji="1" lang="en-US" altLang="ja-JP" sz="2400" dirty="0" smtClean="0"/>
              <a:t>μ</a:t>
            </a:r>
            <a:r>
              <a:rPr kumimoji="1" lang="ja-JP" altLang="en-US" sz="2400" dirty="0" err="1" smtClean="0"/>
              <a:t>、</a:t>
            </a:r>
            <a:r>
              <a:rPr kumimoji="1" lang="ja-JP" altLang="en-US" sz="2400" dirty="0" smtClean="0"/>
              <a:t>標準偏差</a:t>
            </a:r>
            <a:r>
              <a:rPr kumimoji="1" lang="en-US" altLang="ja-JP" sz="2400" dirty="0" smtClean="0"/>
              <a:t>σ</a:t>
            </a:r>
            <a:r>
              <a:rPr kumimoji="1" lang="ja-JP" altLang="en-US" sz="2400" dirty="0" smtClean="0"/>
              <a:t>の母集団から、サイズｎの標本を繰り返し</a:t>
            </a:r>
            <a:endParaRPr kumimoji="1" lang="en-US" altLang="ja-JP" sz="2400" dirty="0" smtClean="0"/>
          </a:p>
          <a:p>
            <a:r>
              <a:rPr lang="ja-JP" altLang="en-US" sz="2400" dirty="0"/>
              <a:t>抽出する</a:t>
            </a:r>
            <a:r>
              <a:rPr lang="ja-JP" altLang="en-US" sz="2400" dirty="0" smtClean="0"/>
              <a:t>と、</a:t>
            </a:r>
            <a:r>
              <a:rPr lang="ja-JP" altLang="en-US" sz="2400" dirty="0" smtClean="0">
                <a:solidFill>
                  <a:srgbClr val="FF0000"/>
                </a:solidFill>
              </a:rPr>
              <a:t>平均</a:t>
            </a:r>
            <a:r>
              <a:rPr lang="en-US" altLang="ja-JP" sz="2400" dirty="0" smtClean="0">
                <a:solidFill>
                  <a:srgbClr val="FF0000"/>
                </a:solidFill>
              </a:rPr>
              <a:t>μ</a:t>
            </a:r>
            <a:r>
              <a:rPr lang="ja-JP" altLang="en-US" sz="2400" dirty="0" err="1" smtClean="0">
                <a:solidFill>
                  <a:srgbClr val="FF0000"/>
                </a:solidFill>
              </a:rPr>
              <a:t>、</a:t>
            </a:r>
            <a:r>
              <a:rPr lang="ja-JP" altLang="en-US" sz="2400" dirty="0" smtClean="0">
                <a:solidFill>
                  <a:srgbClr val="FF0000"/>
                </a:solidFill>
              </a:rPr>
              <a:t>標準偏差</a:t>
            </a:r>
            <a:r>
              <a:rPr lang="en-US" altLang="ja-JP" sz="2400" dirty="0" smtClean="0">
                <a:solidFill>
                  <a:srgbClr val="FF0000"/>
                </a:solidFill>
              </a:rPr>
              <a:t>σ/</a:t>
            </a:r>
            <a:r>
              <a:rPr lang="ja-JP" altLang="en-US" sz="2400" dirty="0" smtClean="0">
                <a:solidFill>
                  <a:srgbClr val="FF0000"/>
                </a:solidFill>
              </a:rPr>
              <a:t>√</a:t>
            </a:r>
            <a:r>
              <a:rPr lang="en-US" altLang="ja-JP" sz="2400" dirty="0" smtClean="0">
                <a:solidFill>
                  <a:srgbClr val="FF0000"/>
                </a:solidFill>
              </a:rPr>
              <a:t>n</a:t>
            </a:r>
            <a:r>
              <a:rPr lang="ja-JP" altLang="en-US" sz="2400" dirty="0" smtClean="0">
                <a:solidFill>
                  <a:srgbClr val="FF0000"/>
                </a:solidFill>
              </a:rPr>
              <a:t>の標本抽出分布</a:t>
            </a:r>
            <a:r>
              <a:rPr lang="ja-JP" altLang="en-US" sz="2400" dirty="0" smtClean="0"/>
              <a:t>が得られる</a:t>
            </a:r>
            <a:endParaRPr kumimoji="1" lang="ja-JP" altLang="en-US" sz="2400" dirty="0"/>
          </a:p>
        </p:txBody>
      </p:sp>
      <p:sp>
        <p:nvSpPr>
          <p:cNvPr id="8" name="下矢印 7"/>
          <p:cNvSpPr/>
          <p:nvPr/>
        </p:nvSpPr>
        <p:spPr>
          <a:xfrm>
            <a:off x="6639272" y="3504456"/>
            <a:ext cx="1010022" cy="4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77799" y="4221087"/>
            <a:ext cx="2249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標本サイズｎが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大なら正規分布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49349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229600" cy="777875"/>
          </a:xfrm>
        </p:spPr>
        <p:txBody>
          <a:bodyPr/>
          <a:lstStyle/>
          <a:p>
            <a:pPr algn="l" eaLnBrk="1" hangingPunct="1"/>
            <a:r>
              <a:rPr lang="ja-JP" altLang="en-US" sz="4000" smtClean="0"/>
              <a:t>検定の手順</a:t>
            </a:r>
            <a:r>
              <a:rPr lang="en-US" altLang="ja-JP" sz="4000" smtClean="0"/>
              <a:t>(5)</a:t>
            </a:r>
            <a:r>
              <a:rPr lang="ja-JP" altLang="en-US" sz="4000" smtClean="0"/>
              <a:t>～有意確率の算出</a:t>
            </a:r>
            <a:endParaRPr lang="en-US" altLang="ja-JP" sz="400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50825" y="692150"/>
            <a:ext cx="88931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=normsdist( z</a:t>
            </a:r>
            <a:r>
              <a:rPr lang="ja-JP" altLang="en-US" sz="2400" b="1"/>
              <a:t>値 </a:t>
            </a:r>
            <a:r>
              <a:rPr lang="en-US" altLang="ja-JP" sz="2400" b="1"/>
              <a:t>) </a:t>
            </a:r>
            <a:r>
              <a:rPr lang="en-US" altLang="ja-JP" sz="2400"/>
              <a:t>z</a:t>
            </a:r>
            <a:r>
              <a:rPr lang="en-US" altLang="ja-JP" sz="1800"/>
              <a:t>0</a:t>
            </a:r>
            <a:r>
              <a:rPr lang="ja-JP" altLang="en-US" sz="2400"/>
              <a:t>値に対応する下側（累積）確率 </a:t>
            </a:r>
            <a:r>
              <a:rPr lang="en-US" altLang="ja-JP" sz="2400"/>
              <a:t>P( z</a:t>
            </a:r>
            <a:r>
              <a:rPr lang="ja-JP" altLang="en-US" sz="2400"/>
              <a:t>≦</a:t>
            </a:r>
            <a:r>
              <a:rPr lang="en-US" altLang="ja-JP" sz="2400"/>
              <a:t>z</a:t>
            </a:r>
            <a:r>
              <a:rPr lang="en-US" altLang="ja-JP" sz="1800"/>
              <a:t>0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</a:t>
            </a:r>
            <a:r>
              <a:rPr lang="ja-JP" altLang="en-US" sz="2400"/>
              <a:t>　　　　（標準正規分布において、</a:t>
            </a:r>
            <a:r>
              <a:rPr lang="en-US" altLang="ja-JP" sz="2400"/>
              <a:t>z</a:t>
            </a:r>
            <a:r>
              <a:rPr lang="ja-JP" altLang="en-US" sz="2400"/>
              <a:t>が</a:t>
            </a:r>
            <a:r>
              <a:rPr lang="en-US" altLang="ja-JP" sz="2400"/>
              <a:t>z</a:t>
            </a:r>
            <a:r>
              <a:rPr lang="en-US" altLang="ja-JP" sz="1800"/>
              <a:t>0</a:t>
            </a:r>
            <a:r>
              <a:rPr lang="ja-JP" altLang="en-US" sz="2400"/>
              <a:t>以下の値をとる確率）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例 </a:t>
            </a:r>
            <a:r>
              <a:rPr lang="en-US" altLang="ja-JP" sz="2400"/>
              <a:t>=normsdist( 1.34 )=0.91</a:t>
            </a:r>
            <a:r>
              <a:rPr lang="ja-JP" altLang="en-US" sz="2400"/>
              <a:t>　（右片側なら、有意確率</a:t>
            </a:r>
            <a:r>
              <a:rPr lang="en-US" altLang="ja-JP" sz="2400"/>
              <a:t>p=0.09)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181225"/>
            <a:ext cx="6570662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229600" cy="777875"/>
          </a:xfrm>
        </p:spPr>
        <p:txBody>
          <a:bodyPr/>
          <a:lstStyle/>
          <a:p>
            <a:pPr algn="l" eaLnBrk="1" hangingPunct="1"/>
            <a:r>
              <a:rPr lang="ja-JP" altLang="en-US" sz="4000" smtClean="0"/>
              <a:t>検定の手順</a:t>
            </a:r>
            <a:r>
              <a:rPr lang="en-US" altLang="ja-JP" sz="4000" smtClean="0"/>
              <a:t>(5)</a:t>
            </a:r>
            <a:r>
              <a:rPr lang="ja-JP" altLang="en-US" sz="4000" smtClean="0"/>
              <a:t>～有意確率の算出</a:t>
            </a:r>
            <a:endParaRPr lang="en-US" altLang="ja-JP" sz="4000" smtClean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50825" y="692150"/>
            <a:ext cx="820896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=tdist( t</a:t>
            </a:r>
            <a:r>
              <a:rPr lang="ja-JP" altLang="en-US" sz="2400" b="1"/>
              <a:t>値</a:t>
            </a:r>
            <a:r>
              <a:rPr lang="en-US" altLang="ja-JP" sz="2400" b="1"/>
              <a:t>, </a:t>
            </a:r>
            <a:r>
              <a:rPr lang="ja-JP" altLang="en-US" sz="2400" b="1"/>
              <a:t>自由度</a:t>
            </a:r>
            <a:r>
              <a:rPr lang="en-US" altLang="ja-JP" sz="2400" b="1"/>
              <a:t>, </a:t>
            </a:r>
            <a:r>
              <a:rPr lang="ja-JP" altLang="en-US" sz="2400" b="1"/>
              <a:t>尾部 </a:t>
            </a:r>
            <a:r>
              <a:rPr lang="en-US" altLang="ja-JP" sz="2400" b="1"/>
              <a:t>)</a:t>
            </a:r>
            <a:r>
              <a:rPr lang="ja-JP" altLang="en-US" sz="2400" b="1"/>
              <a:t>　</a:t>
            </a:r>
            <a:r>
              <a:rPr lang="ja-JP" altLang="en-US" sz="2400"/>
              <a:t>ｔ分布で</a:t>
            </a:r>
            <a:r>
              <a:rPr lang="en-US" altLang="ja-JP" sz="2400"/>
              <a:t>P</a:t>
            </a:r>
            <a:r>
              <a:rPr lang="ja-JP" altLang="en-US" sz="2400"/>
              <a:t>（</a:t>
            </a:r>
            <a:r>
              <a:rPr lang="en-US" altLang="ja-JP" sz="2400"/>
              <a:t>t</a:t>
            </a:r>
            <a:r>
              <a:rPr lang="ja-JP" altLang="en-US" sz="2400"/>
              <a:t>≧</a:t>
            </a:r>
            <a:r>
              <a:rPr lang="en-US" altLang="ja-JP" sz="2400"/>
              <a:t>|t</a:t>
            </a:r>
            <a:r>
              <a:rPr lang="en-US" altLang="ja-JP" sz="1800"/>
              <a:t>0</a:t>
            </a:r>
            <a:r>
              <a:rPr lang="en-US" altLang="ja-JP" sz="2400"/>
              <a:t>|)</a:t>
            </a:r>
            <a:r>
              <a:rPr lang="ja-JP" altLang="en-US" sz="2400"/>
              <a:t>の確率を返す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尾部：片側検定なら１、両側検定なら２を指定する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例 </a:t>
            </a:r>
            <a:r>
              <a:rPr lang="en-US" altLang="ja-JP" sz="2400"/>
              <a:t>=tdist</a:t>
            </a:r>
            <a:r>
              <a:rPr lang="ja-JP" altLang="en-US" sz="2400"/>
              <a:t>（</a:t>
            </a:r>
            <a:r>
              <a:rPr lang="en-US" altLang="ja-JP" sz="2400"/>
              <a:t>1.54, 10, 2 )=0.155</a:t>
            </a:r>
            <a:endParaRPr lang="ja-JP" altLang="en-US" sz="2400"/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887538"/>
            <a:ext cx="6821488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3" name="テキスト ボックス 1"/>
          <p:cNvSpPr txBox="1">
            <a:spLocks noChangeArrowheads="1"/>
          </p:cNvSpPr>
          <p:nvPr/>
        </p:nvSpPr>
        <p:spPr bwMode="auto">
          <a:xfrm>
            <a:off x="5365750" y="2070100"/>
            <a:ext cx="827088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0.155 </a:t>
            </a:r>
            <a:endParaRPr lang="ja-JP" altLang="en-US"/>
          </a:p>
        </p:txBody>
      </p:sp>
      <p:sp>
        <p:nvSpPr>
          <p:cNvPr id="17414" name="テキスト ボックス 5"/>
          <p:cNvSpPr txBox="1">
            <a:spLocks noChangeArrowheads="1"/>
          </p:cNvSpPr>
          <p:nvPr/>
        </p:nvSpPr>
        <p:spPr bwMode="auto">
          <a:xfrm>
            <a:off x="2411413" y="4797425"/>
            <a:ext cx="774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7.8% </a:t>
            </a:r>
            <a:endParaRPr lang="ja-JP" altLang="en-US"/>
          </a:p>
        </p:txBody>
      </p:sp>
      <p:sp>
        <p:nvSpPr>
          <p:cNvPr id="17415" name="テキスト ボックス 6"/>
          <p:cNvSpPr txBox="1">
            <a:spLocks noChangeArrowheads="1"/>
          </p:cNvSpPr>
          <p:nvPr/>
        </p:nvSpPr>
        <p:spPr bwMode="auto">
          <a:xfrm>
            <a:off x="6372225" y="4776788"/>
            <a:ext cx="774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7.8% 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 eaLnBrk="1" hangingPunct="1"/>
            <a:r>
              <a:rPr lang="ja-JP" altLang="en-US" sz="4000" smtClean="0"/>
              <a:t>区間推定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362950" cy="647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標本平均</a:t>
            </a:r>
            <a:r>
              <a:rPr lang="en-US" altLang="ja-JP" sz="2800" smtClean="0"/>
              <a:t>Xbar</a:t>
            </a:r>
            <a:r>
              <a:rPr lang="ja-JP" altLang="en-US" sz="2800" smtClean="0"/>
              <a:t>に基づいて、母平均</a:t>
            </a:r>
            <a:r>
              <a:rPr lang="en-US" altLang="ja-JP" sz="2800" smtClean="0"/>
              <a:t>μ</a:t>
            </a:r>
            <a:r>
              <a:rPr lang="ja-JP" altLang="en-US" sz="2800" smtClean="0"/>
              <a:t>の範囲を推定する。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468313" y="1949450"/>
            <a:ext cx="2447925" cy="3208338"/>
          </a:xfrm>
          <a:prstGeom prst="roundRect">
            <a:avLst/>
          </a:prstGeom>
          <a:noFill/>
          <a:ln cmpd="sng">
            <a:solidFill>
              <a:srgbClr val="002060"/>
            </a:solidFill>
            <a:prstDash val="sysDot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dirty="0">
                <a:solidFill>
                  <a:schemeClr val="tx1"/>
                </a:solidFill>
              </a:rPr>
              <a:t>母集団</a:t>
            </a:r>
            <a:endParaRPr lang="en-US" altLang="ja-JP" sz="40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ja-JP" sz="4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ja-JP" sz="4000" dirty="0">
                <a:solidFill>
                  <a:schemeClr val="tx1"/>
                </a:solidFill>
              </a:rPr>
              <a:t>μ</a:t>
            </a:r>
          </a:p>
          <a:p>
            <a:pPr algn="ctr">
              <a:defRPr/>
            </a:pPr>
            <a:r>
              <a:rPr lang="ja-JP" altLang="en-US" sz="4000" dirty="0">
                <a:solidFill>
                  <a:schemeClr val="tx1"/>
                </a:solidFill>
              </a:rPr>
              <a:t>　</a:t>
            </a:r>
            <a:endParaRPr lang="en-US" altLang="ja-JP" sz="4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ja-JP" sz="4000" dirty="0">
                <a:solidFill>
                  <a:schemeClr val="tx1"/>
                </a:solidFill>
              </a:rPr>
              <a:t>σ</a:t>
            </a:r>
            <a:endParaRPr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3203575" y="3265488"/>
            <a:ext cx="1584325" cy="863600"/>
          </a:xfrm>
          <a:prstGeom prst="rightArrow">
            <a:avLst/>
          </a:prstGeom>
          <a:noFill/>
          <a:ln w="38100" cmpd="sng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ja-JP" dirty="0"/>
              <a:t>著集</a:t>
            </a:r>
            <a:endParaRPr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5003800" y="1949450"/>
            <a:ext cx="3671888" cy="3495675"/>
          </a:xfrm>
          <a:prstGeom prst="roundRect">
            <a:avLst/>
          </a:prstGeom>
          <a:noFill/>
          <a:ln cmpd="sng">
            <a:solidFill>
              <a:srgbClr val="002060"/>
            </a:solidFill>
            <a:prstDash val="sysDot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標本分布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平均</a:t>
            </a:r>
            <a:r>
              <a:rPr lang="en-US" altLang="ja-JP" sz="3200" dirty="0" err="1">
                <a:solidFill>
                  <a:schemeClr val="tx1"/>
                </a:solidFill>
              </a:rPr>
              <a:t>S</a:t>
            </a:r>
            <a:r>
              <a:rPr lang="en-US" altLang="ja-JP" sz="2000" dirty="0" err="1">
                <a:solidFill>
                  <a:schemeClr val="tx1"/>
                </a:solidFill>
              </a:rPr>
              <a:t>xbar</a:t>
            </a:r>
            <a:r>
              <a:rPr lang="en-US" altLang="ja-JP" sz="3200" dirty="0">
                <a:solidFill>
                  <a:schemeClr val="tx1"/>
                </a:solidFill>
              </a:rPr>
              <a:t>=μ</a:t>
            </a:r>
          </a:p>
          <a:p>
            <a:pPr algn="ctr"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標準偏差</a:t>
            </a:r>
            <a:r>
              <a:rPr lang="ja-JP" altLang="en-US" sz="2000" dirty="0">
                <a:solidFill>
                  <a:schemeClr val="tx1"/>
                </a:solidFill>
              </a:rPr>
              <a:t>（標準誤差）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SE=σ/</a:t>
            </a:r>
            <a:r>
              <a:rPr lang="ja-JP" altLang="en-US" sz="3600" dirty="0">
                <a:solidFill>
                  <a:schemeClr val="tx1"/>
                </a:solidFill>
              </a:rPr>
              <a:t>√</a:t>
            </a:r>
            <a:r>
              <a:rPr lang="en-US" altLang="ja-JP" sz="3600" dirty="0">
                <a:solidFill>
                  <a:schemeClr val="tx1"/>
                </a:solidFill>
              </a:rPr>
              <a:t>N</a:t>
            </a:r>
            <a:endParaRPr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8439" name="テキスト ボックス 11"/>
          <p:cNvSpPr txBox="1">
            <a:spLocks noChangeArrowheads="1"/>
          </p:cNvSpPr>
          <p:nvPr/>
        </p:nvSpPr>
        <p:spPr bwMode="auto">
          <a:xfrm>
            <a:off x="755650" y="5481638"/>
            <a:ext cx="77485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σ</a:t>
            </a:r>
            <a:r>
              <a:rPr lang="ja-JP" altLang="en-US" dirty="0"/>
              <a:t>が未知のとき、</a:t>
            </a:r>
            <a:r>
              <a:rPr lang="en-US" altLang="ja-JP" dirty="0"/>
              <a:t>SE = S/√N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　⇒統計量</a:t>
            </a:r>
            <a:r>
              <a:rPr lang="en-US" altLang="ja-JP" dirty="0"/>
              <a:t>(</a:t>
            </a:r>
            <a:r>
              <a:rPr lang="en-US" altLang="ja-JP" dirty="0" err="1"/>
              <a:t>Xbar</a:t>
            </a:r>
            <a:r>
              <a:rPr lang="en-US" altLang="ja-JP" dirty="0"/>
              <a:t>-μ)/(S/</a:t>
            </a:r>
            <a:r>
              <a:rPr lang="ja-JP" altLang="en-US" dirty="0"/>
              <a:t>√</a:t>
            </a:r>
            <a:r>
              <a:rPr lang="en-US" altLang="ja-JP" dirty="0"/>
              <a:t>N)</a:t>
            </a:r>
            <a:r>
              <a:rPr lang="ja-JP" altLang="en-US" dirty="0"/>
              <a:t>は、ｔ 分布に従う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 eaLnBrk="1" hangingPunct="1"/>
            <a:r>
              <a:rPr lang="ja-JP" altLang="en-US" sz="4000" smtClean="0"/>
              <a:t>母平均の区間推定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08963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ｎ＜</a:t>
            </a:r>
            <a:r>
              <a:rPr lang="en-US" altLang="ja-JP" sz="2400" smtClean="0"/>
              <a:t>30</a:t>
            </a:r>
            <a:r>
              <a:rPr lang="ja-JP" altLang="en-US" sz="2400" smtClean="0"/>
              <a:t>のとき、標本平均</a:t>
            </a:r>
            <a:r>
              <a:rPr lang="en-US" altLang="ja-JP" sz="2400" smtClean="0"/>
              <a:t>X~</a:t>
            </a:r>
            <a:r>
              <a:rPr lang="ja-JP" altLang="en-US" sz="2400" smtClean="0"/>
              <a:t>から母平均</a:t>
            </a:r>
            <a:r>
              <a:rPr lang="en-US" altLang="ja-JP" sz="2400" smtClean="0"/>
              <a:t>μ</a:t>
            </a:r>
            <a:r>
              <a:rPr lang="ja-JP" altLang="en-US" sz="2400" smtClean="0"/>
              <a:t>を区間推定する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下限値：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上限値：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smtClean="0"/>
              <a:t>※Excel</a:t>
            </a:r>
            <a:r>
              <a:rPr lang="ja-JP" altLang="en-US" sz="2400" smtClean="0"/>
              <a:t>で臨界値を算出する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例：　</a:t>
            </a:r>
            <a:r>
              <a:rPr lang="en-US" altLang="ja-JP" sz="2400" smtClean="0"/>
              <a:t>=tinv( 0.05, 10) = 2.23 </a:t>
            </a:r>
            <a:r>
              <a:rPr lang="ja-JP" altLang="en-US" sz="2400" smtClean="0"/>
              <a:t>（両側</a:t>
            </a:r>
            <a:r>
              <a:rPr lang="en-US" altLang="ja-JP" sz="2400" smtClean="0"/>
              <a:t>5%</a:t>
            </a:r>
            <a:r>
              <a:rPr lang="ja-JP" altLang="en-US" sz="2400" smtClean="0"/>
              <a:t>）</a:t>
            </a:r>
          </a:p>
        </p:txBody>
      </p:sp>
      <p:graphicFrame>
        <p:nvGraphicFramePr>
          <p:cNvPr id="19460" name="Object 11"/>
          <p:cNvGraphicFramePr>
            <a:graphicFrameLocks noChangeAspect="1"/>
          </p:cNvGraphicFramePr>
          <p:nvPr/>
        </p:nvGraphicFramePr>
        <p:xfrm>
          <a:off x="2484438" y="1700213"/>
          <a:ext cx="3240087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数式" r:id="rId3" imgW="847776" imgH="390420" progId="Equation.3">
                  <p:embed/>
                </p:oleObj>
              </mc:Choice>
              <mc:Fallback>
                <p:oleObj name="数式" r:id="rId3" imgW="847776" imgH="3904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700213"/>
                        <a:ext cx="3240087" cy="1574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11"/>
          <p:cNvGraphicFramePr>
            <a:graphicFrameLocks noChangeAspect="1"/>
          </p:cNvGraphicFramePr>
          <p:nvPr/>
        </p:nvGraphicFramePr>
        <p:xfrm>
          <a:off x="2484438" y="3429000"/>
          <a:ext cx="3240087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数式" r:id="rId5" imgW="847776" imgH="390420" progId="Equation.3">
                  <p:embed/>
                </p:oleObj>
              </mc:Choice>
              <mc:Fallback>
                <p:oleObj name="数式" r:id="rId5" imgW="847776" imgH="3904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429000"/>
                        <a:ext cx="3240087" cy="1574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ja-JP" altLang="en-US" smtClean="0"/>
              <a:t>母割合の検定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25621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mtClean="0"/>
              <a:t>n</a:t>
            </a:r>
            <a:r>
              <a:rPr lang="ja-JP" altLang="en-US" smtClean="0"/>
              <a:t>≧</a:t>
            </a:r>
            <a:r>
              <a:rPr lang="en-US" altLang="ja-JP" smtClean="0"/>
              <a:t>30</a:t>
            </a:r>
            <a:r>
              <a:rPr lang="ja-JP" altLang="en-US" smtClean="0"/>
              <a:t>のとき、検定量</a:t>
            </a:r>
            <a:r>
              <a:rPr lang="en-US" altLang="ja-JP" smtClean="0"/>
              <a:t>T</a:t>
            </a:r>
            <a:r>
              <a:rPr lang="ja-JP" altLang="en-US" smtClean="0"/>
              <a:t>は標準正規分布に近似する。</a:t>
            </a:r>
            <a:endParaRPr lang="en-US" altLang="ja-JP" smtClean="0"/>
          </a:p>
          <a:p>
            <a:pPr>
              <a:buFontTx/>
              <a:buNone/>
            </a:pPr>
            <a:endParaRPr lang="en-US" altLang="ja-JP" smtClean="0"/>
          </a:p>
          <a:p>
            <a:pPr>
              <a:buFontTx/>
              <a:buNone/>
            </a:pPr>
            <a:endParaRPr lang="en-US" altLang="ja-JP" smtClean="0"/>
          </a:p>
          <a:p>
            <a:pPr>
              <a:buFontTx/>
              <a:buNone/>
            </a:pPr>
            <a:endParaRPr lang="en-US" altLang="ja-JP" smtClean="0"/>
          </a:p>
          <a:p>
            <a:pPr>
              <a:buFontTx/>
              <a:buNone/>
            </a:pPr>
            <a:endParaRPr lang="en-US" altLang="ja-JP" smtClean="0"/>
          </a:p>
          <a:p>
            <a:pPr>
              <a:buFontTx/>
              <a:buNone/>
            </a:pPr>
            <a:endParaRPr lang="en-US" altLang="ja-JP" smtClean="0"/>
          </a:p>
          <a:p>
            <a:pPr>
              <a:buFontTx/>
              <a:buNone/>
            </a:pPr>
            <a:endParaRPr lang="en-US" altLang="ja-JP" smtClean="0"/>
          </a:p>
          <a:p>
            <a:pPr>
              <a:buFontTx/>
              <a:buNone/>
            </a:pPr>
            <a:r>
              <a:rPr lang="en-US" altLang="ja-JP" i="1" smtClean="0"/>
              <a:t>                  p</a:t>
            </a:r>
            <a:r>
              <a:rPr lang="ja-JP" altLang="en-US" smtClean="0"/>
              <a:t>：母割合、</a:t>
            </a:r>
            <a:r>
              <a:rPr lang="en-US" altLang="ja-JP" smtClean="0"/>
              <a:t>P</a:t>
            </a:r>
            <a:r>
              <a:rPr lang="en-US" altLang="ja-JP" sz="1800" smtClean="0"/>
              <a:t>0</a:t>
            </a:r>
            <a:r>
              <a:rPr lang="ja-JP" altLang="en-US" smtClean="0"/>
              <a:t>：標本割合</a:t>
            </a:r>
            <a:endParaRPr lang="en-US" altLang="ja-JP" i="1" smtClean="0"/>
          </a:p>
          <a:p>
            <a:pPr>
              <a:buFontTx/>
              <a:buNone/>
            </a:pPr>
            <a:endParaRPr lang="ja-JP" altLang="en-US" smtClean="0"/>
          </a:p>
          <a:p>
            <a:pPr>
              <a:buFontTx/>
              <a:buNone/>
            </a:pPr>
            <a:endParaRPr lang="ja-JP" altLang="en-US" smtClean="0"/>
          </a:p>
          <a:p>
            <a:pPr>
              <a:buFontTx/>
              <a:buNone/>
            </a:pPr>
            <a:endParaRPr lang="ja-JP" altLang="en-US" smtClean="0"/>
          </a:p>
          <a:p>
            <a:pPr>
              <a:buFontTx/>
              <a:buNone/>
            </a:pPr>
            <a:endParaRPr lang="en-US" altLang="ja-JP" smtClean="0"/>
          </a:p>
        </p:txBody>
      </p:sp>
      <p:graphicFrame>
        <p:nvGraphicFramePr>
          <p:cNvPr id="20484" name="Object 11"/>
          <p:cNvGraphicFramePr>
            <a:graphicFrameLocks noChangeAspect="1"/>
          </p:cNvGraphicFramePr>
          <p:nvPr/>
        </p:nvGraphicFramePr>
        <p:xfrm>
          <a:off x="2339975" y="2133600"/>
          <a:ext cx="5661025" cy="347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数式" r:id="rId3" imgW="981024" imgH="581040" progId="Equation.3">
                  <p:embed/>
                </p:oleObj>
              </mc:Choice>
              <mc:Fallback>
                <p:oleObj name="数式" r:id="rId3" imgW="981024" imgH="581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133600"/>
                        <a:ext cx="5661025" cy="34702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母比率の推定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8147050" cy="965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smtClean="0"/>
              <a:t>n</a:t>
            </a:r>
            <a:r>
              <a:rPr lang="ja-JP" altLang="en-US" sz="2800" smtClean="0"/>
              <a:t>≧</a:t>
            </a:r>
            <a:r>
              <a:rPr lang="en-US" altLang="ja-JP" sz="2800" smtClean="0"/>
              <a:t>30</a:t>
            </a:r>
            <a:r>
              <a:rPr lang="ja-JP" altLang="en-US" sz="2800" smtClean="0"/>
              <a:t>のとき、標本比率ｐから母比率を区間推定する</a:t>
            </a:r>
          </a:p>
        </p:txBody>
      </p:sp>
      <p:graphicFrame>
        <p:nvGraphicFramePr>
          <p:cNvPr id="21508" name="Object 11"/>
          <p:cNvGraphicFramePr>
            <a:graphicFrameLocks noChangeAspect="1"/>
          </p:cNvGraphicFramePr>
          <p:nvPr/>
        </p:nvGraphicFramePr>
        <p:xfrm>
          <a:off x="3059113" y="2276475"/>
          <a:ext cx="4464050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数式" r:id="rId3" imgW="1038208" imgH="428760" progId="Equation.3">
                  <p:embed/>
                </p:oleObj>
              </mc:Choice>
              <mc:Fallback>
                <p:oleObj name="数式" r:id="rId3" imgW="1038208" imgH="4287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276475"/>
                        <a:ext cx="4464050" cy="1944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3059113" y="4437063"/>
          <a:ext cx="446405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数式" r:id="rId5" imgW="1038208" imgH="428760" progId="Equation.3">
                  <p:embed/>
                </p:oleObj>
              </mc:Choice>
              <mc:Fallback>
                <p:oleObj name="数式" r:id="rId5" imgW="1038208" imgH="4287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437063"/>
                        <a:ext cx="4464050" cy="19431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1403350" y="2924175"/>
            <a:ext cx="125095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下限値：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上限値：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461" y="3334570"/>
            <a:ext cx="4387118" cy="300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タイトル 1"/>
          <p:cNvSpPr>
            <a:spLocks noGrp="1"/>
          </p:cNvSpPr>
          <p:nvPr>
            <p:ph type="title"/>
          </p:nvPr>
        </p:nvSpPr>
        <p:spPr>
          <a:xfrm>
            <a:off x="438250" y="170575"/>
            <a:ext cx="8229600" cy="843088"/>
          </a:xfrm>
        </p:spPr>
        <p:txBody>
          <a:bodyPr/>
          <a:lstStyle/>
          <a:p>
            <a:r>
              <a:rPr lang="ja-JP" altLang="en-US" dirty="0" smtClean="0"/>
              <a:t>母集団と</a:t>
            </a:r>
            <a:r>
              <a:rPr lang="ja-JP" altLang="en-US" dirty="0" smtClean="0"/>
              <a:t>標本抽出の</a:t>
            </a:r>
            <a:r>
              <a:rPr lang="ja-JP" altLang="en-US" dirty="0" smtClean="0"/>
              <a:t>関係</a:t>
            </a:r>
          </a:p>
        </p:txBody>
      </p:sp>
      <p:sp>
        <p:nvSpPr>
          <p:cNvPr id="4" name="円/楕円 3"/>
          <p:cNvSpPr/>
          <p:nvPr/>
        </p:nvSpPr>
        <p:spPr>
          <a:xfrm>
            <a:off x="395536" y="1601786"/>
            <a:ext cx="2808362" cy="3699422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400" dirty="0" smtClean="0">
                <a:solidFill>
                  <a:schemeClr val="tx1"/>
                </a:solidFill>
              </a:rPr>
              <a:t>母集団</a:t>
            </a:r>
            <a:endParaRPr lang="en-US" altLang="ja-JP" sz="4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母平均</a:t>
            </a:r>
            <a:r>
              <a:rPr lang="en-US" altLang="ja-JP" sz="2400" dirty="0" smtClean="0">
                <a:solidFill>
                  <a:schemeClr val="tx1"/>
                </a:solidFill>
              </a:rPr>
              <a:t>μ</a:t>
            </a:r>
          </a:p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母標準偏差</a:t>
            </a:r>
            <a:r>
              <a:rPr lang="en-US" altLang="ja-JP" sz="2400" dirty="0" smtClean="0">
                <a:solidFill>
                  <a:schemeClr val="tx1"/>
                </a:solidFill>
              </a:rPr>
              <a:t>σ</a:t>
            </a:r>
          </a:p>
          <a:p>
            <a:pPr algn="ctr">
              <a:defRPr/>
            </a:pPr>
            <a:r>
              <a:rPr lang="en-US" altLang="ja-JP" sz="240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5" name="円/楕円 4"/>
          <p:cNvSpPr/>
          <p:nvPr/>
        </p:nvSpPr>
        <p:spPr>
          <a:xfrm>
            <a:off x="6804620" y="2132856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2699792" y="2055433"/>
            <a:ext cx="3296374" cy="839423"/>
          </a:xfrm>
          <a:prstGeom prst="rightArrow">
            <a:avLst>
              <a:gd name="adj1" fmla="val 51898"/>
              <a:gd name="adj2" fmla="val 33976"/>
            </a:avLst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 smtClean="0">
                <a:solidFill>
                  <a:schemeClr val="tx1"/>
                </a:solidFill>
              </a:rPr>
              <a:t>抽出（サイズｎ）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6957020" y="2285256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7109420" y="2437656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7261820" y="2590056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7414220" y="2742456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7566620" y="2894856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7719020" y="3047256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6182072" y="17347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8023820" y="3352056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6334472" y="18871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6486872" y="20395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6639272" y="21919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6791672" y="2344367"/>
            <a:ext cx="1079748" cy="702889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6944072" y="24967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7096472" y="26491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7248872" y="28015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7401272" y="29539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7553672" y="3106367"/>
            <a:ext cx="1079748" cy="70288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標本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648866" y="1002397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 smtClean="0"/>
              <a:t>：</a:t>
            </a:r>
            <a:endParaRPr kumimoji="1" lang="ja-JP" altLang="en-US" sz="44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9512" y="5808523"/>
            <a:ext cx="8466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研究者が得たデータは、母集団から抽出した標本のうちの一つ。</a:t>
            </a:r>
            <a:endParaRPr lang="en-US" altLang="ja-JP" sz="2400" dirty="0" smtClean="0"/>
          </a:p>
          <a:p>
            <a:r>
              <a:rPr kumimoji="1" lang="ja-JP" altLang="en-US" sz="2400" dirty="0"/>
              <a:t>手元</a:t>
            </a:r>
            <a:r>
              <a:rPr kumimoji="1" lang="ja-JP" altLang="en-US" sz="2400" dirty="0" smtClean="0"/>
              <a:t>の標本平均</a:t>
            </a:r>
            <a:r>
              <a:rPr lang="ja-JP" altLang="en-US" sz="2400" dirty="0" smtClean="0"/>
              <a:t>などの分布</a:t>
            </a:r>
            <a:r>
              <a:rPr kumimoji="1" lang="ja-JP" altLang="en-US" sz="2400" dirty="0" smtClean="0"/>
              <a:t>は、標本抽出分布に従う</a:t>
            </a:r>
            <a:endParaRPr kumimoji="1" lang="en-US" altLang="ja-JP" sz="2400" dirty="0" smtClean="0"/>
          </a:p>
        </p:txBody>
      </p:sp>
      <p:sp>
        <p:nvSpPr>
          <p:cNvPr id="8" name="下矢印 7"/>
          <p:cNvSpPr/>
          <p:nvPr/>
        </p:nvSpPr>
        <p:spPr>
          <a:xfrm>
            <a:off x="6639272" y="3504456"/>
            <a:ext cx="1010022" cy="4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069612" y="4190038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平均</a:t>
            </a:r>
            <a:r>
              <a:rPr lang="en-US" altLang="ja-JP" dirty="0" smtClean="0">
                <a:solidFill>
                  <a:srgbClr val="FF0000"/>
                </a:solidFill>
              </a:rPr>
              <a:t>μ</a:t>
            </a:r>
            <a:r>
              <a:rPr lang="ja-JP" altLang="en-US" dirty="0" err="1" smtClean="0">
                <a:solidFill>
                  <a:srgbClr val="FF0000"/>
                </a:solidFill>
              </a:rPr>
              <a:t>、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標準偏差</a:t>
            </a:r>
            <a:r>
              <a:rPr lang="en-US" altLang="ja-JP" dirty="0" smtClean="0">
                <a:solidFill>
                  <a:srgbClr val="FF0000"/>
                </a:solidFill>
              </a:rPr>
              <a:t>σ/</a:t>
            </a:r>
            <a:r>
              <a:rPr lang="ja-JP" altLang="en-US" dirty="0" smtClean="0">
                <a:solidFill>
                  <a:srgbClr val="FF0000"/>
                </a:solidFill>
              </a:rPr>
              <a:t>√</a:t>
            </a:r>
            <a:r>
              <a:rPr lang="en-US" altLang="ja-JP" dirty="0" smtClean="0">
                <a:solidFill>
                  <a:srgbClr val="FF0000"/>
                </a:solidFill>
              </a:rPr>
              <a:t>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801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43" y="4221088"/>
            <a:ext cx="446722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タイトル 1"/>
          <p:cNvSpPr>
            <a:spLocks noGrp="1"/>
          </p:cNvSpPr>
          <p:nvPr>
            <p:ph type="title"/>
          </p:nvPr>
        </p:nvSpPr>
        <p:spPr>
          <a:xfrm>
            <a:off x="438250" y="170575"/>
            <a:ext cx="8229600" cy="843088"/>
          </a:xfrm>
        </p:spPr>
        <p:txBody>
          <a:bodyPr/>
          <a:lstStyle/>
          <a:p>
            <a:r>
              <a:rPr lang="ja-JP" altLang="en-US" dirty="0" smtClean="0"/>
              <a:t>母集団と</a:t>
            </a:r>
            <a:r>
              <a:rPr lang="ja-JP" altLang="en-US" dirty="0" smtClean="0"/>
              <a:t>標本抽出の</a:t>
            </a:r>
            <a:r>
              <a:rPr lang="ja-JP" altLang="en-US" dirty="0" smtClean="0"/>
              <a:t>関係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1268760"/>
            <a:ext cx="8466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研究者が得たデータは、母集団から抽出した標本のうちの一つ。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                手元の標本平均</a:t>
            </a:r>
            <a:r>
              <a:rPr lang="ja-JP" altLang="en-US" sz="2400" dirty="0" smtClean="0"/>
              <a:t>などの分布</a:t>
            </a:r>
            <a:r>
              <a:rPr kumimoji="1" lang="ja-JP" altLang="en-US" sz="2400" dirty="0" smtClean="0"/>
              <a:t>は、標本抽出分布に従う。</a:t>
            </a:r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r>
              <a:rPr lang="ja-JP" altLang="en-US" sz="2400" dirty="0" smtClean="0"/>
              <a:t>                                               標本抽出分布の中で、</a:t>
            </a:r>
            <a:endParaRPr lang="en-US" altLang="ja-JP" sz="2400" dirty="0" smtClean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                                     </a:t>
            </a:r>
            <a:r>
              <a:rPr lang="ja-JP" altLang="en-US" sz="2400" dirty="0" smtClean="0"/>
              <a:t>手元の標本がどこに位置するか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　　　           （データの相対的位置＝</a:t>
            </a:r>
            <a:r>
              <a:rPr lang="ja-JP" altLang="en-US" sz="2400" dirty="0" err="1" smtClean="0"/>
              <a:t>ｚ</a:t>
            </a:r>
            <a:r>
              <a:rPr lang="ja-JP" altLang="en-US" sz="2400" dirty="0" smtClean="0"/>
              <a:t>値）</a:t>
            </a:r>
            <a:endParaRPr lang="en-US" altLang="ja-JP" sz="2400" dirty="0" smtClean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                                      </a:t>
            </a:r>
            <a:r>
              <a:rPr lang="ja-JP" altLang="en-US" sz="2400" dirty="0"/>
              <a:t>手元</a:t>
            </a:r>
            <a:r>
              <a:rPr lang="ja-JP" altLang="en-US" sz="2400" dirty="0" smtClean="0"/>
              <a:t>の標本の値（標本平均）と　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　　　　　　　　理論的平均との差が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　　　　　　　　どれくらい大きいか</a:t>
            </a:r>
            <a:endParaRPr lang="en-US" altLang="ja-JP" sz="2400" dirty="0" smtClean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　　　　　　　　　　　　　　　　　　　（観察される差は理論的誤差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　　　　　　　　　</a:t>
            </a:r>
            <a:r>
              <a:rPr kumimoji="1" lang="ja-JP" altLang="en-US" sz="2400" dirty="0" smtClean="0"/>
              <a:t>の何倍あるか？）</a:t>
            </a:r>
            <a:endParaRPr kumimoji="1" lang="en-US" altLang="ja-JP" sz="2400" dirty="0" smtClean="0"/>
          </a:p>
        </p:txBody>
      </p:sp>
      <p:sp>
        <p:nvSpPr>
          <p:cNvPr id="33" name="円/楕円 32"/>
          <p:cNvSpPr/>
          <p:nvPr/>
        </p:nvSpPr>
        <p:spPr>
          <a:xfrm>
            <a:off x="558708" y="2208622"/>
            <a:ext cx="3096344" cy="2012466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400" dirty="0" smtClean="0">
                <a:solidFill>
                  <a:schemeClr val="tx1"/>
                </a:solidFill>
              </a:rPr>
              <a:t>標本</a:t>
            </a:r>
            <a:endParaRPr lang="en-US" altLang="ja-JP" sz="4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サイズ</a:t>
            </a:r>
            <a:r>
              <a:rPr lang="en-US" altLang="ja-JP" sz="2400" dirty="0" smtClean="0">
                <a:solidFill>
                  <a:schemeClr val="tx1"/>
                </a:solidFill>
              </a:rPr>
              <a:t>n</a:t>
            </a:r>
          </a:p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平均</a:t>
            </a:r>
            <a:r>
              <a:rPr lang="en-US" altLang="ja-JP" sz="2400" dirty="0" smtClean="0">
                <a:solidFill>
                  <a:schemeClr val="tx1"/>
                </a:solidFill>
              </a:rPr>
              <a:t>m</a:t>
            </a:r>
          </a:p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標準偏差</a:t>
            </a:r>
            <a:r>
              <a:rPr lang="en-US" altLang="ja-JP" sz="2400" dirty="0" smtClean="0">
                <a:solidFill>
                  <a:schemeClr val="tx1"/>
                </a:solidFill>
              </a:rPr>
              <a:t>s</a:t>
            </a:r>
            <a:endParaRPr lang="en-US" altLang="ja-JP" sz="2400" baseline="42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：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5" name="下矢印 34"/>
          <p:cNvSpPr/>
          <p:nvPr/>
        </p:nvSpPr>
        <p:spPr>
          <a:xfrm>
            <a:off x="5047908" y="2208622"/>
            <a:ext cx="1010022" cy="4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3238048" y="6641976"/>
            <a:ext cx="208502" cy="216024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9" name="円/楕円 38"/>
          <p:cNvSpPr/>
          <p:nvPr/>
        </p:nvSpPr>
        <p:spPr>
          <a:xfrm>
            <a:off x="454457" y="6560539"/>
            <a:ext cx="208502" cy="216024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07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993063" cy="865188"/>
          </a:xfrm>
        </p:spPr>
        <p:txBody>
          <a:bodyPr/>
          <a:lstStyle/>
          <a:p>
            <a:pPr algn="l" eaLnBrk="1" hangingPunct="1"/>
            <a:r>
              <a:rPr lang="ja-JP" altLang="en-US" sz="3200" smtClean="0"/>
              <a:t>モデル分布の決定～</a:t>
            </a:r>
            <a:r>
              <a:rPr lang="ja-JP" altLang="en-US" sz="3200" b="1" smtClean="0"/>
              <a:t>ｚ分布か、ｔ分布か～</a:t>
            </a:r>
            <a:endParaRPr lang="ja-JP" altLang="en-US" sz="4000" b="1" smtClean="0">
              <a:solidFill>
                <a:schemeClr val="tx1"/>
              </a:solidFill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755650" y="162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519113" y="12747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68313" y="1125538"/>
            <a:ext cx="8496300" cy="550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/>
              <a:t>１．母標準</a:t>
            </a:r>
            <a:r>
              <a:rPr lang="ja-JP" altLang="en-US" b="1" dirty="0" smtClean="0"/>
              <a:t>偏差</a:t>
            </a:r>
            <a:r>
              <a:rPr lang="en-US" altLang="ja-JP" b="1" dirty="0" smtClean="0"/>
              <a:t>σ</a:t>
            </a:r>
            <a:r>
              <a:rPr lang="ja-JP" altLang="en-US" b="1" dirty="0" smtClean="0"/>
              <a:t>が</a:t>
            </a:r>
            <a:r>
              <a:rPr lang="ja-JP" altLang="en-US" b="1" dirty="0"/>
              <a:t>既知→</a:t>
            </a:r>
            <a:endParaRPr lang="en-US" altLang="ja-JP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/>
              <a:t>　　　　　　　　　　　　　</a:t>
            </a:r>
            <a:r>
              <a:rPr lang="ja-JP" altLang="en-US" b="1" dirty="0">
                <a:solidFill>
                  <a:srgbClr val="00B050"/>
                </a:solidFill>
              </a:rPr>
              <a:t>ｚ 分布（標準正規分布）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/>
              <a:t>　　　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/>
              <a:t>２．母標準</a:t>
            </a:r>
            <a:r>
              <a:rPr lang="ja-JP" altLang="en-US" b="1" dirty="0" smtClean="0"/>
              <a:t>偏差</a:t>
            </a:r>
            <a:r>
              <a:rPr lang="en-US" altLang="ja-JP" b="1" dirty="0" smtClean="0"/>
              <a:t>σ</a:t>
            </a:r>
            <a:r>
              <a:rPr lang="ja-JP" altLang="en-US" b="1" dirty="0" smtClean="0"/>
              <a:t>が</a:t>
            </a:r>
            <a:r>
              <a:rPr lang="ja-JP" altLang="en-US" b="1" dirty="0"/>
              <a:t>未知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/>
              <a:t>　　　　　ａ．標本サイズが大 →　</a:t>
            </a:r>
            <a:endParaRPr lang="en-US" altLang="ja-JP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/>
              <a:t>　　　　　　　　　　　　　</a:t>
            </a:r>
            <a:r>
              <a:rPr lang="ja-JP" altLang="en-US" b="1" dirty="0">
                <a:solidFill>
                  <a:srgbClr val="00B050"/>
                </a:solidFill>
              </a:rPr>
              <a:t>ｚ 分布</a:t>
            </a:r>
            <a:r>
              <a:rPr lang="ja-JP" altLang="en-US" b="1" dirty="0"/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/>
              <a:t>　　　　　　　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/>
              <a:t>　　　　　ｂ．標本サイズが小 →　</a:t>
            </a:r>
            <a:endParaRPr lang="en-US" altLang="ja-JP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/>
              <a:t>　　　　　　　　　　　　　</a:t>
            </a:r>
            <a:r>
              <a:rPr lang="ja-JP" altLang="en-US" b="1" dirty="0">
                <a:solidFill>
                  <a:srgbClr val="00B050"/>
                </a:solidFill>
              </a:rPr>
              <a:t>ｔ 分布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/>
              <a:t>　　　　　　　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/>
              <a:t>　　  （標本サイズの大小の目安は　</a:t>
            </a:r>
            <a:r>
              <a:rPr lang="ja-JP" altLang="en-US" b="1" dirty="0">
                <a:solidFill>
                  <a:srgbClr val="FF0000"/>
                </a:solidFill>
              </a:rPr>
              <a:t>ｎ＝３０</a:t>
            </a:r>
            <a:r>
              <a:rPr lang="ja-JP" altLang="en-US" b="1" dirty="0"/>
              <a:t>）</a:t>
            </a:r>
          </a:p>
        </p:txBody>
      </p:sp>
      <p:sp>
        <p:nvSpPr>
          <p:cNvPr id="3078" name="AutoShape 12"/>
          <p:cNvSpPr>
            <a:spLocks/>
          </p:cNvSpPr>
          <p:nvPr/>
        </p:nvSpPr>
        <p:spPr bwMode="auto">
          <a:xfrm>
            <a:off x="1403350" y="3429000"/>
            <a:ext cx="215900" cy="1512888"/>
          </a:xfrm>
          <a:prstGeom prst="leftBrace">
            <a:avLst>
              <a:gd name="adj1" fmla="val 41720"/>
              <a:gd name="adj2" fmla="val 50000"/>
            </a:avLst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z="4000" smtClean="0"/>
              <a:t>ｚ分布（標準正規分布）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11188" y="1211263"/>
            <a:ext cx="7777162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母標準偏差</a:t>
            </a:r>
            <a:r>
              <a:rPr lang="en-US" altLang="ja-JP" sz="2800"/>
              <a:t>σ</a:t>
            </a:r>
            <a:r>
              <a:rPr lang="ja-JP" altLang="en-US" sz="2800"/>
              <a:t>が既知、母平均</a:t>
            </a:r>
            <a:r>
              <a:rPr lang="en-US" altLang="ja-JP" sz="2800"/>
              <a:t>μ</a:t>
            </a:r>
            <a:r>
              <a:rPr lang="ja-JP" altLang="en-US" sz="2800"/>
              <a:t>の母集団から、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ｎ個の標本を無作為抽出し、その平均値を</a:t>
            </a:r>
            <a:r>
              <a:rPr lang="en-US" altLang="ja-JP" sz="2800"/>
              <a:t>X</a:t>
            </a:r>
            <a:r>
              <a:rPr lang="ja-JP" altLang="en-US" sz="2800"/>
              <a:t>とすれば、ｚの値は標準正規分布</a:t>
            </a:r>
            <a:r>
              <a:rPr lang="en-US" altLang="ja-JP" sz="2800"/>
              <a:t>N(0, 1</a:t>
            </a:r>
            <a:r>
              <a:rPr lang="en-US" altLang="ja-JP" sz="2800" baseline="30000"/>
              <a:t>2</a:t>
            </a:r>
            <a:r>
              <a:rPr lang="en-US" altLang="ja-JP" sz="2800"/>
              <a:t>) </a:t>
            </a:r>
            <a:r>
              <a:rPr lang="ja-JP" altLang="en-US" sz="2800"/>
              <a:t>に従う。</a:t>
            </a: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aphicFrame>
        <p:nvGraphicFramePr>
          <p:cNvPr id="4103" name="Object 11"/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927165"/>
              </p:ext>
            </p:extLst>
          </p:nvPr>
        </p:nvGraphicFramePr>
        <p:xfrm>
          <a:off x="846711" y="3429000"/>
          <a:ext cx="7306115" cy="20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数式" r:id="rId3" imgW="2933640" imgH="825480" progId="Equation.3">
                  <p:embed/>
                </p:oleObj>
              </mc:Choice>
              <mc:Fallback>
                <p:oleObj name="数式" r:id="rId3" imgW="2933640" imgH="825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711" y="3429000"/>
                        <a:ext cx="7306115" cy="20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標準正規分布（ｚ分布）</a:t>
            </a:r>
            <a:endParaRPr kumimoji="1" lang="ja-JP" altLang="en-US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380291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21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92350" y="260350"/>
            <a:ext cx="4511675" cy="850900"/>
          </a:xfrm>
        </p:spPr>
        <p:txBody>
          <a:bodyPr/>
          <a:lstStyle/>
          <a:p>
            <a:pPr algn="l" eaLnBrk="1" hangingPunct="1"/>
            <a:r>
              <a:rPr lang="ja-JP" altLang="en-US" sz="3200" smtClean="0"/>
              <a:t>ｚ分布（標準正規分布）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pic>
        <p:nvPicPr>
          <p:cNvPr id="5126" name="Picture 11" descr="n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017588"/>
            <a:ext cx="6743700" cy="584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 eaLnBrk="1" hangingPunct="1"/>
            <a:r>
              <a:rPr lang="ja-JP" altLang="en-US" sz="4000" smtClean="0"/>
              <a:t>ｔ分布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11188" y="1211263"/>
            <a:ext cx="7777162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母標準偏差</a:t>
            </a:r>
            <a:r>
              <a:rPr lang="en-US" altLang="ja-JP" sz="2800" dirty="0"/>
              <a:t>σ</a:t>
            </a:r>
            <a:r>
              <a:rPr lang="ja-JP" altLang="en-US" sz="2800" dirty="0"/>
              <a:t>が未知、母平均</a:t>
            </a:r>
            <a:r>
              <a:rPr lang="en-US" altLang="ja-JP" sz="2800" dirty="0"/>
              <a:t>μ</a:t>
            </a:r>
            <a:r>
              <a:rPr lang="ja-JP" altLang="en-US" sz="2800" dirty="0"/>
              <a:t>の母集団から、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ｎ個の標本を無作為抽出し、その平均値を</a:t>
            </a:r>
            <a:r>
              <a:rPr lang="en-US" altLang="ja-JP" sz="2800" dirty="0"/>
              <a:t>X</a:t>
            </a:r>
            <a:r>
              <a:rPr lang="ja-JP" altLang="en-US" sz="2800" dirty="0"/>
              <a:t>とすれば、</a:t>
            </a:r>
            <a:r>
              <a:rPr lang="ja-JP" altLang="en-US" sz="2800" dirty="0" err="1"/>
              <a:t>ｔ</a:t>
            </a:r>
            <a:r>
              <a:rPr lang="ja-JP" altLang="en-US" sz="2800" dirty="0"/>
              <a:t>の値は、自由度</a:t>
            </a:r>
            <a:r>
              <a:rPr lang="en-US" altLang="ja-JP" sz="2800" dirty="0"/>
              <a:t>n-1</a:t>
            </a:r>
            <a:r>
              <a:rPr lang="ja-JP" altLang="en-US" sz="2800" dirty="0"/>
              <a:t>の</a:t>
            </a:r>
            <a:r>
              <a:rPr lang="ja-JP" altLang="en-US" sz="2800" dirty="0" err="1"/>
              <a:t>ｔ</a:t>
            </a:r>
            <a:r>
              <a:rPr lang="ja-JP" altLang="en-US" sz="2800" dirty="0"/>
              <a:t>分布に従う。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160795"/>
              </p:ext>
            </p:extLst>
          </p:nvPr>
        </p:nvGraphicFramePr>
        <p:xfrm>
          <a:off x="161256" y="3148013"/>
          <a:ext cx="8821487" cy="2271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数式" r:id="rId3" imgW="3225600" imgH="825480" progId="Equation.3">
                  <p:embed/>
                </p:oleObj>
              </mc:Choice>
              <mc:Fallback>
                <p:oleObj name="数式" r:id="rId3" imgW="3225600" imgH="825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56" y="3148013"/>
                        <a:ext cx="8821487" cy="2271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862490" y="5949280"/>
            <a:ext cx="7419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※</a:t>
            </a:r>
            <a:r>
              <a:rPr lang="ja-JP" altLang="en-US" sz="2800" dirty="0" smtClean="0"/>
              <a:t>標本の標準偏差</a:t>
            </a:r>
            <a:r>
              <a:rPr lang="ja-JP" altLang="en-US" sz="2800" dirty="0" err="1" smtClean="0"/>
              <a:t>ｓ</a:t>
            </a:r>
            <a:r>
              <a:rPr lang="ja-JP" altLang="en-US" sz="2800" dirty="0" smtClean="0"/>
              <a:t>を、母標準偏差</a:t>
            </a:r>
            <a:r>
              <a:rPr lang="en-US" altLang="ja-JP" sz="2800" dirty="0" smtClean="0"/>
              <a:t>σ</a:t>
            </a:r>
            <a:r>
              <a:rPr lang="ja-JP" altLang="en-US" sz="2800" dirty="0" smtClean="0"/>
              <a:t>として代用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897</Words>
  <Application>Microsoft Office PowerPoint</Application>
  <PresentationFormat>画面に合わせる (4:3)</PresentationFormat>
  <Paragraphs>245</Paragraphs>
  <Slides>25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0" baseType="lpstr">
      <vt:lpstr>Arial</vt:lpstr>
      <vt:lpstr>ＭＳ Ｐゴシック</vt:lpstr>
      <vt:lpstr>Calibri</vt:lpstr>
      <vt:lpstr>標準デザイン</vt:lpstr>
      <vt:lpstr>Microsoft 数式 3.0</vt:lpstr>
      <vt:lpstr>母集団と標本抽出の関係</vt:lpstr>
      <vt:lpstr>母集団と標本抽出の関係</vt:lpstr>
      <vt:lpstr>母集団と標本抽出の関係</vt:lpstr>
      <vt:lpstr>母集団と標本抽出の関係</vt:lpstr>
      <vt:lpstr>モデル分布の決定～ｚ分布か、ｔ分布か～</vt:lpstr>
      <vt:lpstr>ｚ分布（標準正規分布）</vt:lpstr>
      <vt:lpstr>標準正規分布（ｚ分布）</vt:lpstr>
      <vt:lpstr>ｚ分布（標準正規分布）</vt:lpstr>
      <vt:lpstr>ｔ分布</vt:lpstr>
      <vt:lpstr>ｔ分布</vt:lpstr>
      <vt:lpstr>検定の手順(1)</vt:lpstr>
      <vt:lpstr>検定の手順(2)</vt:lpstr>
      <vt:lpstr>検定の手順(2)</vt:lpstr>
      <vt:lpstr>検定の手順(3)　検定量の算出</vt:lpstr>
      <vt:lpstr>検定の手順(3)　検定量の算出</vt:lpstr>
      <vt:lpstr>検定の手順(4)</vt:lpstr>
      <vt:lpstr>検定の手順(4)</vt:lpstr>
      <vt:lpstr>検定の手順(4)～臨界値の算出</vt:lpstr>
      <vt:lpstr>検定の手順(4)～臨界値の算出</vt:lpstr>
      <vt:lpstr>検定の手順(5)～有意確率の算出</vt:lpstr>
      <vt:lpstr>検定の手順(5)～有意確率の算出</vt:lpstr>
      <vt:lpstr>区間推定</vt:lpstr>
      <vt:lpstr>母平均の区間推定</vt:lpstr>
      <vt:lpstr>母割合の検定</vt:lpstr>
      <vt:lpstr>母比率の推定</vt:lpstr>
    </vt:vector>
  </TitlesOfParts>
  <Company>HUE, hak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統計的検定と推定</dc:title>
  <dc:creator>Fukuda</dc:creator>
  <cp:lastModifiedBy>owner</cp:lastModifiedBy>
  <cp:revision>79</cp:revision>
  <cp:lastPrinted>2013-11-19T05:32:29Z</cp:lastPrinted>
  <dcterms:created xsi:type="dcterms:W3CDTF">2010-11-16T01:38:14Z</dcterms:created>
  <dcterms:modified xsi:type="dcterms:W3CDTF">2016-12-08T00:15:09Z</dcterms:modified>
</cp:coreProperties>
</file>