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68" r:id="rId2"/>
    <p:sldId id="319" r:id="rId3"/>
    <p:sldId id="282" r:id="rId4"/>
    <p:sldId id="320" r:id="rId5"/>
    <p:sldId id="283" r:id="rId6"/>
    <p:sldId id="322" r:id="rId7"/>
    <p:sldId id="284" r:id="rId8"/>
    <p:sldId id="324" r:id="rId9"/>
    <p:sldId id="285" r:id="rId10"/>
    <p:sldId id="297" r:id="rId11"/>
    <p:sldId id="286" r:id="rId12"/>
    <p:sldId id="300" r:id="rId13"/>
    <p:sldId id="287" r:id="rId14"/>
    <p:sldId id="298" r:id="rId15"/>
    <p:sldId id="288" r:id="rId16"/>
    <p:sldId id="302" r:id="rId17"/>
    <p:sldId id="289" r:id="rId18"/>
    <p:sldId id="301" r:id="rId19"/>
    <p:sldId id="292" r:id="rId20"/>
    <p:sldId id="304" r:id="rId21"/>
    <p:sldId id="314" r:id="rId22"/>
    <p:sldId id="313" r:id="rId23"/>
    <p:sldId id="315" r:id="rId24"/>
    <p:sldId id="316" r:id="rId25"/>
    <p:sldId id="317" r:id="rId26"/>
    <p:sldId id="318" r:id="rId27"/>
  </p:sldIdLst>
  <p:sldSz cx="9144000" cy="6858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70" autoAdjust="0"/>
  </p:normalViewPr>
  <p:slideViewPr>
    <p:cSldViewPr>
      <p:cViewPr varScale="1">
        <p:scale>
          <a:sx n="110" d="100"/>
          <a:sy n="110" d="100"/>
        </p:scale>
        <p:origin x="-160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1" tIns="47781" rIns="95561" bIns="47781" numCol="1" anchor="t" anchorCtr="0" compatLnSpc="1">
            <a:prstTxWarp prst="textNoShape">
              <a:avLst/>
            </a:prstTxWarp>
          </a:bodyPr>
          <a:lstStyle>
            <a:lvl1pPr defTabSz="955586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1" tIns="47781" rIns="95561" bIns="47781" numCol="1" anchor="t" anchorCtr="0" compatLnSpc="1">
            <a:prstTxWarp prst="textNoShape">
              <a:avLst/>
            </a:prstTxWarp>
          </a:bodyPr>
          <a:lstStyle>
            <a:lvl1pPr algn="r" defTabSz="955586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1" tIns="47781" rIns="95561" bIns="47781" numCol="1" anchor="b" anchorCtr="0" compatLnSpc="1">
            <a:prstTxWarp prst="textNoShape">
              <a:avLst/>
            </a:prstTxWarp>
          </a:bodyPr>
          <a:lstStyle>
            <a:lvl1pPr defTabSz="955586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61" tIns="47781" rIns="95561" bIns="47781" numCol="1" anchor="b" anchorCtr="0" compatLnSpc="1">
            <a:prstTxWarp prst="textNoShape">
              <a:avLst/>
            </a:prstTxWarp>
          </a:bodyPr>
          <a:lstStyle>
            <a:lvl1pPr algn="r" defTabSz="955586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5CFF2A8B-B9EB-4D2E-BE5D-642470C5C0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6122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E7FA9-8FDD-44BD-BF1C-3BCFFF1F84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765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28FE5-19D7-4A3A-BA2A-2FE319CA18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2911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BB73D-026B-4AB4-8306-04790F3264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6531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1596D-F1D0-4F18-A744-9648DFEA42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9679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5529C-A1C1-4748-9E46-7337F63945B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4128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863BA-DAC1-42ED-9DF0-DDEC61172C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770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CD200-E561-4DDB-8AFA-BA070C63ED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439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FD446-8080-40A3-A49E-0F55108193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44488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546A-8128-4D6B-A1CE-25E7794872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530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A10A8-E53C-4160-AA3D-9A5C350943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238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667AD-472E-48BB-9D8E-6350491D34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0577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44B5D-DE59-43F1-8469-896CAD06B5E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84573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E7CAF-7DF0-4FB1-9B59-3A4EC5FAB1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9399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F94907F9-25E4-482B-9EC9-7452789274D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4"/>
          <p:cNvSpPr>
            <a:spLocks noChangeArrowheads="1"/>
          </p:cNvSpPr>
          <p:nvPr/>
        </p:nvSpPr>
        <p:spPr bwMode="auto">
          <a:xfrm>
            <a:off x="323850" y="1484313"/>
            <a:ext cx="8208963" cy="36734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Q</a:t>
            </a:r>
            <a:r>
              <a:rPr lang="ja-JP" altLang="en-US" sz="2400"/>
              <a:t>１．　ある工場で直径１インチの軸棒を標準偏差</a:t>
            </a:r>
            <a:r>
              <a:rPr lang="en-US" altLang="ja-JP" sz="2400"/>
              <a:t>0.03</a:t>
            </a:r>
            <a:r>
              <a:rPr lang="ja-JP" altLang="en-US" sz="2400"/>
              <a:t>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管理水準で製造している。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ある日の製造品の中から</a:t>
            </a:r>
            <a:r>
              <a:rPr lang="en-US" altLang="ja-JP" sz="2400"/>
              <a:t>10</a:t>
            </a:r>
            <a:r>
              <a:rPr lang="ja-JP" altLang="en-US" sz="2400"/>
              <a:t>本の標本をとって直径を測定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したところ、平均値が</a:t>
            </a:r>
            <a:r>
              <a:rPr lang="en-US" altLang="ja-JP" sz="2400"/>
              <a:t>0.978</a:t>
            </a:r>
            <a:r>
              <a:rPr lang="ja-JP" altLang="en-US" sz="2400"/>
              <a:t>インチであった。品質管理上、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軸棒の直径が短すぎるだろうか、それとも、異常なしと判断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して、製造を続けてもよいであろうか。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有意水準</a:t>
            </a:r>
            <a:r>
              <a:rPr lang="en-US" altLang="ja-JP" sz="2400"/>
              <a:t>5</a:t>
            </a:r>
            <a:r>
              <a:rPr lang="ja-JP" altLang="en-US" sz="2400"/>
              <a:t>％で検定しなさい。</a:t>
            </a:r>
            <a:r>
              <a:rPr lang="ja-JP" altLang="en-US" sz="2000"/>
              <a:t> 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539750" y="404813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練習問題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79388" y="549275"/>
            <a:ext cx="86407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Q5</a:t>
            </a:r>
            <a:r>
              <a:rPr lang="ja-JP" altLang="en-US" sz="2800"/>
              <a:t>　解答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323850" y="1484313"/>
            <a:ext cx="8642350" cy="31686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Q6</a:t>
            </a:r>
            <a:r>
              <a:rPr lang="ja-JP" altLang="en-US" sz="2400"/>
              <a:t>．　ある薬品の１粒に含まれるブドウ糖の重量は</a:t>
            </a:r>
            <a:r>
              <a:rPr lang="en-US" altLang="ja-JP" sz="2400"/>
              <a:t>30g</a:t>
            </a:r>
            <a:r>
              <a:rPr lang="ja-JP" altLang="en-US" sz="2400"/>
              <a:t>であると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規定されている。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</a:t>
            </a:r>
            <a:r>
              <a:rPr lang="en-US" altLang="ja-JP" sz="2400"/>
              <a:t>16</a:t>
            </a:r>
            <a:r>
              <a:rPr lang="ja-JP" altLang="en-US" sz="2400"/>
              <a:t>粒をランダムに抽出し、ブドウ糖の含有量を測定したところ、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平均が</a:t>
            </a:r>
            <a:r>
              <a:rPr lang="en-US" altLang="ja-JP" sz="2400"/>
              <a:t>30.4g</a:t>
            </a:r>
            <a:r>
              <a:rPr lang="ja-JP" altLang="en-US" sz="2400"/>
              <a:t>、標準偏差が</a:t>
            </a:r>
            <a:r>
              <a:rPr lang="en-US" altLang="ja-JP" sz="2400"/>
              <a:t>0.8g</a:t>
            </a:r>
            <a:r>
              <a:rPr lang="ja-JP" altLang="en-US" sz="2400"/>
              <a:t>であった。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有意水準１％で、この製品は規定を満足している（重量</a:t>
            </a:r>
            <a:r>
              <a:rPr lang="en-US" altLang="ja-JP" sz="2400"/>
              <a:t>30g</a:t>
            </a:r>
            <a:r>
              <a:rPr lang="ja-JP" altLang="en-US" sz="2400"/>
              <a:t>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誤差の範囲）といえるか、検定しなさい。 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9750" y="404813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練習問題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79388" y="549275"/>
            <a:ext cx="8858250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Q6 </a:t>
            </a:r>
            <a:r>
              <a:rPr lang="ja-JP" altLang="en-US" sz="2800"/>
              <a:t>　解答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323850" y="1484313"/>
            <a:ext cx="8820150" cy="42497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Q7</a:t>
            </a:r>
            <a:r>
              <a:rPr lang="ja-JP" altLang="en-US" sz="2400"/>
              <a:t>．　ある自動車メーカーがその製品の小型乗用車の燃料効率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について、ある標準状態において、１リットル当たり</a:t>
            </a:r>
            <a:r>
              <a:rPr lang="en-US" altLang="ja-JP" sz="2400"/>
              <a:t>12km</a:t>
            </a:r>
            <a:r>
              <a:rPr lang="ja-JP" altLang="en-US" sz="2400"/>
              <a:t>走行で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きると公言している。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そこで、</a:t>
            </a:r>
            <a:r>
              <a:rPr lang="en-US" altLang="ja-JP" sz="2400"/>
              <a:t>10</a:t>
            </a:r>
            <a:r>
              <a:rPr lang="ja-JP" altLang="en-US" sz="2400"/>
              <a:t>台の車について定められた状態の下で走行テストを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おこなってみたところ、平均</a:t>
            </a:r>
            <a:r>
              <a:rPr lang="en-US" altLang="ja-JP" sz="2400"/>
              <a:t>11.8km</a:t>
            </a:r>
            <a:r>
              <a:rPr lang="ja-JP" altLang="en-US" sz="2400"/>
              <a:t>、標準偏差</a:t>
            </a:r>
            <a:r>
              <a:rPr lang="en-US" altLang="ja-JP" sz="2400"/>
              <a:t>0.3km</a:t>
            </a:r>
            <a:r>
              <a:rPr lang="ja-JP" altLang="en-US" sz="2400"/>
              <a:t>という結果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が得られた。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この結果から、この自動車メーカーの主張を認めてよいだろう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有意水準５％で検定しなさい。</a:t>
            </a:r>
            <a:r>
              <a:rPr lang="ja-JP" altLang="en-US" sz="1800"/>
              <a:t>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39750" y="404813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練習問題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07950" y="549275"/>
            <a:ext cx="90360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Q7 </a:t>
            </a:r>
            <a:r>
              <a:rPr lang="ja-JP" altLang="en-US" sz="2800"/>
              <a:t>　解答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ChangeArrowheads="1"/>
          </p:cNvSpPr>
          <p:nvPr/>
        </p:nvSpPr>
        <p:spPr bwMode="auto">
          <a:xfrm>
            <a:off x="323850" y="1484313"/>
            <a:ext cx="8642350" cy="31686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８．　電球の製造工場では製品の基準を平均寿命が</a:t>
            </a:r>
            <a:r>
              <a:rPr lang="en-US" altLang="ja-JP" sz="2400"/>
              <a:t>1000</a:t>
            </a:r>
            <a:r>
              <a:rPr lang="ja-JP" altLang="en-US" sz="2400"/>
              <a:t>時間、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標準偏差を</a:t>
            </a:r>
            <a:r>
              <a:rPr lang="en-US" altLang="ja-JP" sz="2400"/>
              <a:t>40</a:t>
            </a:r>
            <a:r>
              <a:rPr lang="ja-JP" altLang="en-US" sz="2400"/>
              <a:t>時間にしている。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ある単位量の製品の山（ロット）から</a:t>
            </a:r>
            <a:r>
              <a:rPr lang="en-US" altLang="ja-JP" sz="2400"/>
              <a:t>64</a:t>
            </a:r>
            <a:r>
              <a:rPr lang="ja-JP" altLang="en-US" sz="2400"/>
              <a:t>個のサンプルをランダム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に取り出して寿命を調べた。このとき、サンプルの平均寿命がい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くら以上であれば、そのロットを合格と判定してよいだろうか。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有意水準</a:t>
            </a:r>
            <a:r>
              <a:rPr lang="en-US" altLang="ja-JP" sz="2400"/>
              <a:t>5</a:t>
            </a:r>
            <a:r>
              <a:rPr lang="ja-JP" altLang="en-US" sz="2400"/>
              <a:t>％と</a:t>
            </a:r>
            <a:r>
              <a:rPr lang="en-US" altLang="ja-JP" sz="2400"/>
              <a:t>1</a:t>
            </a:r>
            <a:r>
              <a:rPr lang="ja-JP" altLang="en-US" sz="2400"/>
              <a:t>％で答えなさい。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（ヒント： 仮説検定の手順を応用して、</a:t>
            </a:r>
            <a:r>
              <a:rPr lang="en-US" altLang="ja-JP" sz="2400"/>
              <a:t>Xbar</a:t>
            </a:r>
            <a:r>
              <a:rPr lang="ja-JP" altLang="en-US" sz="2400"/>
              <a:t>の値を逆算する。）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9750" y="404813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練習問題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07950" y="549275"/>
            <a:ext cx="871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Q8 </a:t>
            </a:r>
            <a:r>
              <a:rPr lang="ja-JP" altLang="en-US" sz="2800"/>
              <a:t>　解答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323850" y="1484313"/>
            <a:ext cx="8642350" cy="43211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Q</a:t>
            </a:r>
            <a:r>
              <a:rPr lang="ja-JP" altLang="en-US" sz="2400"/>
              <a:t>９．在庫中のある種の銅線</a:t>
            </a:r>
            <a:r>
              <a:rPr lang="en-US" altLang="ja-JP" sz="2400"/>
              <a:t>40</a:t>
            </a:r>
            <a:r>
              <a:rPr lang="ja-JP" altLang="en-US" sz="2400"/>
              <a:t>巻の破断強度を調べたところ、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次のような結果が得られた。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565, 578, 573, 570, 575, 572, 580, 576, 583, 589, 570, 568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585, 574, 596, 571, 570, 563, 579, 595, 572, 564, 580, 568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570, 575, 589, 581, 575, 569, 572, 584, 580, 571, 574, 581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579, 577, 573, 586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</a:t>
            </a:r>
            <a:r>
              <a:rPr lang="ja-JP" altLang="en-US" sz="2400"/>
              <a:t>この結果から、この種の銅線の平均破断強度を信頼係数</a:t>
            </a:r>
            <a:r>
              <a:rPr lang="en-US" altLang="ja-JP" sz="2400"/>
              <a:t>95</a:t>
            </a:r>
            <a:r>
              <a:rPr lang="ja-JP" altLang="en-US" sz="2400"/>
              <a:t>％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で区間推定しなさい。また、信頼係数</a:t>
            </a:r>
            <a:r>
              <a:rPr lang="en-US" altLang="ja-JP" sz="2400"/>
              <a:t>99</a:t>
            </a:r>
            <a:r>
              <a:rPr lang="ja-JP" altLang="en-US" sz="2400"/>
              <a:t>％ではどうなるか。</a:t>
            </a:r>
            <a:r>
              <a:rPr lang="ja-JP" altLang="en-US" sz="1800"/>
              <a:t> 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39750" y="404813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練習問題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95288" y="549275"/>
            <a:ext cx="86042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Q9 </a:t>
            </a:r>
            <a:r>
              <a:rPr lang="ja-JP" altLang="en-US" sz="2800"/>
              <a:t>　解答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323850" y="1484313"/>
            <a:ext cx="8642350" cy="31686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Q10</a:t>
            </a:r>
            <a:r>
              <a:rPr lang="ja-JP" altLang="en-US" sz="2400"/>
              <a:t>．ある電気会社で製造した</a:t>
            </a:r>
            <a:r>
              <a:rPr lang="en-US" altLang="ja-JP" sz="2400"/>
              <a:t>10</a:t>
            </a:r>
            <a:r>
              <a:rPr lang="ja-JP" altLang="en-US" sz="2400"/>
              <a:t>個の電球の寿命を測定したとこ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ろ、次のようなデータを得た。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</a:t>
            </a:r>
            <a:r>
              <a:rPr lang="en-US" altLang="ja-JP" sz="2400"/>
              <a:t>2529, 2520, 2516, 2772, 2593,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</a:t>
            </a:r>
            <a:r>
              <a:rPr lang="en-US" altLang="ja-JP" sz="2400"/>
              <a:t>2592, 2565, 2645, 2561, 2639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この結果から、この電球会社製造の電球の平均寿命を信頼係数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95</a:t>
            </a:r>
            <a:r>
              <a:rPr lang="ja-JP" altLang="en-US" sz="2400"/>
              <a:t>％で区間推定しなさい。</a:t>
            </a:r>
            <a:r>
              <a:rPr lang="ja-JP" altLang="en-US" sz="1800"/>
              <a:t> 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39750" y="404813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練習問題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539750" y="836613"/>
            <a:ext cx="8232775" cy="526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文意より、</a:t>
            </a:r>
            <a:r>
              <a:rPr lang="en-US" altLang="ja-JP" sz="2400"/>
              <a:t>μ=</a:t>
            </a:r>
            <a:r>
              <a:rPr lang="ja-JP" altLang="en-US" sz="2400"/>
              <a:t>１</a:t>
            </a:r>
            <a:r>
              <a:rPr lang="en-US" altLang="ja-JP" sz="2400"/>
              <a:t>, σ=0.03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　　　</a:t>
            </a:r>
            <a:r>
              <a:rPr lang="en-US" altLang="ja-JP" sz="2400"/>
              <a:t>N=10,  Xbar=0.978, α=0.05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１．帰無仮説　：</a:t>
            </a:r>
            <a:r>
              <a:rPr lang="en-US" altLang="ja-JP" sz="2400"/>
              <a:t>μ=1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対立仮説　：</a:t>
            </a:r>
            <a:r>
              <a:rPr lang="en-US" altLang="ja-JP" sz="2400"/>
              <a:t>μ&lt;1</a:t>
            </a:r>
            <a:r>
              <a:rPr lang="ja-JP" altLang="en-US" sz="2400"/>
              <a:t>（⇒左片側検定）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２．</a:t>
            </a:r>
            <a:r>
              <a:rPr lang="en-US" altLang="ja-JP" sz="2400"/>
              <a:t>σ</a:t>
            </a:r>
            <a:r>
              <a:rPr lang="ja-JP" altLang="en-US" sz="2400"/>
              <a:t>が既知なので、検定量はｚ分布（標準正規分布）に従う。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</a:t>
            </a:r>
            <a:r>
              <a:rPr lang="en-US" altLang="ja-JP" sz="2400"/>
              <a:t>α</a:t>
            </a:r>
            <a:r>
              <a:rPr lang="ja-JP" altLang="en-US" sz="2400"/>
              <a:t>＝</a:t>
            </a:r>
            <a:r>
              <a:rPr lang="en-US" altLang="ja-JP" sz="2400"/>
              <a:t>0.05</a:t>
            </a:r>
            <a:r>
              <a:rPr lang="ja-JP" altLang="en-US" sz="2400"/>
              <a:t>のとき、臨界値ｚ</a:t>
            </a:r>
            <a:r>
              <a:rPr lang="en-US" altLang="ja-JP" sz="2400"/>
              <a:t>=normsinv(0.05)=-1.64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検定量が</a:t>
            </a:r>
            <a:r>
              <a:rPr lang="en-US" altLang="ja-JP" sz="2400"/>
              <a:t>-1.64</a:t>
            </a:r>
            <a:r>
              <a:rPr lang="ja-JP" altLang="en-US" sz="2400"/>
              <a:t>以下なら、帰無仮説を棄却する。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３．ｚ</a:t>
            </a:r>
            <a:r>
              <a:rPr lang="en-US" altLang="ja-JP" sz="2400" baseline="-25000"/>
              <a:t>0</a:t>
            </a:r>
            <a:r>
              <a:rPr lang="ja-JP" altLang="en-US" sz="2400"/>
              <a:t>＝</a:t>
            </a:r>
            <a:r>
              <a:rPr lang="en-US" altLang="ja-JP" sz="2400"/>
              <a:t>(0.978-1)/(0.03/√10)=-2.3187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４．検定量は</a:t>
            </a:r>
            <a:r>
              <a:rPr lang="en-US" altLang="ja-JP" sz="2400"/>
              <a:t>-2.32</a:t>
            </a:r>
            <a:r>
              <a:rPr lang="ja-JP" altLang="en-US" sz="2400"/>
              <a:t>で、臨界値</a:t>
            </a:r>
            <a:r>
              <a:rPr lang="en-US" altLang="ja-JP" sz="2400"/>
              <a:t>-1.64</a:t>
            </a:r>
            <a:r>
              <a:rPr lang="ja-JP" altLang="en-US" sz="2400"/>
              <a:t>より小さいので、帰無仮説を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棄却する。（正確な上側確率</a:t>
            </a:r>
            <a:r>
              <a:rPr lang="en-US" altLang="ja-JP" sz="2400"/>
              <a:t>P( z ≦-2.32 ) =normsdist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(- 2.32)= 0.0102</a:t>
            </a:r>
            <a:r>
              <a:rPr lang="ja-JP" altLang="en-US" sz="2400"/>
              <a:t>）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有意水準５</a:t>
            </a:r>
            <a:r>
              <a:rPr lang="en-US" altLang="ja-JP" sz="2400"/>
              <a:t>%</a:t>
            </a:r>
            <a:r>
              <a:rPr lang="ja-JP" altLang="en-US" sz="2400"/>
              <a:t>レベルで、標本の平均値は母平均よりも小さい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と言える。すなわち、品質管理上異常があると言える。 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539750" y="352425"/>
            <a:ext cx="1704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Q1 </a:t>
            </a:r>
            <a:r>
              <a:rPr lang="ja-JP" altLang="en-US" sz="2800"/>
              <a:t>　解答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539750" y="549275"/>
            <a:ext cx="83534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Q10 </a:t>
            </a:r>
            <a:r>
              <a:rPr lang="ja-JP" altLang="en-US" sz="2800"/>
              <a:t>　解答例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323850" y="1484313"/>
            <a:ext cx="8640763" cy="32400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Q11</a:t>
            </a:r>
            <a:r>
              <a:rPr lang="ja-JP" altLang="en-US" sz="2400"/>
              <a:t>．</a:t>
            </a:r>
            <a:r>
              <a:rPr lang="en-US" altLang="ja-JP" sz="2400"/>
              <a:t>350</a:t>
            </a:r>
            <a:r>
              <a:rPr lang="ja-JP" altLang="en-US" sz="2400"/>
              <a:t>世帯のうち</a:t>
            </a:r>
            <a:r>
              <a:rPr lang="en-US" altLang="ja-JP" sz="2400"/>
              <a:t>12</a:t>
            </a:r>
            <a:r>
              <a:rPr lang="ja-JP" altLang="en-US" sz="2400"/>
              <a:t>世帯が電動アシスト自転車を保有してい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た。この保有率は３％より高いと言えるだろうか。有意水準５％で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検定しなさい。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　　　　　　　　　　　　　　　　　</a:t>
            </a:r>
            <a:r>
              <a:rPr lang="ja-JP" altLang="en-US" sz="2400"/>
              <a:t>（上田拓治</a:t>
            </a:r>
            <a:r>
              <a:rPr lang="en-US" altLang="ja-JP" sz="2400"/>
              <a:t>『</a:t>
            </a:r>
            <a:r>
              <a:rPr lang="ja-JP" altLang="en-US" sz="2400"/>
              <a:t>４４の例題で学ぶ統計的検定と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　　　　　　　　　　　推定の解き方</a:t>
            </a:r>
            <a:r>
              <a:rPr lang="en-US" altLang="ja-JP" sz="2400"/>
              <a:t>』</a:t>
            </a:r>
            <a:r>
              <a:rPr lang="ja-JP" altLang="en-US" sz="2400"/>
              <a:t>、オーム社より転載）　　　　　　　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539750" y="404813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練習問題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04813"/>
            <a:ext cx="8135937" cy="58324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ja-JP" sz="2800" smtClean="0"/>
              <a:t>Q</a:t>
            </a:r>
            <a:r>
              <a:rPr lang="ja-JP" altLang="en-US" sz="2800" smtClean="0"/>
              <a:t>１１　解答例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8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 smtClean="0"/>
              <a:t>帰無仮説　</a:t>
            </a:r>
            <a:r>
              <a:rPr lang="en-US" altLang="ja-JP" sz="2800" smtClean="0"/>
              <a:t>H</a:t>
            </a:r>
            <a:r>
              <a:rPr lang="en-US" altLang="ja-JP" sz="2000" smtClean="0"/>
              <a:t>0</a:t>
            </a:r>
            <a:r>
              <a:rPr lang="en-US" altLang="ja-JP" sz="2800" smtClean="0"/>
              <a:t>: P=0.03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 smtClean="0"/>
              <a:t>対立仮説　</a:t>
            </a:r>
            <a:r>
              <a:rPr lang="en-US" altLang="ja-JP" sz="2800" smtClean="0"/>
              <a:t>H</a:t>
            </a:r>
            <a:r>
              <a:rPr lang="en-US" altLang="ja-JP" sz="2000" smtClean="0"/>
              <a:t>1</a:t>
            </a:r>
            <a:r>
              <a:rPr lang="en-US" altLang="ja-JP" sz="2800" smtClean="0"/>
              <a:t>: P&gt;0.03</a:t>
            </a:r>
            <a:r>
              <a:rPr lang="ja-JP" altLang="en-US" sz="2800" smtClean="0"/>
              <a:t>（⇒右片側検定）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 smtClean="0"/>
              <a:t>文意より、</a:t>
            </a:r>
            <a:r>
              <a:rPr lang="en-US" altLang="ja-JP" sz="2800" smtClean="0"/>
              <a:t>n=350</a:t>
            </a:r>
            <a:r>
              <a:rPr lang="ja-JP" altLang="en-US" sz="2800" smtClean="0"/>
              <a:t>（</a:t>
            </a:r>
            <a:r>
              <a:rPr lang="en-US" altLang="ja-JP" sz="2800" smtClean="0"/>
              <a:t>n&gt;30</a:t>
            </a:r>
            <a:r>
              <a:rPr lang="ja-JP" altLang="en-US" sz="2800" smtClean="0"/>
              <a:t>より、正規分布近似）</a:t>
            </a:r>
            <a:r>
              <a:rPr lang="en-US" altLang="ja-JP" sz="2800" smtClean="0"/>
              <a:t>, </a:t>
            </a:r>
            <a:r>
              <a:rPr lang="ja-JP" altLang="en-US" sz="2800" smtClean="0"/>
              <a:t>　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 smtClean="0"/>
              <a:t>　　　</a:t>
            </a:r>
            <a:r>
              <a:rPr lang="en-US" altLang="ja-JP" sz="2800" smtClean="0"/>
              <a:t>p=12/350=0.034, P</a:t>
            </a:r>
            <a:r>
              <a:rPr lang="en-US" altLang="ja-JP" sz="2000" smtClean="0"/>
              <a:t>0</a:t>
            </a:r>
            <a:r>
              <a:rPr lang="en-US" altLang="ja-JP" sz="2800" smtClean="0"/>
              <a:t>=0.03,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 smtClean="0"/>
              <a:t>　　　</a:t>
            </a:r>
            <a:r>
              <a:rPr lang="en-US" altLang="ja-JP" sz="2800" smtClean="0"/>
              <a:t>α=0.05</a:t>
            </a:r>
            <a:r>
              <a:rPr lang="ja-JP" altLang="en-US" sz="2800" smtClean="0"/>
              <a:t>より境界値</a:t>
            </a:r>
            <a:r>
              <a:rPr lang="en-US" altLang="ja-JP" sz="2800" smtClean="0"/>
              <a:t>z=normsinv(0.975)=1.64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 smtClean="0"/>
              <a:t>検定量　</a:t>
            </a:r>
            <a:r>
              <a:rPr lang="en-US" altLang="ja-JP" sz="2800" smtClean="0"/>
              <a:t>T=(0.034-0.03) /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800" smtClean="0"/>
              <a:t>                  sqrt(0.03*(1-0.03)/350) = 0.44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ja-JP" sz="2800" smtClean="0"/>
              <a:t>T=0.44&lt;1.64</a:t>
            </a:r>
            <a:r>
              <a:rPr lang="ja-JP" altLang="en-US" sz="2800" smtClean="0"/>
              <a:t>より、</a:t>
            </a:r>
            <a:r>
              <a:rPr lang="en-US" altLang="ja-JP" sz="2800" smtClean="0"/>
              <a:t>H</a:t>
            </a:r>
            <a:r>
              <a:rPr lang="en-US" altLang="ja-JP" sz="2000" smtClean="0"/>
              <a:t>0</a:t>
            </a:r>
            <a:r>
              <a:rPr lang="ja-JP" altLang="en-US" sz="2800" smtClean="0"/>
              <a:t>を棄却しない。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 smtClean="0"/>
              <a:t>結論：　有意水準</a:t>
            </a:r>
            <a:r>
              <a:rPr lang="en-US" altLang="ja-JP" sz="2800" smtClean="0"/>
              <a:t>5%</a:t>
            </a:r>
            <a:r>
              <a:rPr lang="ja-JP" altLang="en-US" sz="2800" smtClean="0"/>
              <a:t>で、電動アシスト自転車の保有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 smtClean="0"/>
              <a:t>　　　　世帯率は</a:t>
            </a:r>
            <a:r>
              <a:rPr lang="en-US" altLang="ja-JP" sz="2800" smtClean="0"/>
              <a:t>3%</a:t>
            </a:r>
            <a:r>
              <a:rPr lang="ja-JP" altLang="en-US" sz="2800" smtClean="0"/>
              <a:t>より高いとは言えない。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ja-JP" sz="28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ChangeArrowheads="1"/>
          </p:cNvSpPr>
          <p:nvPr/>
        </p:nvSpPr>
        <p:spPr bwMode="auto">
          <a:xfrm>
            <a:off x="395288" y="1412875"/>
            <a:ext cx="8496300" cy="2881313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Q12</a:t>
            </a:r>
            <a:r>
              <a:rPr lang="ja-JP" altLang="en-US" sz="2400"/>
              <a:t>．ある小学校の総児童数は</a:t>
            </a:r>
            <a:r>
              <a:rPr lang="en-US" altLang="ja-JP" sz="2400"/>
              <a:t>385</a:t>
            </a:r>
            <a:r>
              <a:rPr lang="ja-JP" altLang="en-US" sz="2400"/>
              <a:t>人である。そのうち、肥満児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の割合は</a:t>
            </a:r>
            <a:r>
              <a:rPr lang="en-US" altLang="ja-JP" sz="2400"/>
              <a:t>10%</a:t>
            </a:r>
            <a:r>
              <a:rPr lang="ja-JP" altLang="en-US" sz="2400"/>
              <a:t>であった。このたび、休み時間を利用した運動プロ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グラムを導入したところ、</a:t>
            </a:r>
            <a:r>
              <a:rPr lang="en-US" altLang="ja-JP" sz="2400"/>
              <a:t>28</a:t>
            </a:r>
            <a:r>
              <a:rPr lang="ja-JP" altLang="en-US" sz="2400"/>
              <a:t>人が肥満児の判定となった。この結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果より、肥満児率は減少したといえるだろうか。有意水準</a:t>
            </a:r>
            <a:r>
              <a:rPr lang="en-US" altLang="ja-JP" sz="2400"/>
              <a:t>5%</a:t>
            </a:r>
            <a:r>
              <a:rPr lang="ja-JP" altLang="en-US" sz="2400"/>
              <a:t>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検定しなさい。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　　　　　　　　　　　内田治・西澤英子</a:t>
            </a:r>
            <a:r>
              <a:rPr lang="en-US" altLang="ja-JP" sz="2400"/>
              <a:t>『R</a:t>
            </a:r>
            <a:r>
              <a:rPr lang="ja-JP" altLang="en-US" sz="2400"/>
              <a:t>による統計的検定と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　　　　　　　　　　　　推定</a:t>
            </a:r>
            <a:r>
              <a:rPr lang="en-US" altLang="ja-JP" sz="2400"/>
              <a:t>』</a:t>
            </a:r>
            <a:r>
              <a:rPr lang="ja-JP" altLang="en-US" sz="2400"/>
              <a:t>、オーム社より転載）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39750" y="404813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練習問題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539750" y="549275"/>
            <a:ext cx="83534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Q10 </a:t>
            </a:r>
            <a:r>
              <a:rPr lang="ja-JP" altLang="en-US" sz="2800"/>
              <a:t>　解答例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ChangeArrowheads="1"/>
          </p:cNvSpPr>
          <p:nvPr/>
        </p:nvSpPr>
        <p:spPr bwMode="auto">
          <a:xfrm>
            <a:off x="323850" y="1484313"/>
            <a:ext cx="8496300" cy="28813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Q13 </a:t>
            </a:r>
            <a:r>
              <a:rPr lang="ja-JP" altLang="en-US" sz="2400"/>
              <a:t>道内の小学生</a:t>
            </a:r>
            <a:r>
              <a:rPr lang="en-US" altLang="ja-JP" sz="2400"/>
              <a:t>250</a:t>
            </a:r>
            <a:r>
              <a:rPr lang="ja-JP" altLang="en-US" sz="2400"/>
              <a:t>人に対して、あるサッカー選手の知名度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を調査した結果、知名者が</a:t>
            </a:r>
            <a:r>
              <a:rPr lang="en-US" altLang="ja-JP" sz="2400"/>
              <a:t>86</a:t>
            </a:r>
            <a:r>
              <a:rPr lang="ja-JP" altLang="en-US" sz="2400"/>
              <a:t>人いた。この選手の知名度を信頼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係数</a:t>
            </a:r>
            <a:r>
              <a:rPr lang="en-US" altLang="ja-JP" sz="2400"/>
              <a:t>95%</a:t>
            </a:r>
            <a:r>
              <a:rPr lang="ja-JP" altLang="en-US" sz="2400"/>
              <a:t>で推定しなさい。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　　　　　　　　　　（上田拓治</a:t>
            </a:r>
            <a:r>
              <a:rPr lang="en-US" altLang="ja-JP" sz="2400"/>
              <a:t>『</a:t>
            </a:r>
            <a:r>
              <a:rPr lang="ja-JP" altLang="en-US" sz="2400"/>
              <a:t>４４の例題で学ぶ統計的検定と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　　　　　　　　　　　　推定の解き方</a:t>
            </a:r>
            <a:r>
              <a:rPr lang="en-US" altLang="ja-JP" sz="2400"/>
              <a:t>』</a:t>
            </a:r>
            <a:r>
              <a:rPr lang="ja-JP" altLang="en-US" sz="2400"/>
              <a:t>、オーム社より転載）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39750" y="404813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練習問題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539750" y="549275"/>
            <a:ext cx="83534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Q13 </a:t>
            </a:r>
            <a:r>
              <a:rPr lang="ja-JP" altLang="en-US" sz="2800"/>
              <a:t>　解答例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323850" y="1484313"/>
            <a:ext cx="8642350" cy="31686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Q</a:t>
            </a:r>
            <a:r>
              <a:rPr lang="ja-JP" altLang="en-US" sz="2400"/>
              <a:t>２．　わが国の高校生の知能指数</a:t>
            </a:r>
            <a:r>
              <a:rPr lang="en-US" altLang="ja-JP" sz="2400"/>
              <a:t>IQ</a:t>
            </a:r>
            <a:r>
              <a:rPr lang="ja-JP" altLang="en-US" sz="2400"/>
              <a:t>の平均は</a:t>
            </a:r>
            <a:r>
              <a:rPr lang="en-US" altLang="ja-JP" sz="2400"/>
              <a:t>110</a:t>
            </a:r>
            <a:r>
              <a:rPr lang="ja-JP" altLang="en-US" sz="2400"/>
              <a:t>、標準偏差は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10</a:t>
            </a:r>
            <a:r>
              <a:rPr lang="ja-JP" altLang="en-US" sz="2400"/>
              <a:t>である。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ある高校の高校生</a:t>
            </a:r>
            <a:r>
              <a:rPr lang="en-US" altLang="ja-JP" sz="2400"/>
              <a:t>49</a:t>
            </a:r>
            <a:r>
              <a:rPr lang="ja-JP" altLang="en-US" sz="2400"/>
              <a:t>名をランダムに選び、</a:t>
            </a:r>
            <a:r>
              <a:rPr lang="en-US" altLang="ja-JP" sz="2400"/>
              <a:t>IQ</a:t>
            </a:r>
            <a:r>
              <a:rPr lang="ja-JP" altLang="en-US" sz="2400"/>
              <a:t>を調べたところ、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49</a:t>
            </a:r>
            <a:r>
              <a:rPr lang="ja-JP" altLang="en-US" sz="2400"/>
              <a:t>名の平均は</a:t>
            </a:r>
            <a:r>
              <a:rPr lang="en-US" altLang="ja-JP" sz="2400"/>
              <a:t>112</a:t>
            </a:r>
            <a:r>
              <a:rPr lang="ja-JP" altLang="en-US" sz="2400"/>
              <a:t>であった。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この調査結果から、この高校の高校生の</a:t>
            </a:r>
            <a:r>
              <a:rPr lang="en-US" altLang="ja-JP" sz="2400"/>
              <a:t>IQ</a:t>
            </a:r>
            <a:r>
              <a:rPr lang="ja-JP" altLang="en-US" sz="2400"/>
              <a:t>の平均は、わが国の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高校生の平均より高いと言えるだろうか。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有意水準５％で検定しなさい。</a:t>
            </a:r>
            <a:r>
              <a:rPr lang="ja-JP" altLang="en-US" sz="1800"/>
              <a:t> 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39750" y="404813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練習問題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87122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Q2 </a:t>
            </a:r>
            <a:r>
              <a:rPr lang="ja-JP" altLang="en-US" sz="2800"/>
              <a:t>　解答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323850" y="1484313"/>
            <a:ext cx="8642350" cy="31686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Q3.</a:t>
            </a:r>
            <a:r>
              <a:rPr lang="ja-JP" altLang="en-US" sz="2400"/>
              <a:t>　生後１年の犬は標準食を与えた場合には１ヶ月に平均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100</a:t>
            </a:r>
            <a:r>
              <a:rPr lang="ja-JP" altLang="en-US" sz="2400"/>
              <a:t>ｇ、標準偏差</a:t>
            </a:r>
            <a:r>
              <a:rPr lang="en-US" altLang="ja-JP" sz="2400"/>
              <a:t>40</a:t>
            </a:r>
            <a:r>
              <a:rPr lang="ja-JP" altLang="en-US" sz="2400"/>
              <a:t>ｇの割合で体重が増加する。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ランダムに選ばれた</a:t>
            </a:r>
            <a:r>
              <a:rPr lang="en-US" altLang="ja-JP" sz="2400"/>
              <a:t>50</a:t>
            </a:r>
            <a:r>
              <a:rPr lang="ja-JP" altLang="en-US" sz="2400"/>
              <a:t>匹の</a:t>
            </a:r>
            <a:r>
              <a:rPr lang="en-US" altLang="ja-JP" sz="2400"/>
              <a:t>1</a:t>
            </a:r>
            <a:r>
              <a:rPr lang="ja-JP" altLang="en-US" sz="2400"/>
              <a:t>歳の犬に特別なドッグフードを与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えると、１ヶ月で体重が平均</a:t>
            </a:r>
            <a:r>
              <a:rPr lang="en-US" altLang="ja-JP" sz="2400"/>
              <a:t>115g</a:t>
            </a:r>
            <a:r>
              <a:rPr lang="ja-JP" altLang="en-US" sz="2400"/>
              <a:t>、標準偏差</a:t>
            </a:r>
            <a:r>
              <a:rPr lang="en-US" altLang="ja-JP" sz="2400"/>
              <a:t>30g</a:t>
            </a:r>
            <a:r>
              <a:rPr lang="ja-JP" altLang="en-US" sz="2400"/>
              <a:t>増加した。この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ドッグフードは１歳の犬の体重増加に効果があると言えるか。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有意水準１％で検定しなさい。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39750" y="404813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練習問題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39750" y="549275"/>
            <a:ext cx="8604250" cy="209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Q</a:t>
            </a:r>
            <a:r>
              <a:rPr lang="ja-JP" altLang="en-US" sz="2800"/>
              <a:t>３　解答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323850" y="1484313"/>
            <a:ext cx="8569325" cy="38893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Q4</a:t>
            </a:r>
            <a:r>
              <a:rPr lang="ja-JP" altLang="en-US" sz="2400"/>
              <a:t>．　ある教育学者が、日本の大学生の平均知能指数</a:t>
            </a:r>
            <a:r>
              <a:rPr lang="en-US" altLang="ja-JP" sz="2400"/>
              <a:t>IQ</a:t>
            </a:r>
            <a:r>
              <a:rPr lang="ja-JP" altLang="en-US" sz="2400"/>
              <a:t>は</a:t>
            </a:r>
            <a:r>
              <a:rPr lang="en-US" altLang="ja-JP" sz="2400"/>
              <a:t>110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であると主張している。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そこで</a:t>
            </a:r>
            <a:r>
              <a:rPr lang="en-US" altLang="ja-JP" sz="2400"/>
              <a:t>150</a:t>
            </a:r>
            <a:r>
              <a:rPr lang="ja-JP" altLang="en-US" sz="2400"/>
              <a:t>人の大学生を無作為に選んで調査したところ、</a:t>
            </a:r>
            <a:r>
              <a:rPr lang="en-US" altLang="ja-JP" sz="2400"/>
              <a:t>IQ</a:t>
            </a:r>
            <a:r>
              <a:rPr lang="ja-JP" altLang="en-US" sz="2400"/>
              <a:t>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平均値は</a:t>
            </a:r>
            <a:r>
              <a:rPr lang="en-US" altLang="ja-JP" sz="2400"/>
              <a:t>111.2</a:t>
            </a:r>
            <a:r>
              <a:rPr lang="ja-JP" altLang="en-US" sz="2400"/>
              <a:t>であり、標準偏差は</a:t>
            </a:r>
            <a:r>
              <a:rPr lang="en-US" altLang="ja-JP" sz="2400"/>
              <a:t>7.2</a:t>
            </a:r>
            <a:r>
              <a:rPr lang="ja-JP" altLang="en-US" sz="2400"/>
              <a:t>であった。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この結果から、この教育学者の主張を認めることができるだろ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うか？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有意水準５％と１％で検定しなさい。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ヒント：両側検定。</a:t>
            </a:r>
            <a:endParaRPr lang="ja-JP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9750" y="404813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練習問題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713788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Q4 </a:t>
            </a:r>
            <a:r>
              <a:rPr lang="ja-JP" altLang="en-US" sz="2400"/>
              <a:t>　解答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323850" y="1628775"/>
            <a:ext cx="8642350" cy="31686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Q5</a:t>
            </a:r>
            <a:r>
              <a:rPr lang="ja-JP" altLang="en-US" sz="2400"/>
              <a:t>．　ある下着メーカーが製造するパンティストッキングの寿命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は平均</a:t>
            </a:r>
            <a:r>
              <a:rPr lang="en-US" altLang="ja-JP" sz="2400"/>
              <a:t>3200</a:t>
            </a:r>
            <a:r>
              <a:rPr lang="ja-JP" altLang="en-US" sz="2400"/>
              <a:t>分以上、標準偏差は</a:t>
            </a:r>
            <a:r>
              <a:rPr lang="en-US" altLang="ja-JP" sz="2400"/>
              <a:t>48</a:t>
            </a:r>
            <a:r>
              <a:rPr lang="ja-JP" altLang="en-US" sz="2400"/>
              <a:t>分であると主張されている。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　消費者センターが</a:t>
            </a:r>
            <a:r>
              <a:rPr lang="en-US" altLang="ja-JP" sz="2400"/>
              <a:t>36</a:t>
            </a:r>
            <a:r>
              <a:rPr lang="ja-JP" altLang="en-US" sz="2400"/>
              <a:t>足のランダムサンプルを検査した結果、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平均が</a:t>
            </a:r>
            <a:r>
              <a:rPr lang="en-US" altLang="ja-JP" sz="2400"/>
              <a:t>3185</a:t>
            </a:r>
            <a:r>
              <a:rPr lang="ja-JP" altLang="en-US" sz="2400"/>
              <a:t>分に過ぎなかった。メーカーの主張が正しいかどう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かを有意水準１％で検定しなさい。</a:t>
            </a:r>
            <a:endParaRPr lang="ja-JP" altLang="en-US" sz="180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39750" y="404813"/>
            <a:ext cx="201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練習問題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370</Words>
  <Application>Microsoft Office PowerPoint</Application>
  <PresentationFormat>画面に合わせる (4:3)</PresentationFormat>
  <Paragraphs>144</Paragraphs>
  <Slides>26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0" baseType="lpstr">
      <vt:lpstr>Arial</vt:lpstr>
      <vt:lpstr>ＭＳ Ｐゴシック</vt:lpstr>
      <vt:lpstr>Calibri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HUE, hak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統計的検定と推定</dc:title>
  <dc:creator>Fukuda</dc:creator>
  <cp:lastModifiedBy>test</cp:lastModifiedBy>
  <cp:revision>57</cp:revision>
  <cp:lastPrinted>2012-11-27T03:38:13Z</cp:lastPrinted>
  <dcterms:created xsi:type="dcterms:W3CDTF">2010-11-16T01:38:14Z</dcterms:created>
  <dcterms:modified xsi:type="dcterms:W3CDTF">2016-12-08T04:06:08Z</dcterms:modified>
</cp:coreProperties>
</file>