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1154348545954E-2"/>
          <c:y val="4.1662628502270434E-2"/>
          <c:w val="0.89548936310205018"/>
          <c:h val="0.86134696617633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原形</c:v>
                </c:pt>
                <c:pt idx="1">
                  <c:v>３単現形</c:v>
                </c:pt>
                <c:pt idx="2">
                  <c:v>過去形</c:v>
                </c:pt>
                <c:pt idx="3">
                  <c:v>過去分詞形</c:v>
                </c:pt>
                <c:pt idx="4">
                  <c:v>現在分詞形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 formatCode="#,##0">
                  <c:v>2652</c:v>
                </c:pt>
                <c:pt idx="1">
                  <c:v>422</c:v>
                </c:pt>
                <c:pt idx="2" formatCode="#,##0">
                  <c:v>1950</c:v>
                </c:pt>
                <c:pt idx="3">
                  <c:v>768</c:v>
                </c:pt>
                <c:pt idx="4" formatCode="#,##0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4-45AF-BFFB-3BC9AF0FBA1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write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原形</c:v>
                </c:pt>
                <c:pt idx="1">
                  <c:v>３単現形</c:v>
                </c:pt>
                <c:pt idx="2">
                  <c:v>過去形</c:v>
                </c:pt>
                <c:pt idx="3">
                  <c:v>過去分詞形</c:v>
                </c:pt>
                <c:pt idx="4">
                  <c:v>現在分詞形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451</c:v>
                </c:pt>
                <c:pt idx="1">
                  <c:v>177</c:v>
                </c:pt>
                <c:pt idx="2">
                  <c:v>658</c:v>
                </c:pt>
                <c:pt idx="3">
                  <c:v>661</c:v>
                </c:pt>
                <c:pt idx="4">
                  <c:v>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84-45AF-BFFB-3BC9AF0FB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894336"/>
        <c:axId val="200895872"/>
      </c:barChart>
      <c:catAx>
        <c:axId val="200894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0895872"/>
        <c:crosses val="autoZero"/>
        <c:auto val="1"/>
        <c:lblAlgn val="ctr"/>
        <c:lblOffset val="100"/>
        <c:noMultiLvlLbl val="0"/>
      </c:catAx>
      <c:valAx>
        <c:axId val="2008958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0894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937969675429811"/>
          <c:y val="4.5301999541422111E-2"/>
          <c:w val="0.31760777928665962"/>
          <c:h val="0.16538306641142436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1154348545954E-2"/>
          <c:y val="4.1662628502270434E-2"/>
          <c:w val="0.89548936310205018"/>
          <c:h val="0.86134696617633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go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原形</c:v>
                </c:pt>
                <c:pt idx="1">
                  <c:v>３単現形</c:v>
                </c:pt>
                <c:pt idx="2">
                  <c:v>過去形</c:v>
                </c:pt>
                <c:pt idx="3">
                  <c:v>過去分詞形</c:v>
                </c:pt>
                <c:pt idx="4">
                  <c:v>現在分詞形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 formatCode="#,##0">
                  <c:v>2652</c:v>
                </c:pt>
                <c:pt idx="1">
                  <c:v>422</c:v>
                </c:pt>
                <c:pt idx="2" formatCode="#,##0">
                  <c:v>1950</c:v>
                </c:pt>
                <c:pt idx="3">
                  <c:v>768</c:v>
                </c:pt>
                <c:pt idx="4" formatCode="#,##0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5-4AEF-9886-E24BBD6D4E5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write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原形</c:v>
                </c:pt>
                <c:pt idx="1">
                  <c:v>３単現形</c:v>
                </c:pt>
                <c:pt idx="2">
                  <c:v>過去形</c:v>
                </c:pt>
                <c:pt idx="3">
                  <c:v>過去分詞形</c:v>
                </c:pt>
                <c:pt idx="4">
                  <c:v>現在分詞形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451</c:v>
                </c:pt>
                <c:pt idx="1">
                  <c:v>177</c:v>
                </c:pt>
                <c:pt idx="2">
                  <c:v>658</c:v>
                </c:pt>
                <c:pt idx="3">
                  <c:v>661</c:v>
                </c:pt>
                <c:pt idx="4">
                  <c:v>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75-4AEF-9886-E24BBD6D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065600"/>
        <c:axId val="201067136"/>
      </c:barChart>
      <c:catAx>
        <c:axId val="201065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1067136"/>
        <c:crosses val="autoZero"/>
        <c:auto val="1"/>
        <c:lblAlgn val="ctr"/>
        <c:lblOffset val="100"/>
        <c:noMultiLvlLbl val="0"/>
      </c:catAx>
      <c:valAx>
        <c:axId val="2010671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106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937969675429811"/>
          <c:y val="4.5301999541422111E-2"/>
          <c:w val="0.29622971185019847"/>
          <c:h val="0.13598809533983403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90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16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84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00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31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41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90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58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02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94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21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A03-4D20-4A4A-8B95-E511604E2C55}" type="datetimeFigureOut">
              <a:rPr kumimoji="1" lang="ja-JP" altLang="en-US" smtClean="0"/>
              <a:t>2020/5/11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E4AED-A158-48B1-BD2A-243119F6C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8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632848" cy="2088232"/>
          </a:xfrm>
        </p:spPr>
        <p:txBody>
          <a:bodyPr>
            <a:normAutofit/>
          </a:bodyPr>
          <a:lstStyle/>
          <a:p>
            <a:r>
              <a:rPr kumimoji="1" lang="ja-JP" altLang="en-US" sz="6700" dirty="0" smtClean="0"/>
              <a:t>英語語法調査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第１回　イントロダクション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2020</a:t>
            </a:r>
            <a:r>
              <a:rPr kumimoji="1" lang="ja-JP" altLang="en-US" dirty="0" smtClean="0"/>
              <a:t>年前期月３（遠隔授業）</a:t>
            </a:r>
            <a:endParaRPr kumimoji="1" lang="en-US" altLang="ja-JP" dirty="0" smtClean="0"/>
          </a:p>
          <a:p>
            <a:r>
              <a:rPr lang="ja-JP" altLang="en-US" dirty="0" smtClean="0"/>
              <a:t>担当：福田　薫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①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92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検索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6153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検索・分析ツール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err="1" smtClean="0"/>
              <a:t>Kwicker</a:t>
            </a:r>
            <a:r>
              <a:rPr lang="ja-JP" altLang="en-US" dirty="0" smtClean="0"/>
              <a:t>　（正規表現検索、コロケーション分析、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頻度差の検定など）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  http://www2.hak.hokkyodai.ac.jp/fukuda/lecture/TextAnalysis/genjo.html</a:t>
            </a:r>
            <a:r>
              <a:rPr lang="ja-JP" altLang="en-US" dirty="0" smtClean="0"/>
              <a:t>ページからダウンロード可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⑩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0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使われ方の調査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kumimoji="1" lang="ja-JP" altLang="en-US" dirty="0" smtClean="0"/>
              <a:t>使われ方の調査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語（句）や表現がどのように使われているか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ja-JP" altLang="en-US" dirty="0" smtClean="0"/>
              <a:t>調査項目の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頻度を調査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頻度</a:t>
            </a:r>
            <a:r>
              <a:rPr lang="en-US" altLang="ja-JP" dirty="0" smtClean="0">
                <a:solidFill>
                  <a:srgbClr val="FF0000"/>
                </a:solidFill>
              </a:rPr>
              <a:t>(frequency)</a:t>
            </a:r>
            <a:r>
              <a:rPr lang="ja-JP" altLang="en-US" dirty="0" smtClean="0">
                <a:solidFill>
                  <a:srgbClr val="FF0000"/>
                </a:solidFill>
              </a:rPr>
              <a:t>：</a:t>
            </a:r>
            <a:r>
              <a:rPr lang="ja-JP" altLang="en-US" dirty="0" smtClean="0"/>
              <a:t>出現する回数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頻度は一様でない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kumimoji="1" lang="ja-JP" altLang="en-US" dirty="0" smtClean="0"/>
              <a:t>（言語的要因、非言語的要因）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⑪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1248" y="1124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1" lang="ja-JP" altLang="en-US" dirty="0" smtClean="0"/>
              <a:t>分析と考察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検索</a:t>
            </a:r>
            <a:r>
              <a:rPr lang="ja-JP" altLang="en-US" dirty="0"/>
              <a:t>結果</a:t>
            </a:r>
            <a:r>
              <a:rPr lang="ja-JP" altLang="en-US" dirty="0" smtClean="0"/>
              <a:t>を観察・分析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頻度データをまとめる、分析・比較する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（図表化、統計的に検定する）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「言語要素の使用頻度</a:t>
            </a:r>
            <a:r>
              <a:rPr lang="ja-JP" altLang="en-US" dirty="0"/>
              <a:t>は一様で</a:t>
            </a:r>
            <a:r>
              <a:rPr lang="ja-JP" altLang="en-US" dirty="0" smtClean="0"/>
              <a:t>ない」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⑫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3250" y="964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6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結果報告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コーパス調査、分析過程、結果結論を報告する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分かりやすい報告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⑬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3250" y="981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授業計画</a:t>
            </a:r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567899"/>
              </p:ext>
            </p:extLst>
          </p:nvPr>
        </p:nvGraphicFramePr>
        <p:xfrm>
          <a:off x="467544" y="1196752"/>
          <a:ext cx="8367824" cy="54006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1</a:t>
                      </a:r>
                      <a:endParaRPr kumimoji="1" lang="ja-JP" altLang="en-US" sz="36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b="0" dirty="0" smtClean="0"/>
                        <a:t>イントロダクション</a:t>
                      </a:r>
                      <a:endParaRPr kumimoji="1" lang="ja-JP" altLang="en-US" sz="32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8</a:t>
                      </a:r>
                      <a:endParaRPr kumimoji="1" lang="ja-JP" altLang="en-US" sz="36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b="0" dirty="0" smtClean="0"/>
                        <a:t>共起分析</a:t>
                      </a:r>
                      <a:r>
                        <a:rPr kumimoji="1" lang="en-US" altLang="ja-JP" sz="3200" b="0" dirty="0" smtClean="0"/>
                        <a:t>(1)</a:t>
                      </a:r>
                      <a:endParaRPr kumimoji="1" lang="ja-JP" altLang="en-US" sz="32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2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キーワード検索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9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b="0" dirty="0" smtClean="0"/>
                        <a:t>共起分析</a:t>
                      </a:r>
                      <a:r>
                        <a:rPr kumimoji="1" lang="en-US" altLang="ja-JP" sz="3200" b="0" dirty="0" smtClean="0"/>
                        <a:t>(2)</a:t>
                      </a:r>
                      <a:endParaRPr kumimoji="1" lang="ja-JP" altLang="en-US" sz="3200" b="0" dirty="0" smtClean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3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頻度比較、報告文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10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文字の頻度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4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正規表現検索</a:t>
                      </a:r>
                      <a:r>
                        <a:rPr kumimoji="1" lang="en-US" altLang="ja-JP" sz="3200" dirty="0" smtClean="0"/>
                        <a:t>(1)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11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語長と著者推定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5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正規表現検索</a:t>
                      </a:r>
                      <a:r>
                        <a:rPr kumimoji="1" lang="en-US" altLang="ja-JP" sz="3200" dirty="0" smtClean="0"/>
                        <a:t>(2)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12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品詞の分布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6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構文の検索</a:t>
                      </a:r>
                      <a:r>
                        <a:rPr kumimoji="1" lang="en-US" altLang="ja-JP" sz="3200" dirty="0" smtClean="0"/>
                        <a:t>(1)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13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最終課題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7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構文の検索</a:t>
                      </a:r>
                      <a:r>
                        <a:rPr kumimoji="1" lang="en-US" altLang="ja-JP" sz="3200" dirty="0" smtClean="0"/>
                        <a:t>(2)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⑭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3" name="gohou01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4296" y="3268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成績評価のしかた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800200"/>
          </a:xfrm>
        </p:spPr>
        <p:txBody>
          <a:bodyPr/>
          <a:lstStyle/>
          <a:p>
            <a:r>
              <a:rPr kumimoji="1" lang="ja-JP" altLang="en-US" dirty="0" smtClean="0"/>
              <a:t>欠席４回以上は失格</a:t>
            </a:r>
            <a:endParaRPr kumimoji="1" lang="en-US" altLang="ja-JP" dirty="0" smtClean="0"/>
          </a:p>
          <a:p>
            <a:r>
              <a:rPr kumimoji="1" lang="ja-JP" altLang="en-US" dirty="0" smtClean="0"/>
              <a:t>毎回の小課題（</a:t>
            </a:r>
            <a:r>
              <a:rPr kumimoji="1" lang="en-US" altLang="ja-JP" dirty="0" smtClean="0"/>
              <a:t>60%</a:t>
            </a:r>
            <a:r>
              <a:rPr kumimoji="1" lang="ja-JP" altLang="en-US" dirty="0" smtClean="0"/>
              <a:t>）＋最終課題（</a:t>
            </a:r>
            <a:r>
              <a:rPr kumimoji="1" lang="en-US" altLang="ja-JP" dirty="0" smtClean="0"/>
              <a:t>40%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r>
              <a:rPr lang="en-US" altLang="ja-JP" dirty="0" smtClean="0"/>
              <a:t>10</a:t>
            </a:r>
            <a:r>
              <a:rPr lang="ja-JP" altLang="en-US" dirty="0" smtClean="0"/>
              <a:t>点</a:t>
            </a:r>
            <a:r>
              <a:rPr lang="en-US" altLang="ja-JP" dirty="0" smtClean="0"/>
              <a:t>×12</a:t>
            </a:r>
            <a:r>
              <a:rPr lang="ja-JP" altLang="en-US" dirty="0" smtClean="0"/>
              <a:t>回＝</a:t>
            </a:r>
            <a:r>
              <a:rPr lang="en-US" altLang="ja-JP" dirty="0" smtClean="0"/>
              <a:t>120</a:t>
            </a:r>
            <a:r>
              <a:rPr lang="ja-JP" altLang="en-US" dirty="0" smtClean="0"/>
              <a:t>点、　</a:t>
            </a:r>
            <a:r>
              <a:rPr lang="en-US" altLang="ja-JP" dirty="0" smtClean="0"/>
              <a:t>80</a:t>
            </a:r>
            <a:r>
              <a:rPr lang="ja-JP" altLang="en-US" dirty="0" smtClean="0"/>
              <a:t>点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738298"/>
              </p:ext>
            </p:extLst>
          </p:nvPr>
        </p:nvGraphicFramePr>
        <p:xfrm>
          <a:off x="1403648" y="3140968"/>
          <a:ext cx="6336704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25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評価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課題の合計点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A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180</a:t>
                      </a:r>
                      <a:r>
                        <a:rPr kumimoji="1" lang="ja-JP" altLang="en-US" sz="3200" dirty="0" smtClean="0"/>
                        <a:t>点以上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B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160</a:t>
                      </a:r>
                      <a:r>
                        <a:rPr kumimoji="1" lang="ja-JP" altLang="en-US" sz="3200" dirty="0" smtClean="0"/>
                        <a:t>点以上</a:t>
                      </a:r>
                      <a:r>
                        <a:rPr kumimoji="1" lang="en-US" altLang="ja-JP" sz="3200" dirty="0" smtClean="0"/>
                        <a:t>180</a:t>
                      </a:r>
                      <a:r>
                        <a:rPr kumimoji="1" lang="ja-JP" altLang="en-US" sz="3200" dirty="0" smtClean="0"/>
                        <a:t>点未満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140</a:t>
                      </a:r>
                      <a:r>
                        <a:rPr kumimoji="1" lang="ja-JP" altLang="en-US" sz="3200" dirty="0" smtClean="0"/>
                        <a:t>点以上</a:t>
                      </a:r>
                      <a:r>
                        <a:rPr kumimoji="1" lang="en-US" altLang="ja-JP" sz="3200" dirty="0" smtClean="0"/>
                        <a:t>160</a:t>
                      </a:r>
                      <a:r>
                        <a:rPr kumimoji="1" lang="ja-JP" altLang="en-US" sz="3200" dirty="0" smtClean="0"/>
                        <a:t>点未満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120</a:t>
                      </a:r>
                      <a:r>
                        <a:rPr kumimoji="1" lang="ja-JP" altLang="en-US" sz="3200" dirty="0" smtClean="0"/>
                        <a:t>点以上</a:t>
                      </a:r>
                      <a:r>
                        <a:rPr kumimoji="1" lang="en-US" altLang="ja-JP" sz="3200" dirty="0" smtClean="0"/>
                        <a:t>140</a:t>
                      </a:r>
                      <a:r>
                        <a:rPr kumimoji="1" lang="ja-JP" altLang="en-US" sz="3200" dirty="0" smtClean="0"/>
                        <a:t>点未満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120</a:t>
                      </a:r>
                      <a:r>
                        <a:rPr kumimoji="1" lang="ja-JP" altLang="en-US" sz="3200" dirty="0" smtClean="0"/>
                        <a:t>点未満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⑮</a:t>
            </a:r>
            <a:endParaRPr kumimoji="1" lang="en-US" altLang="ja-JP" sz="5400" dirty="0" smtClean="0">
              <a:solidFill>
                <a:srgbClr val="FF0000"/>
              </a:solidFill>
            </a:endParaRPr>
          </a:p>
        </p:txBody>
      </p:sp>
      <p:pic>
        <p:nvPicPr>
          <p:cNvPr id="6" name="gohou01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3944" y="923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小課題の提出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001419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授業日（月曜）に小課題を</a:t>
            </a:r>
            <a:r>
              <a:rPr kumimoji="1" lang="en-US" altLang="ja-JP" dirty="0" smtClean="0"/>
              <a:t>WEB</a:t>
            </a:r>
            <a:r>
              <a:rPr kumimoji="1" lang="ja-JP" altLang="en-US" dirty="0" smtClean="0"/>
              <a:t>ページに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（または受講者にメールを送信）</a:t>
            </a:r>
            <a:endParaRPr lang="en-US" altLang="ja-JP" dirty="0" smtClean="0"/>
          </a:p>
          <a:p>
            <a:r>
              <a:rPr kumimoji="1" lang="ja-JP" altLang="en-US" dirty="0" smtClean="0"/>
              <a:t>課題をファイル添付して福田に提出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締め切りは</a:t>
            </a:r>
            <a:r>
              <a:rPr kumimoji="1" lang="ja-JP" altLang="en-US" dirty="0" smtClean="0"/>
              <a:t>その週の土曜日</a:t>
            </a:r>
            <a:r>
              <a:rPr kumimoji="1" lang="en-US" altLang="ja-JP" dirty="0" smtClean="0"/>
              <a:t>18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00</a:t>
            </a:r>
            <a:r>
              <a:rPr lang="ja-JP" altLang="en-US" dirty="0" smtClean="0"/>
              <a:t>（厳守）</a:t>
            </a:r>
            <a:endParaRPr lang="en-US" altLang="ja-JP" dirty="0" smtClean="0"/>
          </a:p>
          <a:p>
            <a:r>
              <a:rPr kumimoji="1" lang="ja-JP" altLang="en-US" dirty="0" smtClean="0"/>
              <a:t>金曜</a:t>
            </a:r>
            <a:r>
              <a:rPr kumimoji="1" lang="en-US" altLang="ja-JP" dirty="0" smtClean="0"/>
              <a:t>18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00</a:t>
            </a:r>
            <a:r>
              <a:rPr kumimoji="1" lang="ja-JP" altLang="en-US" dirty="0" err="1" smtClean="0"/>
              <a:t>までの</a:t>
            </a:r>
            <a:r>
              <a:rPr kumimoji="1" lang="ja-JP" altLang="en-US" dirty="0" smtClean="0"/>
              <a:t>早期提出に１点を加点評価</a:t>
            </a:r>
            <a:endParaRPr kumimoji="1" lang="en-US" altLang="ja-JP" dirty="0" smtClean="0"/>
          </a:p>
          <a:p>
            <a:r>
              <a:rPr lang="ja-JP" altLang="en-US" dirty="0"/>
              <a:t>模範的</a:t>
            </a:r>
            <a:r>
              <a:rPr lang="ja-JP" altLang="en-US" dirty="0" smtClean="0"/>
              <a:t>なレポートに１点を加点評価</a:t>
            </a:r>
            <a:endParaRPr kumimoji="1" lang="en-US" altLang="ja-JP" dirty="0" smtClean="0"/>
          </a:p>
          <a:p>
            <a:r>
              <a:rPr lang="ja-JP" altLang="en-US" dirty="0" smtClean="0"/>
              <a:t>（提出</a:t>
            </a:r>
            <a:r>
              <a:rPr lang="ja-JP" altLang="en-US" dirty="0"/>
              <a:t>課題</a:t>
            </a:r>
            <a:r>
              <a:rPr lang="ja-JP" altLang="en-US" dirty="0" smtClean="0"/>
              <a:t>は</a:t>
            </a:r>
            <a:r>
              <a:rPr lang="ja-JP" altLang="en-US" dirty="0"/>
              <a:t>可能</a:t>
            </a:r>
            <a:r>
              <a:rPr lang="ja-JP" altLang="en-US" dirty="0" smtClean="0"/>
              <a:t>な限りコメントして返却する）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（注意）</a:t>
            </a:r>
            <a:r>
              <a:rPr kumimoji="1" lang="ja-JP" altLang="en-US" dirty="0" smtClean="0"/>
              <a:t>オリジナリティーのない（他の受講生からコピーしたと合理的に疑われる）課題報告は評価しない。</a:t>
            </a:r>
            <a:endParaRPr kumimoji="1" lang="en-US" altLang="ja-JP" dirty="0" smtClean="0"/>
          </a:p>
          <a:p>
            <a:r>
              <a:rPr lang="ja-JP" altLang="en-US" dirty="0"/>
              <a:t>課題</a:t>
            </a:r>
            <a:r>
              <a:rPr lang="ja-JP" altLang="en-US" dirty="0" smtClean="0"/>
              <a:t>に関する質問、相談はメールで。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⑯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384" y="885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オフィスアワー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この授業に関する</a:t>
            </a:r>
            <a:r>
              <a:rPr kumimoji="1" lang="ja-JP" altLang="en-US" dirty="0" smtClean="0">
                <a:solidFill>
                  <a:srgbClr val="FF0000"/>
                </a:solidFill>
              </a:rPr>
              <a:t>質問、相談等はメールで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fukuda.kaoru@h.hokkyodai.ac.jp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今年度</a:t>
            </a:r>
            <a:r>
              <a:rPr lang="ja-JP" altLang="en-US" dirty="0" smtClean="0"/>
              <a:t>は在宅勤務（予定）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⑰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3250" y="10585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0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の使い方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１．ダウンロード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http://www2.hak.hokkyodai.ac.jp/fukuda/lecture/TextAnalysis/genjo.html   </a:t>
            </a:r>
            <a:r>
              <a:rPr lang="ja-JP" altLang="en-US" dirty="0" smtClean="0"/>
              <a:t>ページにアクセスし、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「分析ツール</a:t>
            </a:r>
            <a:r>
              <a:rPr lang="en-US" altLang="ja-JP" dirty="0" err="1" smtClean="0"/>
              <a:t>Kwicker</a:t>
            </a:r>
            <a:r>
              <a:rPr lang="ja-JP" altLang="en-US" dirty="0" smtClean="0"/>
              <a:t>」をダウンロード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「</a:t>
            </a:r>
            <a:r>
              <a:rPr lang="en-US" altLang="ja-JP" dirty="0" err="1" smtClean="0"/>
              <a:t>Kwicker</a:t>
            </a:r>
            <a:r>
              <a:rPr lang="ja-JP" altLang="en-US" dirty="0" smtClean="0"/>
              <a:t>の使い方」もダウンロード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２</a:t>
            </a:r>
            <a:r>
              <a:rPr lang="ja-JP" altLang="en-US" dirty="0" smtClean="0"/>
              <a:t>．解凍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ダウンロードした</a:t>
            </a:r>
            <a:r>
              <a:rPr lang="en-US" altLang="ja-JP" dirty="0" smtClean="0"/>
              <a:t>kwicker.zip</a:t>
            </a:r>
            <a:r>
              <a:rPr lang="ja-JP" altLang="en-US" dirty="0" smtClean="0"/>
              <a:t>をダブルクリックして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解凍、中にある</a:t>
            </a:r>
            <a:r>
              <a:rPr lang="en-US" altLang="ja-JP" dirty="0" err="1" smtClean="0"/>
              <a:t>kwick</a:t>
            </a:r>
            <a:r>
              <a:rPr lang="ja-JP" altLang="en-US" dirty="0" smtClean="0"/>
              <a:t>フォルダをパソコンの適当な場所（</a:t>
            </a:r>
            <a:r>
              <a:rPr lang="en-US" altLang="ja-JP" dirty="0" smtClean="0"/>
              <a:t>USB</a:t>
            </a:r>
            <a:r>
              <a:rPr lang="ja-JP" altLang="en-US" dirty="0" smtClean="0"/>
              <a:t>ドライブを推奨）にフォルダごと移動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</a:t>
            </a:r>
            <a:r>
              <a:rPr lang="en-US" altLang="ja-JP" dirty="0" smtClean="0"/>
              <a:t>how_to_use_kwicker.zip</a:t>
            </a:r>
            <a:r>
              <a:rPr lang="ja-JP" altLang="en-US" dirty="0" smtClean="0"/>
              <a:t>も同様に解凍、移動）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⑱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3250" y="1124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の使い方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0882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sz="4100" dirty="0" smtClean="0"/>
              <a:t>３．</a:t>
            </a:r>
            <a:r>
              <a:rPr lang="en-US" altLang="ja-JP" sz="4100" dirty="0" err="1" smtClean="0"/>
              <a:t>Kwicker</a:t>
            </a:r>
            <a:r>
              <a:rPr lang="ja-JP" altLang="en-US" sz="4100" dirty="0" smtClean="0"/>
              <a:t>の起動</a:t>
            </a:r>
            <a:endParaRPr lang="en-US" altLang="ja-JP" sz="4100" dirty="0" smtClean="0"/>
          </a:p>
          <a:p>
            <a:pPr marL="0" indent="0">
              <a:buNone/>
            </a:pPr>
            <a:r>
              <a:rPr lang="en-US" altLang="ja-JP" sz="3500" dirty="0" err="1" smtClean="0"/>
              <a:t>k</a:t>
            </a:r>
            <a:r>
              <a:rPr kumimoji="1" lang="en-US" altLang="ja-JP" sz="3500" dirty="0" err="1" smtClean="0"/>
              <a:t>wicker</a:t>
            </a:r>
            <a:r>
              <a:rPr kumimoji="1" lang="ja-JP" altLang="en-US" sz="3500" dirty="0" smtClean="0"/>
              <a:t>フォルダ中の</a:t>
            </a:r>
            <a:r>
              <a:rPr lang="en-US" altLang="ja-JP" sz="3500" dirty="0" smtClean="0"/>
              <a:t>kwicker.exe</a:t>
            </a:r>
          </a:p>
          <a:p>
            <a:pPr marL="0" indent="0">
              <a:buNone/>
            </a:pPr>
            <a:r>
              <a:rPr lang="ja-JP" altLang="en-US" sz="3500" dirty="0" smtClean="0"/>
              <a:t>（コーヒーのアイコン）をダブルクリック</a:t>
            </a:r>
            <a:endParaRPr lang="en-US" altLang="ja-JP" sz="3500" dirty="0" smtClean="0"/>
          </a:p>
          <a:p>
            <a:pPr marL="0" indent="0">
              <a:buNone/>
            </a:pPr>
            <a:r>
              <a:rPr lang="en-US" altLang="ja-JP" sz="3500" dirty="0" smtClean="0"/>
              <a:t>※</a:t>
            </a:r>
            <a:r>
              <a:rPr lang="ja-JP" altLang="en-US" sz="3500" dirty="0"/>
              <a:t>起動に</a:t>
            </a:r>
            <a:r>
              <a:rPr lang="ja-JP" altLang="en-US" sz="3500" dirty="0" smtClean="0"/>
              <a:t>は、</a:t>
            </a:r>
            <a:r>
              <a:rPr lang="en-US" altLang="ja-JP" sz="3500" dirty="0" smtClean="0"/>
              <a:t>Java Runtime Environment</a:t>
            </a:r>
            <a:r>
              <a:rPr lang="ja-JP" altLang="en-US" sz="3500" dirty="0" smtClean="0"/>
              <a:t>が必要</a:t>
            </a:r>
            <a:endParaRPr lang="en-US" altLang="ja-JP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790575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89016"/>
            <a:ext cx="4973736" cy="302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⑲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96136" y="5877272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←</a:t>
            </a:r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の初期画面</a:t>
            </a:r>
            <a:endParaRPr kumimoji="1" lang="en-US" altLang="ja-JP" dirty="0" smtClean="0"/>
          </a:p>
        </p:txBody>
      </p:sp>
      <p:pic>
        <p:nvPicPr>
          <p:cNvPr id="5" name="gohou01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250" y="957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授業の目的と概要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目的をもって英語の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コーパスを検索</a:t>
            </a:r>
            <a:r>
              <a:rPr kumimoji="1" lang="ja-JP" altLang="en-US" dirty="0" smtClean="0"/>
              <a:t>し、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語（句）の実際の使われ方を</a:t>
            </a:r>
            <a:r>
              <a:rPr lang="ja-JP" altLang="en-US" dirty="0" smtClean="0">
                <a:solidFill>
                  <a:srgbClr val="FF0000"/>
                </a:solidFill>
              </a:rPr>
              <a:t>観察・分析</a:t>
            </a:r>
            <a:r>
              <a:rPr lang="ja-JP" altLang="en-US" dirty="0" smtClean="0"/>
              <a:t>し、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調査と考察の概要を</a:t>
            </a:r>
            <a:r>
              <a:rPr lang="ja-JP" altLang="en-US" dirty="0" smtClean="0">
                <a:solidFill>
                  <a:srgbClr val="FF0000"/>
                </a:solidFill>
              </a:rPr>
              <a:t>報告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力を身につける。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②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1196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の使い方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４．終了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画面右上の</a:t>
            </a:r>
            <a:r>
              <a:rPr kumimoji="1" lang="en-US" altLang="ja-JP" dirty="0" smtClean="0"/>
              <a:t>×</a:t>
            </a:r>
            <a:r>
              <a:rPr kumimoji="1" lang="ja-JP" altLang="en-US" dirty="0" smtClean="0"/>
              <a:t>印ボタン、または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・「終了」メニューから「アプリケーション終了」を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選択、または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・コントロールキーを押しながら「</a:t>
            </a:r>
            <a:r>
              <a:rPr lang="en-US" altLang="ja-JP" dirty="0" smtClean="0"/>
              <a:t>Q</a:t>
            </a:r>
            <a:r>
              <a:rPr lang="ja-JP" altLang="en-US" dirty="0" smtClean="0"/>
              <a:t>」キーを押す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（</a:t>
            </a:r>
            <a:r>
              <a:rPr kumimoji="1" lang="en-US" altLang="ja-JP" dirty="0" err="1" smtClean="0"/>
              <a:t>Cntl</a:t>
            </a:r>
            <a:r>
              <a:rPr kumimoji="1" lang="en-US" altLang="ja-JP" dirty="0" smtClean="0"/>
              <a:t> + Q)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⑳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1248" y="8137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Kwicker</a:t>
            </a:r>
            <a:r>
              <a:rPr kumimoji="1" lang="ja-JP" altLang="en-US" dirty="0" smtClean="0"/>
              <a:t>の使い方：検索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23528" y="980728"/>
            <a:ext cx="8568952" cy="295232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 smtClean="0">
                <a:solidFill>
                  <a:schemeClr val="tx1"/>
                </a:solidFill>
              </a:rPr>
              <a:t>【</a:t>
            </a:r>
            <a:r>
              <a:rPr lang="ja-JP" altLang="en-US" sz="2400" dirty="0" smtClean="0">
                <a:solidFill>
                  <a:schemeClr val="tx1"/>
                </a:solidFill>
              </a:rPr>
              <a:t>例題</a:t>
            </a:r>
            <a:r>
              <a:rPr lang="en-US" altLang="ja-JP" sz="2400" dirty="0" smtClean="0">
                <a:solidFill>
                  <a:schemeClr val="tx1"/>
                </a:solidFill>
              </a:rPr>
              <a:t>】</a:t>
            </a:r>
          </a:p>
          <a:p>
            <a:r>
              <a:rPr lang="ja-JP" altLang="en-US" sz="2000" dirty="0" smtClean="0">
                <a:solidFill>
                  <a:schemeClr val="tx1"/>
                </a:solidFill>
              </a:rPr>
              <a:t>　英語の</a:t>
            </a:r>
            <a:r>
              <a:rPr lang="en-US" altLang="ja-JP" sz="2000" dirty="0" smtClean="0">
                <a:solidFill>
                  <a:schemeClr val="tx1"/>
                </a:solidFill>
              </a:rPr>
              <a:t>go</a:t>
            </a:r>
            <a:r>
              <a:rPr lang="ja-JP" altLang="en-US" sz="2000" dirty="0" smtClean="0">
                <a:solidFill>
                  <a:schemeClr val="tx1"/>
                </a:solidFill>
              </a:rPr>
              <a:t>と</a:t>
            </a:r>
            <a:r>
              <a:rPr lang="en-US" altLang="ja-JP" sz="2000" dirty="0" smtClean="0">
                <a:solidFill>
                  <a:schemeClr val="tx1"/>
                </a:solidFill>
              </a:rPr>
              <a:t>write</a:t>
            </a:r>
            <a:r>
              <a:rPr lang="ja-JP" altLang="en-US" sz="2000" dirty="0" smtClean="0">
                <a:solidFill>
                  <a:schemeClr val="tx1"/>
                </a:solidFill>
              </a:rPr>
              <a:t>は、中学校で学習する基本的な不規則変化動詞で、</a:t>
            </a:r>
            <a:r>
              <a:rPr lang="en-US" altLang="ja-JP" sz="2000" dirty="0" smtClean="0">
                <a:solidFill>
                  <a:schemeClr val="tx1"/>
                </a:solidFill>
              </a:rPr>
              <a:t>go-went-gone, write-wrote-written</a:t>
            </a:r>
            <a:r>
              <a:rPr lang="ja-JP" altLang="en-US" sz="2000" dirty="0">
                <a:solidFill>
                  <a:schemeClr val="tx1"/>
                </a:solidFill>
              </a:rPr>
              <a:t>などの</a:t>
            </a:r>
            <a:r>
              <a:rPr lang="ja-JP" altLang="en-US" sz="2000" dirty="0" smtClean="0">
                <a:solidFill>
                  <a:schemeClr val="tx1"/>
                </a:solidFill>
              </a:rPr>
              <a:t>語形変化は重要な学習事項のひとつです。３人称単数現在形</a:t>
            </a:r>
            <a:r>
              <a:rPr lang="en-US" altLang="ja-JP" sz="2000" dirty="0" smtClean="0">
                <a:solidFill>
                  <a:schemeClr val="tx1"/>
                </a:solidFill>
              </a:rPr>
              <a:t>goes, writes</a:t>
            </a:r>
            <a:r>
              <a:rPr lang="ja-JP" altLang="en-US" sz="2000" dirty="0" smtClean="0">
                <a:solidFill>
                  <a:schemeClr val="tx1"/>
                </a:solidFill>
              </a:rPr>
              <a:t>や進行形などで使われる</a:t>
            </a:r>
            <a:r>
              <a:rPr lang="en-US" altLang="ja-JP" sz="2000" dirty="0" smtClean="0">
                <a:solidFill>
                  <a:schemeClr val="tx1"/>
                </a:solidFill>
              </a:rPr>
              <a:t>going, writing</a:t>
            </a:r>
            <a:r>
              <a:rPr lang="ja-JP" altLang="en-US" sz="2000" dirty="0" smtClean="0">
                <a:solidFill>
                  <a:schemeClr val="tx1"/>
                </a:solidFill>
              </a:rPr>
              <a:t>などの現在分詞形（</a:t>
            </a:r>
            <a:r>
              <a:rPr lang="en-US" altLang="ja-JP" sz="2000" dirty="0" smtClean="0">
                <a:solidFill>
                  <a:schemeClr val="tx1"/>
                </a:solidFill>
              </a:rPr>
              <a:t>V-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ing</a:t>
            </a:r>
            <a:r>
              <a:rPr lang="ja-JP" altLang="en-US" sz="2000" dirty="0" smtClean="0">
                <a:solidFill>
                  <a:schemeClr val="tx1"/>
                </a:solidFill>
              </a:rPr>
              <a:t>形）を含めると、５つの変化形があります。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</a:rPr>
              <a:t>　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Brown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コーパス系の４コーパスを対象として、不規則変化動詞の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5</a:t>
            </a:r>
            <a:r>
              <a:rPr kumimoji="1" lang="ja-JP" altLang="en-US" sz="2000" dirty="0" err="1" smtClean="0">
                <a:solidFill>
                  <a:schemeClr val="tx1"/>
                </a:solidFill>
              </a:rPr>
              <a:t>つの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語形を検索して、それぞれの頻度を調べなさい。調査結果を表にして示し、</a:t>
            </a:r>
            <a:r>
              <a:rPr lang="ja-JP" altLang="en-US" sz="2000" dirty="0">
                <a:solidFill>
                  <a:schemeClr val="tx1"/>
                </a:solidFill>
              </a:rPr>
              <a:t>２つの</a:t>
            </a:r>
            <a:r>
              <a:rPr lang="ja-JP" altLang="en-US" sz="2000" dirty="0" smtClean="0">
                <a:solidFill>
                  <a:schemeClr val="tx1"/>
                </a:solidFill>
              </a:rPr>
              <a:t>動詞の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語形の分布を比較しなさい。どんな特徴がみられるかを探り、そうなっている理由を検討しなさい。</a:t>
            </a:r>
            <a:endParaRPr kumimoji="1" lang="en-US" altLang="ja-JP" sz="2000" dirty="0" smtClean="0">
              <a:solidFill>
                <a:schemeClr val="tx1"/>
              </a:solidFill>
            </a:endParaRPr>
          </a:p>
          <a:p>
            <a:endParaRPr kumimoji="1" lang="ja-JP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829884"/>
              </p:ext>
            </p:extLst>
          </p:nvPr>
        </p:nvGraphicFramePr>
        <p:xfrm>
          <a:off x="503547" y="4581128"/>
          <a:ext cx="8208914" cy="1440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4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967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原形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３単現形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過去形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過去分詞形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現在分詞形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0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go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0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write</a:t>
                      </a:r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㉑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3" name="gohou01-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7496" y="185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1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検索の手順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１．調査対象（コーパス）を指定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コーパスボタン列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クリックして選択（複数選択可能）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選択解除は再度クリック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5272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7527236" cy="61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㉒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3600" y="9023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ja-JP" altLang="en-US" dirty="0" smtClean="0"/>
              <a:t>検索の手順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２．検索文字列を入力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調査項目を</a:t>
            </a:r>
            <a:r>
              <a:rPr lang="ja-JP" altLang="en-US" dirty="0" smtClean="0"/>
              <a:t>検索ボックスに入力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（例）</a:t>
            </a:r>
            <a:r>
              <a:rPr kumimoji="1" lang="en-US" altLang="ja-JP" dirty="0" smtClean="0"/>
              <a:t>\</a:t>
            </a:r>
            <a:r>
              <a:rPr kumimoji="1" lang="en-US" altLang="ja-JP" dirty="0" err="1" smtClean="0"/>
              <a:t>bgo</a:t>
            </a:r>
            <a:r>
              <a:rPr kumimoji="1" lang="en-US" altLang="ja-JP" dirty="0" smtClean="0"/>
              <a:t>\b, \</a:t>
            </a:r>
            <a:r>
              <a:rPr kumimoji="1" lang="en-US" altLang="ja-JP" dirty="0" err="1" smtClean="0"/>
              <a:t>bgoes</a:t>
            </a:r>
            <a:r>
              <a:rPr kumimoji="1" lang="en-US" altLang="ja-JP" dirty="0" smtClean="0"/>
              <a:t>\b, …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※</a:t>
            </a:r>
            <a:r>
              <a:rPr lang="ja-JP" altLang="en-US" dirty="0" smtClean="0"/>
              <a:t>今回は語形そのまま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 smtClean="0"/>
              <a:t>※</a:t>
            </a:r>
            <a:r>
              <a:rPr kumimoji="1" lang="en-US" altLang="ja-JP" dirty="0" smtClean="0">
                <a:solidFill>
                  <a:srgbClr val="FF0000"/>
                </a:solidFill>
              </a:rPr>
              <a:t>\b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は語境界</a:t>
            </a:r>
            <a:r>
              <a:rPr kumimoji="1" lang="en-US" altLang="ja-JP" dirty="0" smtClean="0"/>
              <a:t>(word boundary)</a:t>
            </a:r>
            <a:r>
              <a:rPr kumimoji="1" lang="ja-JP" altLang="en-US" dirty="0" smtClean="0"/>
              <a:t>を表す記号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 </a:t>
            </a:r>
            <a:r>
              <a:rPr lang="en-US" altLang="ja-JP" dirty="0" smtClean="0"/>
              <a:t>\b</a:t>
            </a:r>
            <a:r>
              <a:rPr lang="ja-JP" altLang="en-US" dirty="0" smtClean="0"/>
              <a:t>で囲まれた文字の連鎖を正確に検索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 </a:t>
            </a:r>
            <a:r>
              <a:rPr kumimoji="1" lang="en-US" altLang="ja-JP" dirty="0" smtClean="0"/>
              <a:t>\</a:t>
            </a:r>
            <a:r>
              <a:rPr kumimoji="1" lang="en-US" altLang="ja-JP" dirty="0" err="1" smtClean="0"/>
              <a:t>bgo</a:t>
            </a:r>
            <a:r>
              <a:rPr kumimoji="1" lang="en-US" altLang="ja-JP" dirty="0" smtClean="0"/>
              <a:t>\b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go</a:t>
            </a:r>
            <a:r>
              <a:rPr kumimoji="1" lang="ja-JP" altLang="en-US" dirty="0" err="1" smtClean="0"/>
              <a:t>だけを</a:t>
            </a:r>
            <a:r>
              <a:rPr lang="ja-JP" altLang="en-US" dirty="0" err="1"/>
              <a:t>抽</a:t>
            </a:r>
            <a:r>
              <a:rPr lang="ja-JP" altLang="en-US" dirty="0"/>
              <a:t>出</a:t>
            </a:r>
            <a:r>
              <a:rPr kumimoji="1" lang="ja-JP" altLang="en-US" dirty="0" smtClean="0"/>
              <a:t>、</a:t>
            </a:r>
            <a:r>
              <a:rPr kumimoji="1" lang="en-US" altLang="ja-JP" dirty="0" smtClean="0"/>
              <a:t>got</a:t>
            </a:r>
            <a:r>
              <a:rPr lang="en-US" altLang="ja-JP" dirty="0" smtClean="0"/>
              <a:t>, ago, vigor</a:t>
            </a:r>
            <a:r>
              <a:rPr lang="ja-JP" altLang="en-US" dirty="0" smtClean="0"/>
              <a:t>など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を抽出しない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㉓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600" y="869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検索の手順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３．検索を実行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をクリック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４．検索の中止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進捗表示パネル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下部</a:t>
            </a:r>
            <a:r>
              <a:rPr lang="ja-JP" altLang="en-US" dirty="0" smtClean="0"/>
              <a:t>にある黄色の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「中止ボタン」をクリック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538898" cy="5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86621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㉔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gohou01-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197" y="892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検索の手順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５</a:t>
            </a:r>
            <a:r>
              <a:rPr lang="ja-JP" altLang="en-US" dirty="0" smtClean="0"/>
              <a:t>．</a:t>
            </a:r>
            <a:r>
              <a:rPr lang="en-US" altLang="ja-JP" dirty="0" smtClean="0"/>
              <a:t>KWIC</a:t>
            </a:r>
            <a:r>
              <a:rPr lang="ja-JP" altLang="en-US" dirty="0" smtClean="0"/>
              <a:t>（</a:t>
            </a:r>
            <a:r>
              <a:rPr lang="en-US" altLang="ja-JP" dirty="0" smtClean="0"/>
              <a:t>Key Word in Context)</a:t>
            </a:r>
            <a:r>
              <a:rPr lang="ja-JP" altLang="en-US" dirty="0" smtClean="0"/>
              <a:t>表示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51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㉕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gohou01-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9300" y="833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1" lang="ja-JP" altLang="en-US" dirty="0" smtClean="0"/>
              <a:t>検索の手順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/>
              <a:t>６</a:t>
            </a:r>
            <a:r>
              <a:rPr lang="ja-JP" altLang="en-US" dirty="0" smtClean="0"/>
              <a:t>．抽出件数（ヒット数、マッチ数）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Excel</a:t>
            </a:r>
            <a:r>
              <a:rPr lang="ja-JP" altLang="en-US" dirty="0" smtClean="0"/>
              <a:t>で作成した表に、データを記録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７．</a:t>
            </a:r>
            <a:r>
              <a:rPr lang="en-US" altLang="ja-JP" dirty="0" smtClean="0"/>
              <a:t>KWIC</a:t>
            </a:r>
            <a:r>
              <a:rPr lang="ja-JP" altLang="en-US" dirty="0" smtClean="0"/>
              <a:t>データをクリア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ボタン列の右端のクリアボタンをクリック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（新規検索が可能に）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79" y="1916832"/>
            <a:ext cx="149734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51980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㉖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gohou01-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250" y="1006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分析と考察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492941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１．データを図表に要約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2400" dirty="0" smtClean="0"/>
              <a:t>表１　不規則変化動詞</a:t>
            </a:r>
            <a:r>
              <a:rPr lang="en-US" altLang="ja-JP" sz="2400" dirty="0" smtClean="0"/>
              <a:t>go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write</a:t>
            </a:r>
            <a:r>
              <a:rPr lang="ja-JP" altLang="en-US" sz="2400" dirty="0" smtClean="0"/>
              <a:t>の語形別頻度</a:t>
            </a:r>
            <a:r>
              <a:rPr kumimoji="1" lang="ja-JP" altLang="en-US" sz="2400" dirty="0" smtClean="0"/>
              <a:t>（４コーパス調べ）</a:t>
            </a:r>
            <a:endParaRPr kumimoji="1" lang="en-US" altLang="ja-JP" sz="2400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10496"/>
              </p:ext>
            </p:extLst>
          </p:nvPr>
        </p:nvGraphicFramePr>
        <p:xfrm>
          <a:off x="611560" y="2852936"/>
          <a:ext cx="7920877" cy="134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4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4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4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原形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/>
                        <a:t>３単現形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過去形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過去分詞形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 smtClean="0"/>
                        <a:t>現在分詞形</a:t>
                      </a:r>
                      <a:endParaRPr kumimoji="1" lang="ja-JP" altLang="en-US" sz="18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go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2,652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422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1,950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768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2,024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write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451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177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658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661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542</a:t>
                      </a:r>
                      <a:endParaRPr kumimoji="1" lang="ja-JP" alt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㉗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6" name="gohou01-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8088" y="856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ja-JP" altLang="en-US" dirty="0"/>
              <a:t>分析</a:t>
            </a:r>
            <a:r>
              <a:rPr lang="ja-JP" altLang="en-US" dirty="0" smtClean="0"/>
              <a:t>と</a:t>
            </a:r>
            <a:r>
              <a:rPr lang="ja-JP" altLang="en-US" dirty="0"/>
              <a:t>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/>
              <a:t>データを図表に</a:t>
            </a:r>
            <a:r>
              <a:rPr lang="ja-JP" altLang="en-US" dirty="0" smtClean="0"/>
              <a:t>要約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sz="1100" dirty="0" smtClean="0"/>
          </a:p>
          <a:p>
            <a:pPr marL="0" indent="0">
              <a:buNone/>
            </a:pPr>
            <a:endParaRPr lang="en-US" altLang="ja-JP" sz="1100" dirty="0" smtClean="0"/>
          </a:p>
          <a:p>
            <a:pPr marL="0" indent="0">
              <a:buNone/>
            </a:pPr>
            <a:endParaRPr lang="en-US" altLang="ja-JP" sz="1100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図１　不規則動詞</a:t>
            </a:r>
            <a:r>
              <a:rPr lang="en-US" altLang="ja-JP" sz="2400" dirty="0" smtClean="0"/>
              <a:t>go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>write</a:t>
            </a:r>
            <a:r>
              <a:rPr lang="ja-JP" altLang="en-US" sz="2400" dirty="0" smtClean="0"/>
              <a:t>の語形別頻度（４コーパス調べ）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446601"/>
              </p:ext>
            </p:extLst>
          </p:nvPr>
        </p:nvGraphicFramePr>
        <p:xfrm>
          <a:off x="539552" y="1772816"/>
          <a:ext cx="770485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㉘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6" name="gohou01-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804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ja-JP" altLang="en-US" dirty="0"/>
              <a:t>分析</a:t>
            </a:r>
            <a:r>
              <a:rPr kumimoji="1" lang="ja-JP" altLang="en-US" dirty="0" smtClean="0"/>
              <a:t>と考察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232248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共通</a:t>
            </a:r>
            <a:r>
              <a:rPr lang="ja-JP" altLang="en-US" dirty="0" smtClean="0">
                <a:solidFill>
                  <a:srgbClr val="FF0000"/>
                </a:solidFill>
              </a:rPr>
              <a:t>にみられるパタン</a:t>
            </a:r>
            <a:r>
              <a:rPr kumimoji="1" lang="ja-JP" altLang="en-US" dirty="0" smtClean="0"/>
              <a:t>を探す（一般的傾向）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　そうなる理由は？</a:t>
            </a:r>
            <a:endParaRPr lang="en-US" altLang="ja-JP" dirty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顕著に異なる点</a:t>
            </a:r>
            <a:r>
              <a:rPr kumimoji="1" lang="ja-JP" altLang="en-US" dirty="0" smtClean="0"/>
              <a:t>を探す（有意な差）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　そうなる理由は？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032939"/>
              </p:ext>
            </p:extLst>
          </p:nvPr>
        </p:nvGraphicFramePr>
        <p:xfrm>
          <a:off x="899592" y="908720"/>
          <a:ext cx="712879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㉙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6" name="gohou01-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450" y="801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コーパスとは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(1) </a:t>
            </a:r>
            <a:r>
              <a:rPr kumimoji="1" lang="ja-JP" altLang="en-US" dirty="0" smtClean="0"/>
              <a:t>研究目的のために</a:t>
            </a:r>
            <a:r>
              <a:rPr lang="ja-JP" altLang="en-US" dirty="0" smtClean="0"/>
              <a:t>、</a:t>
            </a:r>
            <a:r>
              <a:rPr lang="ja-JP" altLang="en-US" dirty="0"/>
              <a:t>　　</a:t>
            </a:r>
            <a:r>
              <a:rPr lang="ja-JP" altLang="en-US" dirty="0" smtClean="0"/>
              <a:t>（代表的）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） 電子化された</a:t>
            </a:r>
            <a:r>
              <a:rPr lang="ja-JP" altLang="en-US" dirty="0"/>
              <a:t>、　　　　　</a:t>
            </a:r>
            <a:r>
              <a:rPr lang="ja-JP" altLang="en-US" dirty="0" smtClean="0"/>
              <a:t>（コンピュータ処理）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(3) </a:t>
            </a:r>
            <a:r>
              <a:rPr kumimoji="1" lang="ja-JP" altLang="en-US" dirty="0" smtClean="0"/>
              <a:t>言語テキストの</a:t>
            </a:r>
            <a:r>
              <a:rPr lang="ja-JP" altLang="en-US" dirty="0"/>
              <a:t>、　　　　</a:t>
            </a:r>
            <a:r>
              <a:rPr lang="ja-JP" altLang="en-US" dirty="0" smtClean="0"/>
              <a:t>（実例）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(4) </a:t>
            </a:r>
            <a:r>
              <a:rPr lang="ja-JP" altLang="en-US" dirty="0" smtClean="0"/>
              <a:t>集</a:t>
            </a:r>
            <a:r>
              <a:rPr lang="ja-JP" altLang="en-US" dirty="0"/>
              <a:t>合体　　　　　　　　　　</a:t>
            </a:r>
            <a:r>
              <a:rPr lang="ja-JP" altLang="en-US" dirty="0" smtClean="0"/>
              <a:t>（大量）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　　　　　　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③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1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1" lang="ja-JP" altLang="en-US" dirty="0" smtClean="0"/>
              <a:t>調査と結果の報告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読み手に明瞭に、わかりやすく伝えるには、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何を、どのように、書くべきか？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㉚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9754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kumimoji="1" lang="ja-JP" altLang="en-US" dirty="0" smtClean="0"/>
              <a:t>代表的コーパス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Brown</a:t>
            </a:r>
            <a:r>
              <a:rPr kumimoji="1" lang="ja-JP" altLang="en-US" dirty="0" smtClean="0"/>
              <a:t>コーパス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　最初の本格的コーパス　（米</a:t>
            </a:r>
            <a:r>
              <a:rPr kumimoji="1" lang="en-US" altLang="ja-JP" dirty="0" smtClean="0"/>
              <a:t>Brown</a:t>
            </a:r>
            <a:r>
              <a:rPr kumimoji="1" lang="ja-JP" altLang="en-US" dirty="0" smtClean="0"/>
              <a:t>大学）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60</a:t>
            </a:r>
            <a:r>
              <a:rPr kumimoji="1" lang="ja-JP" altLang="en-US" dirty="0" smtClean="0"/>
              <a:t>年代、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アメリカ英語、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書きことば、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500</a:t>
            </a:r>
            <a:r>
              <a:rPr lang="ja-JP" altLang="en-US" dirty="0" smtClean="0"/>
              <a:t>テキスト（</a:t>
            </a:r>
            <a:r>
              <a:rPr lang="en-US" altLang="ja-JP" dirty="0" smtClean="0"/>
              <a:t>15</a:t>
            </a:r>
            <a:r>
              <a:rPr lang="ja-JP" altLang="en-US" dirty="0" smtClean="0"/>
              <a:t>ジャンル）</a:t>
            </a:r>
            <a:r>
              <a:rPr lang="en-US" altLang="ja-JP" dirty="0" smtClean="0"/>
              <a:t>×2000</a:t>
            </a:r>
            <a:r>
              <a:rPr lang="ja-JP" altLang="en-US" dirty="0" smtClean="0"/>
              <a:t>語＝</a:t>
            </a:r>
            <a:r>
              <a:rPr lang="en-US" altLang="ja-JP" dirty="0" smtClean="0"/>
              <a:t>100</a:t>
            </a:r>
            <a:r>
              <a:rPr lang="ja-JP" altLang="en-US" dirty="0" smtClean="0"/>
              <a:t>万語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④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gohou01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953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dirty="0" smtClean="0"/>
              <a:t>代表的コーパス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LOB</a:t>
            </a:r>
            <a:r>
              <a:rPr kumimoji="1" lang="ja-JP" altLang="en-US" dirty="0" smtClean="0"/>
              <a:t>コーパス　</a:t>
            </a:r>
            <a:r>
              <a:rPr kumimoji="1" lang="en-US" altLang="ja-JP" dirty="0" smtClean="0"/>
              <a:t>(Lancaster-Oslo-Bergen</a:t>
            </a:r>
            <a:r>
              <a:rPr kumimoji="1" lang="ja-JP" altLang="en-US" dirty="0" smtClean="0"/>
              <a:t>大学）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60</a:t>
            </a:r>
            <a:r>
              <a:rPr lang="ja-JP" altLang="en-US" dirty="0" smtClean="0"/>
              <a:t>年代、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イギリス英語</a:t>
            </a:r>
            <a:r>
              <a:rPr kumimoji="1" lang="ja-JP" altLang="en-US" dirty="0" smtClean="0"/>
              <a:t>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書き言葉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 smtClean="0"/>
              <a:t>500</a:t>
            </a:r>
            <a:r>
              <a:rPr kumimoji="1" lang="ja-JP" altLang="en-US" dirty="0" smtClean="0"/>
              <a:t>テキスト</a:t>
            </a:r>
            <a:r>
              <a:rPr kumimoji="1" lang="en-US" altLang="ja-JP" dirty="0" smtClean="0"/>
              <a:t>×2000</a:t>
            </a:r>
            <a:r>
              <a:rPr kumimoji="1" lang="ja-JP" altLang="en-US" dirty="0" smtClean="0"/>
              <a:t>語</a:t>
            </a:r>
            <a:r>
              <a:rPr kumimoji="1" lang="en-US" altLang="ja-JP" dirty="0" smtClean="0"/>
              <a:t>×15</a:t>
            </a:r>
            <a:r>
              <a:rPr kumimoji="1" lang="ja-JP" altLang="en-US" dirty="0" smtClean="0"/>
              <a:t>ジャンル＝</a:t>
            </a:r>
            <a:r>
              <a:rPr kumimoji="1" lang="en-US" altLang="ja-JP" dirty="0" smtClean="0"/>
              <a:t>100</a:t>
            </a:r>
            <a:r>
              <a:rPr lang="ja-JP" altLang="en-US" dirty="0"/>
              <a:t>万語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0000"/>
                </a:solidFill>
              </a:rPr>
              <a:t>⑤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代表的コーパス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Frown</a:t>
            </a:r>
            <a:r>
              <a:rPr lang="ja-JP" altLang="en-US" dirty="0" smtClean="0"/>
              <a:t>コーパス、</a:t>
            </a:r>
            <a:r>
              <a:rPr lang="en-US" altLang="ja-JP" dirty="0" smtClean="0"/>
              <a:t>FLOB</a:t>
            </a:r>
            <a:r>
              <a:rPr lang="ja-JP" altLang="en-US" dirty="0" smtClean="0"/>
              <a:t>コーパス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（ドイツ</a:t>
            </a:r>
            <a:r>
              <a:rPr kumimoji="1" lang="en-US" altLang="ja-JP" dirty="0" smtClean="0">
                <a:solidFill>
                  <a:srgbClr val="FF0000"/>
                </a:solidFill>
              </a:rPr>
              <a:t>F</a:t>
            </a:r>
            <a:r>
              <a:rPr kumimoji="1" lang="en-US" altLang="ja-JP" dirty="0" smtClean="0"/>
              <a:t>reiberg</a:t>
            </a:r>
            <a:r>
              <a:rPr kumimoji="1" lang="ja-JP" altLang="en-US" dirty="0" smtClean="0"/>
              <a:t>大学）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90</a:t>
            </a:r>
            <a:r>
              <a:rPr lang="ja-JP" altLang="en-US" dirty="0" smtClean="0">
                <a:solidFill>
                  <a:srgbClr val="FF0000"/>
                </a:solidFill>
              </a:rPr>
              <a:t>年代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アメリカ英語、　イギリス英語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500</a:t>
            </a:r>
            <a:r>
              <a:rPr lang="ja-JP" altLang="en-US" dirty="0" smtClean="0"/>
              <a:t>テキスト（</a:t>
            </a:r>
            <a:r>
              <a:rPr lang="en-US" altLang="ja-JP" dirty="0" smtClean="0"/>
              <a:t>15</a:t>
            </a:r>
            <a:r>
              <a:rPr lang="ja-JP" altLang="en-US" dirty="0" smtClean="0"/>
              <a:t>ジャンル）</a:t>
            </a:r>
            <a:r>
              <a:rPr lang="en-US" altLang="ja-JP" dirty="0" smtClean="0"/>
              <a:t>×2000</a:t>
            </a:r>
            <a:r>
              <a:rPr lang="ja-JP" altLang="en-US" dirty="0" smtClean="0"/>
              <a:t>語＝</a:t>
            </a:r>
            <a:r>
              <a:rPr lang="en-US" altLang="ja-JP" dirty="0" smtClean="0"/>
              <a:t>100</a:t>
            </a:r>
            <a:r>
              <a:rPr lang="ja-JP" altLang="en-US" dirty="0" smtClean="0"/>
              <a:t>万語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⑥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92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代表的コーパス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 smtClean="0"/>
              <a:t>Brown family 4 </a:t>
            </a:r>
            <a:r>
              <a:rPr kumimoji="1" lang="ja-JP" altLang="en-US" dirty="0" smtClean="0"/>
              <a:t>コーパス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10146"/>
              </p:ext>
            </p:extLst>
          </p:nvPr>
        </p:nvGraphicFramePr>
        <p:xfrm>
          <a:off x="539552" y="2492896"/>
          <a:ext cx="8208912" cy="280831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/>
                        <a:t>アメリカ英語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/>
                        <a:t>イギリス英語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60</a:t>
                      </a:r>
                      <a:r>
                        <a:rPr kumimoji="1" lang="ja-JP" altLang="en-US" sz="3600" dirty="0" smtClean="0"/>
                        <a:t>年代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Brown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90</a:t>
                      </a:r>
                      <a:r>
                        <a:rPr kumimoji="1" lang="ja-JP" altLang="en-US" sz="3600" dirty="0" smtClean="0"/>
                        <a:t>年代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83568" y="5661248"/>
            <a:ext cx="707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同デザイン、地域</a:t>
            </a:r>
            <a:r>
              <a:rPr lang="ja-JP" altLang="en-US" sz="3600" dirty="0"/>
              <a:t>と</a:t>
            </a:r>
            <a:r>
              <a:rPr lang="ja-JP" altLang="en-US" sz="3600" dirty="0" smtClean="0"/>
              <a:t>年代</a:t>
            </a:r>
            <a:r>
              <a:rPr lang="ja-JP" altLang="en-US" sz="3600" dirty="0"/>
              <a:t>を</a:t>
            </a:r>
            <a:r>
              <a:rPr lang="ja-JP" altLang="en-US" sz="3600" dirty="0" smtClean="0"/>
              <a:t>比較可能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FF0000"/>
                </a:solidFill>
              </a:rPr>
              <a:t>⑦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7" name="gohou01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92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代表的コーパス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rgbClr val="FF0000"/>
                </a:solidFill>
              </a:rPr>
              <a:t>BNC</a:t>
            </a:r>
            <a:r>
              <a:rPr kumimoji="1" lang="ja-JP" altLang="en-US" dirty="0" smtClean="0"/>
              <a:t>コーパス</a:t>
            </a:r>
            <a:r>
              <a:rPr kumimoji="1" lang="en-US" altLang="ja-JP" dirty="0" smtClean="0"/>
              <a:t>(British National Corpus)</a:t>
            </a:r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90</a:t>
            </a:r>
            <a:r>
              <a:rPr kumimoji="1" lang="ja-JP" altLang="en-US" dirty="0" smtClean="0"/>
              <a:t>年代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イギリス英語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１億語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書き言葉</a:t>
            </a:r>
            <a:r>
              <a:rPr kumimoji="1" lang="en-US" altLang="ja-JP" dirty="0" smtClean="0"/>
              <a:t>9,000</a:t>
            </a:r>
            <a:r>
              <a:rPr kumimoji="1" lang="ja-JP" altLang="en-US" dirty="0" smtClean="0"/>
              <a:t>万語、</a:t>
            </a:r>
            <a:r>
              <a:rPr kumimoji="1" lang="ja-JP" altLang="en-US" dirty="0" smtClean="0">
                <a:solidFill>
                  <a:srgbClr val="FF0000"/>
                </a:solidFill>
              </a:rPr>
              <a:t>話し言葉</a:t>
            </a:r>
            <a:r>
              <a:rPr kumimoji="1" lang="en-US" altLang="ja-JP" dirty="0" smtClean="0"/>
              <a:t>1,000</a:t>
            </a:r>
            <a:r>
              <a:rPr kumimoji="1" lang="ja-JP" altLang="en-US" dirty="0" smtClean="0"/>
              <a:t>万語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大規模コーパス、低頻度表現</a:t>
            </a:r>
            <a:r>
              <a:rPr lang="ja-JP" altLang="en-US" dirty="0" smtClean="0"/>
              <a:t>、口語表現</a:t>
            </a:r>
            <a:r>
              <a:rPr kumimoji="1" lang="ja-JP" altLang="en-US" dirty="0" smtClean="0"/>
              <a:t>の検索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⑧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766" y="89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検索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6153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</a:rPr>
              <a:t>正規表現</a:t>
            </a:r>
            <a:r>
              <a:rPr kumimoji="1" lang="ja-JP" altLang="en-US" dirty="0" smtClean="0"/>
              <a:t>で検索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調査項目の文字列パタンを表記する方法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正確</a:t>
            </a:r>
            <a:r>
              <a:rPr lang="ja-JP" altLang="en-US" dirty="0" smtClean="0"/>
              <a:t>で、</a:t>
            </a:r>
            <a:r>
              <a:rPr kumimoji="1" lang="ja-JP" altLang="en-US" dirty="0" smtClean="0"/>
              <a:t>柔軟</a:t>
            </a:r>
            <a:r>
              <a:rPr lang="ja-JP" altLang="en-US" dirty="0" smtClean="0"/>
              <a:t>な、効率的な検索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英語構文を検索（品詞タグの援用）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（例）</a:t>
            </a:r>
            <a:r>
              <a:rPr lang="en-US" altLang="ja-JP" dirty="0" smtClean="0"/>
              <a:t>suggest</a:t>
            </a:r>
            <a:r>
              <a:rPr lang="ja-JP" altLang="en-US" dirty="0" smtClean="0"/>
              <a:t>の全語形を一括して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</a:t>
            </a:r>
            <a:r>
              <a:rPr lang="en-US" altLang="ja-JP" dirty="0" smtClean="0"/>
              <a:t>18</a:t>
            </a:r>
            <a:r>
              <a:rPr lang="ja-JP" altLang="en-US" dirty="0" smtClean="0"/>
              <a:t>文字以上からなる長い語を漏れなく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136396" y="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 smtClean="0">
                <a:solidFill>
                  <a:srgbClr val="FF0000"/>
                </a:solidFill>
              </a:rPr>
              <a:t>⑨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gohou01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1" y="92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609</Words>
  <Application>Microsoft Office PowerPoint</Application>
  <PresentationFormat>画面に合わせる (4:3)</PresentationFormat>
  <Paragraphs>298</Paragraphs>
  <Slides>30</Slides>
  <Notes>0</Notes>
  <HiddenSlides>0</HiddenSlides>
  <MMClips>29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ＭＳ Ｐゴシック</vt:lpstr>
      <vt:lpstr>Arial</vt:lpstr>
      <vt:lpstr>Calibri</vt:lpstr>
      <vt:lpstr>Office ​​テーマ</vt:lpstr>
      <vt:lpstr>英語語法調査 第１回　イントロダクション</vt:lpstr>
      <vt:lpstr>授業の目的と概要</vt:lpstr>
      <vt:lpstr>コーパスとは</vt:lpstr>
      <vt:lpstr>代表的コーパス</vt:lpstr>
      <vt:lpstr>代表的コーパス</vt:lpstr>
      <vt:lpstr>代表的コーパス</vt:lpstr>
      <vt:lpstr>代表的コーパス</vt:lpstr>
      <vt:lpstr>代表的コーパス</vt:lpstr>
      <vt:lpstr>検索</vt:lpstr>
      <vt:lpstr>検索</vt:lpstr>
      <vt:lpstr>使われ方の調査</vt:lpstr>
      <vt:lpstr>分析と考察</vt:lpstr>
      <vt:lpstr>結果報告</vt:lpstr>
      <vt:lpstr>授業計画</vt:lpstr>
      <vt:lpstr>成績評価のしかた</vt:lpstr>
      <vt:lpstr>小課題の提出</vt:lpstr>
      <vt:lpstr>オフィスアワー</vt:lpstr>
      <vt:lpstr>Kwickerの使い方</vt:lpstr>
      <vt:lpstr>Kwickerの使い方</vt:lpstr>
      <vt:lpstr>Kwickerの使い方</vt:lpstr>
      <vt:lpstr>Kwickerの使い方：検索</vt:lpstr>
      <vt:lpstr>検索の手順</vt:lpstr>
      <vt:lpstr>検索の手順</vt:lpstr>
      <vt:lpstr>検索の手順</vt:lpstr>
      <vt:lpstr>検索の手順</vt:lpstr>
      <vt:lpstr>検索の手順</vt:lpstr>
      <vt:lpstr>分析と考察</vt:lpstr>
      <vt:lpstr>分析と考察</vt:lpstr>
      <vt:lpstr>分析と考察</vt:lpstr>
      <vt:lpstr>調査と結果の報告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英語語法調査</dc:title>
  <dc:creator>福田薫</dc:creator>
  <cp:lastModifiedBy>福田 薫</cp:lastModifiedBy>
  <cp:revision>60</cp:revision>
  <dcterms:created xsi:type="dcterms:W3CDTF">2020-05-09T07:10:42Z</dcterms:created>
  <dcterms:modified xsi:type="dcterms:W3CDTF">2020-05-11T02:43:51Z</dcterms:modified>
</cp:coreProperties>
</file>