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2" r:id="rId10"/>
    <p:sldId id="273" r:id="rId11"/>
    <p:sldId id="265" r:id="rId12"/>
    <p:sldId id="271" r:id="rId13"/>
    <p:sldId id="267" r:id="rId14"/>
    <p:sldId id="268" r:id="rId15"/>
    <p:sldId id="269" r:id="rId16"/>
    <p:sldId id="260" r:id="rId17"/>
    <p:sldId id="274" r:id="rId18"/>
    <p:sldId id="275" r:id="rId19"/>
    <p:sldId id="276" r:id="rId20"/>
    <p:sldId id="300" r:id="rId21"/>
    <p:sldId id="299" r:id="rId22"/>
    <p:sldId id="278" r:id="rId23"/>
    <p:sldId id="290" r:id="rId24"/>
    <p:sldId id="281" r:id="rId25"/>
    <p:sldId id="282" r:id="rId26"/>
    <p:sldId id="284" r:id="rId27"/>
    <p:sldId id="283" r:id="rId28"/>
    <p:sldId id="285" r:id="rId29"/>
    <p:sldId id="286" r:id="rId30"/>
    <p:sldId id="287" r:id="rId31"/>
    <p:sldId id="291" r:id="rId32"/>
    <p:sldId id="292" r:id="rId33"/>
    <p:sldId id="288" r:id="rId34"/>
    <p:sldId id="289" r:id="rId35"/>
    <p:sldId id="293" r:id="rId36"/>
    <p:sldId id="301" r:id="rId37"/>
    <p:sldId id="302" r:id="rId38"/>
    <p:sldId id="295" r:id="rId39"/>
    <p:sldId id="296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24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ecture\gohou\2020&#35611;&#32681;\&#35506;&#38988;&#12392;&#35299;&#31572;&#20363;\gohou01&#35215;&#21063;&#22793;&#21270;&#22522;&#26412;&#21205;&#35422;&#12398;&#38971;&#24230;&#35519;&#26619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lecture\gohou\2020&#35611;&#32681;\&#35506;&#38988;&#12392;&#35299;&#31572;&#20363;\gohou01&#35215;&#21063;&#22793;&#21270;&#22522;&#26412;&#21205;&#35422;&#12398;&#38971;&#24230;&#35519;&#26619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lecture\gohou\2020&#35611;&#32681;\&#35506;&#38988;&#12392;&#35299;&#31572;&#20363;\gohou01&#35215;&#21063;&#22793;&#21270;&#22522;&#26412;&#21205;&#35422;&#12398;&#38971;&#24230;&#35519;&#26619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lecture\gohou\2020&#35611;&#32681;\&#35506;&#38988;&#12392;&#35299;&#31572;&#20363;\gohou01&#35215;&#21063;&#22793;&#21270;&#22522;&#26412;&#21205;&#35422;&#12398;&#38971;&#24230;&#35519;&#2661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Sheet2!$N$2</c:f>
              <c:strCache>
                <c:ptCount val="1"/>
                <c:pt idx="0">
                  <c:v>合計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Sheet2!$N$3:$N$17</c:f>
              <c:numCache>
                <c:formatCode>#,##0_);[Red]\(#,##0\)</c:formatCode>
                <c:ptCount val="15"/>
                <c:pt idx="0">
                  <c:v>5987</c:v>
                </c:pt>
                <c:pt idx="1">
                  <c:v>5481</c:v>
                </c:pt>
                <c:pt idx="2">
                  <c:v>5270</c:v>
                </c:pt>
                <c:pt idx="3">
                  <c:v>4623</c:v>
                </c:pt>
                <c:pt idx="4">
                  <c:v>3015</c:v>
                </c:pt>
                <c:pt idx="5">
                  <c:v>2992</c:v>
                </c:pt>
                <c:pt idx="6">
                  <c:v>2619</c:v>
                </c:pt>
                <c:pt idx="7">
                  <c:v>2548</c:v>
                </c:pt>
                <c:pt idx="8">
                  <c:v>2430</c:v>
                </c:pt>
                <c:pt idx="9">
                  <c:v>2064</c:v>
                </c:pt>
                <c:pt idx="10">
                  <c:v>2058</c:v>
                </c:pt>
                <c:pt idx="11">
                  <c:v>1891</c:v>
                </c:pt>
                <c:pt idx="12">
                  <c:v>1765</c:v>
                </c:pt>
                <c:pt idx="13">
                  <c:v>1685</c:v>
                </c:pt>
                <c:pt idx="14">
                  <c:v>1676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6B-49CA-9D72-105A6334A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919296"/>
        <c:axId val="183790976"/>
      </c:barChart>
      <c:catAx>
        <c:axId val="178919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790976"/>
        <c:crosses val="autoZero"/>
        <c:auto val="1"/>
        <c:lblAlgn val="ctr"/>
        <c:lblOffset val="100"/>
        <c:noMultiLvlLbl val="0"/>
      </c:catAx>
      <c:valAx>
        <c:axId val="183790976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1789192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599189865046394E-2"/>
          <c:y val="4.0539947098052434E-2"/>
          <c:w val="0.91051367102734204"/>
          <c:h val="0.68367648110134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Sheet2!$N$2</c:f>
              <c:strCache>
                <c:ptCount val="1"/>
                <c:pt idx="0">
                  <c:v>合計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Sheet2!$N$3:$N$17</c:f>
              <c:numCache>
                <c:formatCode>#,##0_);[Red]\(#,##0\)</c:formatCode>
                <c:ptCount val="15"/>
                <c:pt idx="0">
                  <c:v>5987</c:v>
                </c:pt>
                <c:pt idx="1">
                  <c:v>5481</c:v>
                </c:pt>
                <c:pt idx="2">
                  <c:v>5270</c:v>
                </c:pt>
                <c:pt idx="3">
                  <c:v>4623</c:v>
                </c:pt>
                <c:pt idx="4">
                  <c:v>3015</c:v>
                </c:pt>
                <c:pt idx="5">
                  <c:v>2992</c:v>
                </c:pt>
                <c:pt idx="6">
                  <c:v>2619</c:v>
                </c:pt>
                <c:pt idx="7">
                  <c:v>2548</c:v>
                </c:pt>
                <c:pt idx="8">
                  <c:v>2430</c:v>
                </c:pt>
                <c:pt idx="9">
                  <c:v>2064</c:v>
                </c:pt>
                <c:pt idx="10">
                  <c:v>2058</c:v>
                </c:pt>
                <c:pt idx="11">
                  <c:v>1891</c:v>
                </c:pt>
                <c:pt idx="12">
                  <c:v>1765</c:v>
                </c:pt>
                <c:pt idx="13">
                  <c:v>1685</c:v>
                </c:pt>
                <c:pt idx="14">
                  <c:v>1676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D-4D1A-8F65-653DA346C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074112"/>
        <c:axId val="194075648"/>
      </c:barChart>
      <c:catAx>
        <c:axId val="19407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194075648"/>
        <c:crosses val="autoZero"/>
        <c:auto val="1"/>
        <c:lblAlgn val="ctr"/>
        <c:lblOffset val="100"/>
        <c:noMultiLvlLbl val="0"/>
      </c:catAx>
      <c:valAx>
        <c:axId val="194075648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194074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307985807329645E-2"/>
          <c:y val="5.1400554097404488E-2"/>
          <c:w val="0.89017959560610482"/>
          <c:h val="0.703284889055904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Sheet2!$J$2</c:f>
              <c:strCache>
                <c:ptCount val="1"/>
                <c:pt idx="0">
                  <c:v>原形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Sheet2!$J$3:$J$17</c:f>
              <c:numCache>
                <c:formatCode>#,##0_);[Red]\(#,##0\)</c:formatCode>
                <c:ptCount val="15"/>
                <c:pt idx="0">
                  <c:v>5552</c:v>
                </c:pt>
                <c:pt idx="1">
                  <c:v>2132</c:v>
                </c:pt>
                <c:pt idx="2">
                  <c:v>3238</c:v>
                </c:pt>
                <c:pt idx="3">
                  <c:v>1697</c:v>
                </c:pt>
                <c:pt idx="4">
                  <c:v>791</c:v>
                </c:pt>
                <c:pt idx="5">
                  <c:v>1631</c:v>
                </c:pt>
                <c:pt idx="6">
                  <c:v>615</c:v>
                </c:pt>
                <c:pt idx="7">
                  <c:v>738</c:v>
                </c:pt>
                <c:pt idx="8">
                  <c:v>1149</c:v>
                </c:pt>
                <c:pt idx="9">
                  <c:v>1154</c:v>
                </c:pt>
                <c:pt idx="10">
                  <c:v>939</c:v>
                </c:pt>
                <c:pt idx="11">
                  <c:v>1274</c:v>
                </c:pt>
                <c:pt idx="12">
                  <c:v>599</c:v>
                </c:pt>
                <c:pt idx="13">
                  <c:v>632</c:v>
                </c:pt>
                <c:pt idx="14">
                  <c:v>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A1-4FE8-A581-A5047AAD80D6}"/>
            </c:ext>
          </c:extLst>
        </c:ser>
        <c:ser>
          <c:idx val="1"/>
          <c:order val="1"/>
          <c:tx>
            <c:strRef>
              <c:f>Sheet2!$K$2</c:f>
              <c:strCache>
                <c:ptCount val="1"/>
                <c:pt idx="0">
                  <c:v>３単現形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Sheet2!$K$3:$K$17</c:f>
              <c:numCache>
                <c:formatCode>#,##0_);[Red]\(#,##0\)</c:formatCode>
                <c:ptCount val="15"/>
                <c:pt idx="0">
                  <c:v>114</c:v>
                </c:pt>
                <c:pt idx="1">
                  <c:v>202</c:v>
                </c:pt>
                <c:pt idx="2">
                  <c:v>589</c:v>
                </c:pt>
                <c:pt idx="3">
                  <c:v>397</c:v>
                </c:pt>
                <c:pt idx="4">
                  <c:v>320</c:v>
                </c:pt>
                <c:pt idx="5">
                  <c:v>307</c:v>
                </c:pt>
                <c:pt idx="6">
                  <c:v>95</c:v>
                </c:pt>
                <c:pt idx="7">
                  <c:v>458</c:v>
                </c:pt>
                <c:pt idx="8">
                  <c:v>627</c:v>
                </c:pt>
                <c:pt idx="9">
                  <c:v>71</c:v>
                </c:pt>
                <c:pt idx="10">
                  <c:v>256</c:v>
                </c:pt>
                <c:pt idx="11">
                  <c:v>122</c:v>
                </c:pt>
                <c:pt idx="12">
                  <c:v>130</c:v>
                </c:pt>
                <c:pt idx="13">
                  <c:v>105</c:v>
                </c:pt>
                <c:pt idx="14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A1-4FE8-A581-A5047AAD80D6}"/>
            </c:ext>
          </c:extLst>
        </c:ser>
        <c:ser>
          <c:idx val="2"/>
          <c:order val="2"/>
          <c:tx>
            <c:strRef>
              <c:f>Sheet2!$L$2</c:f>
              <c:strCache>
                <c:ptCount val="1"/>
                <c:pt idx="0">
                  <c:v>過去・過去分詞形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Sheet2!$L$3:$L$17</c:f>
              <c:numCache>
                <c:formatCode>#,##0_);[Red]\(#,##0\)</c:formatCode>
                <c:ptCount val="15"/>
                <c:pt idx="0">
                  <c:v>287</c:v>
                </c:pt>
                <c:pt idx="1">
                  <c:v>2430</c:v>
                </c:pt>
                <c:pt idx="2">
                  <c:v>564</c:v>
                </c:pt>
                <c:pt idx="3">
                  <c:v>1575</c:v>
                </c:pt>
                <c:pt idx="4">
                  <c:v>1692</c:v>
                </c:pt>
                <c:pt idx="5">
                  <c:v>942</c:v>
                </c:pt>
                <c:pt idx="6">
                  <c:v>1644</c:v>
                </c:pt>
                <c:pt idx="7">
                  <c:v>498</c:v>
                </c:pt>
                <c:pt idx="8">
                  <c:v>452</c:v>
                </c:pt>
                <c:pt idx="9">
                  <c:v>525</c:v>
                </c:pt>
                <c:pt idx="10">
                  <c:v>465</c:v>
                </c:pt>
                <c:pt idx="11">
                  <c:v>342</c:v>
                </c:pt>
                <c:pt idx="12">
                  <c:v>658</c:v>
                </c:pt>
                <c:pt idx="13">
                  <c:v>727</c:v>
                </c:pt>
                <c:pt idx="14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A1-4FE8-A581-A5047AAD80D6}"/>
            </c:ext>
          </c:extLst>
        </c:ser>
        <c:ser>
          <c:idx val="3"/>
          <c:order val="3"/>
          <c:tx>
            <c:strRef>
              <c:f>Sheet2!$M$2</c:f>
              <c:strCache>
                <c:ptCount val="1"/>
                <c:pt idx="0">
                  <c:v>現在分詞形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Sheet2!$M$3:$M$17</c:f>
              <c:numCache>
                <c:formatCode>#,##0_);[Red]\(#,##0\)</c:formatCode>
                <c:ptCount val="15"/>
                <c:pt idx="0">
                  <c:v>34</c:v>
                </c:pt>
                <c:pt idx="1">
                  <c:v>717</c:v>
                </c:pt>
                <c:pt idx="2">
                  <c:v>879</c:v>
                </c:pt>
                <c:pt idx="3">
                  <c:v>954</c:v>
                </c:pt>
                <c:pt idx="4">
                  <c:v>212</c:v>
                </c:pt>
                <c:pt idx="5">
                  <c:v>112</c:v>
                </c:pt>
                <c:pt idx="6">
                  <c:v>265</c:v>
                </c:pt>
                <c:pt idx="7">
                  <c:v>854</c:v>
                </c:pt>
                <c:pt idx="8">
                  <c:v>202</c:v>
                </c:pt>
                <c:pt idx="9">
                  <c:v>314</c:v>
                </c:pt>
                <c:pt idx="10">
                  <c:v>398</c:v>
                </c:pt>
                <c:pt idx="11">
                  <c:v>153</c:v>
                </c:pt>
                <c:pt idx="12">
                  <c:v>378</c:v>
                </c:pt>
                <c:pt idx="13">
                  <c:v>221</c:v>
                </c:pt>
                <c:pt idx="14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A1-4FE8-A581-A5047AAD8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121664"/>
        <c:axId val="213123456"/>
      </c:barChart>
      <c:catAx>
        <c:axId val="213121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123456"/>
        <c:crosses val="autoZero"/>
        <c:auto val="1"/>
        <c:lblAlgn val="ctr"/>
        <c:lblOffset val="100"/>
        <c:noMultiLvlLbl val="0"/>
      </c:catAx>
      <c:valAx>
        <c:axId val="213123456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213121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998140857392826"/>
          <c:y val="5.2059391577162724E-2"/>
          <c:w val="0.29350831146106737"/>
          <c:h val="0.21894622772597377"/>
        </c:manualLayout>
      </c:layout>
      <c:overlay val="0"/>
      <c:spPr>
        <a:ln w="19050">
          <a:solidFill>
            <a:schemeClr val="tx2">
              <a:lumMod val="75000"/>
            </a:schemeClr>
          </a:solidFill>
        </a:ln>
      </c:spPr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35756413538592"/>
          <c:y val="3.551669764887834E-2"/>
          <c:w val="0.64382930882075906"/>
          <c:h val="0.678749484184297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Sheet2!$J$2</c:f>
              <c:strCache>
                <c:ptCount val="1"/>
                <c:pt idx="0">
                  <c:v>原形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Sheet2!$J$3:$J$17</c:f>
              <c:numCache>
                <c:formatCode>#,##0_);[Red]\(#,##0\)</c:formatCode>
                <c:ptCount val="15"/>
                <c:pt idx="0">
                  <c:v>5552</c:v>
                </c:pt>
                <c:pt idx="1">
                  <c:v>2132</c:v>
                </c:pt>
                <c:pt idx="2">
                  <c:v>3238</c:v>
                </c:pt>
                <c:pt idx="3">
                  <c:v>1697</c:v>
                </c:pt>
                <c:pt idx="4">
                  <c:v>791</c:v>
                </c:pt>
                <c:pt idx="5">
                  <c:v>1631</c:v>
                </c:pt>
                <c:pt idx="6">
                  <c:v>615</c:v>
                </c:pt>
                <c:pt idx="7">
                  <c:v>738</c:v>
                </c:pt>
                <c:pt idx="8">
                  <c:v>1149</c:v>
                </c:pt>
                <c:pt idx="9">
                  <c:v>1154</c:v>
                </c:pt>
                <c:pt idx="10">
                  <c:v>939</c:v>
                </c:pt>
                <c:pt idx="11">
                  <c:v>1274</c:v>
                </c:pt>
                <c:pt idx="12">
                  <c:v>599</c:v>
                </c:pt>
                <c:pt idx="13">
                  <c:v>632</c:v>
                </c:pt>
                <c:pt idx="14">
                  <c:v>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E2-4468-B5F9-67BDFF6D6B16}"/>
            </c:ext>
          </c:extLst>
        </c:ser>
        <c:ser>
          <c:idx val="1"/>
          <c:order val="1"/>
          <c:tx>
            <c:strRef>
              <c:f>Sheet2!$K$2</c:f>
              <c:strCache>
                <c:ptCount val="1"/>
                <c:pt idx="0">
                  <c:v>３単現形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Sheet2!$K$3:$K$17</c:f>
              <c:numCache>
                <c:formatCode>#,##0_);[Red]\(#,##0\)</c:formatCode>
                <c:ptCount val="15"/>
                <c:pt idx="0">
                  <c:v>114</c:v>
                </c:pt>
                <c:pt idx="1">
                  <c:v>202</c:v>
                </c:pt>
                <c:pt idx="2">
                  <c:v>589</c:v>
                </c:pt>
                <c:pt idx="3">
                  <c:v>397</c:v>
                </c:pt>
                <c:pt idx="4">
                  <c:v>320</c:v>
                </c:pt>
                <c:pt idx="5">
                  <c:v>307</c:v>
                </c:pt>
                <c:pt idx="6">
                  <c:v>95</c:v>
                </c:pt>
                <c:pt idx="7">
                  <c:v>458</c:v>
                </c:pt>
                <c:pt idx="8">
                  <c:v>627</c:v>
                </c:pt>
                <c:pt idx="9">
                  <c:v>71</c:v>
                </c:pt>
                <c:pt idx="10">
                  <c:v>256</c:v>
                </c:pt>
                <c:pt idx="11">
                  <c:v>122</c:v>
                </c:pt>
                <c:pt idx="12">
                  <c:v>130</c:v>
                </c:pt>
                <c:pt idx="13">
                  <c:v>105</c:v>
                </c:pt>
                <c:pt idx="14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E2-4468-B5F9-67BDFF6D6B16}"/>
            </c:ext>
          </c:extLst>
        </c:ser>
        <c:ser>
          <c:idx val="2"/>
          <c:order val="2"/>
          <c:tx>
            <c:strRef>
              <c:f>Sheet2!$L$2</c:f>
              <c:strCache>
                <c:ptCount val="1"/>
                <c:pt idx="0">
                  <c:v>過去・過去分詞形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Sheet2!$L$3:$L$17</c:f>
              <c:numCache>
                <c:formatCode>#,##0_);[Red]\(#,##0\)</c:formatCode>
                <c:ptCount val="15"/>
                <c:pt idx="0">
                  <c:v>287</c:v>
                </c:pt>
                <c:pt idx="1">
                  <c:v>2430</c:v>
                </c:pt>
                <c:pt idx="2">
                  <c:v>564</c:v>
                </c:pt>
                <c:pt idx="3">
                  <c:v>1575</c:v>
                </c:pt>
                <c:pt idx="4">
                  <c:v>1692</c:v>
                </c:pt>
                <c:pt idx="5">
                  <c:v>942</c:v>
                </c:pt>
                <c:pt idx="6">
                  <c:v>1644</c:v>
                </c:pt>
                <c:pt idx="7">
                  <c:v>498</c:v>
                </c:pt>
                <c:pt idx="8">
                  <c:v>452</c:v>
                </c:pt>
                <c:pt idx="9">
                  <c:v>525</c:v>
                </c:pt>
                <c:pt idx="10">
                  <c:v>465</c:v>
                </c:pt>
                <c:pt idx="11">
                  <c:v>342</c:v>
                </c:pt>
                <c:pt idx="12">
                  <c:v>658</c:v>
                </c:pt>
                <c:pt idx="13">
                  <c:v>727</c:v>
                </c:pt>
                <c:pt idx="14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E2-4468-B5F9-67BDFF6D6B16}"/>
            </c:ext>
          </c:extLst>
        </c:ser>
        <c:ser>
          <c:idx val="3"/>
          <c:order val="3"/>
          <c:tx>
            <c:strRef>
              <c:f>Sheet2!$M$2</c:f>
              <c:strCache>
                <c:ptCount val="1"/>
                <c:pt idx="0">
                  <c:v>現在分詞形</c:v>
                </c:pt>
              </c:strCache>
            </c:strRef>
          </c:tx>
          <c:invertIfNegative val="0"/>
          <c:cat>
            <c:strRef>
              <c:f>Sheet2!$I$3:$I$17</c:f>
              <c:strCache>
                <c:ptCount val="15"/>
                <c:pt idx="0">
                  <c:v>like</c:v>
                </c:pt>
                <c:pt idx="1">
                  <c:v>use</c:v>
                </c:pt>
                <c:pt idx="2">
                  <c:v>work</c:v>
                </c:pt>
                <c:pt idx="3">
                  <c:v>look</c:v>
                </c:pt>
                <c:pt idx="4">
                  <c:v>call</c:v>
                </c:pt>
                <c:pt idx="5">
                  <c:v>want</c:v>
                </c:pt>
                <c:pt idx="6">
                  <c:v>ask</c:v>
                </c:pt>
                <c:pt idx="7">
                  <c:v>live</c:v>
                </c:pt>
                <c:pt idx="8">
                  <c:v>change</c:v>
                </c:pt>
                <c:pt idx="9">
                  <c:v>open</c:v>
                </c:pt>
                <c:pt idx="10">
                  <c:v>play</c:v>
                </c:pt>
                <c:pt idx="11">
                  <c:v>help</c:v>
                </c:pt>
                <c:pt idx="12">
                  <c:v>move</c:v>
                </c:pt>
                <c:pt idx="13">
                  <c:v>start</c:v>
                </c:pt>
                <c:pt idx="14">
                  <c:v>study</c:v>
                </c:pt>
              </c:strCache>
            </c:strRef>
          </c:cat>
          <c:val>
            <c:numRef>
              <c:f>Sheet2!$M$3:$M$17</c:f>
              <c:numCache>
                <c:formatCode>#,##0_);[Red]\(#,##0\)</c:formatCode>
                <c:ptCount val="15"/>
                <c:pt idx="0">
                  <c:v>34</c:v>
                </c:pt>
                <c:pt idx="1">
                  <c:v>717</c:v>
                </c:pt>
                <c:pt idx="2">
                  <c:v>879</c:v>
                </c:pt>
                <c:pt idx="3">
                  <c:v>954</c:v>
                </c:pt>
                <c:pt idx="4">
                  <c:v>212</c:v>
                </c:pt>
                <c:pt idx="5">
                  <c:v>112</c:v>
                </c:pt>
                <c:pt idx="6">
                  <c:v>265</c:v>
                </c:pt>
                <c:pt idx="7">
                  <c:v>854</c:v>
                </c:pt>
                <c:pt idx="8">
                  <c:v>202</c:v>
                </c:pt>
                <c:pt idx="9">
                  <c:v>314</c:v>
                </c:pt>
                <c:pt idx="10">
                  <c:v>398</c:v>
                </c:pt>
                <c:pt idx="11">
                  <c:v>153</c:v>
                </c:pt>
                <c:pt idx="12">
                  <c:v>378</c:v>
                </c:pt>
                <c:pt idx="13">
                  <c:v>221</c:v>
                </c:pt>
                <c:pt idx="14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E2-4468-B5F9-67BDFF6D6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163008"/>
        <c:axId val="213177088"/>
      </c:barChart>
      <c:catAx>
        <c:axId val="213163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13177088"/>
        <c:crosses val="autoZero"/>
        <c:auto val="1"/>
        <c:lblAlgn val="ctr"/>
        <c:lblOffset val="100"/>
        <c:noMultiLvlLbl val="0"/>
      </c:catAx>
      <c:valAx>
        <c:axId val="2131770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1316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42425720813633"/>
          <c:y val="0.38134883161130245"/>
          <c:w val="0.2465757427918637"/>
          <c:h val="0.23310306791308902"/>
        </c:manualLayout>
      </c:layout>
      <c:overlay val="0"/>
      <c:spPr>
        <a:ln>
          <a:solidFill>
            <a:schemeClr val="accent1"/>
          </a:solidFill>
        </a:ln>
      </c:spPr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0.01667</cdr:x>
      <cdr:y>0.86667</cdr:y>
    </cdr:from>
    <cdr:to>
      <cdr:x>0.99167</cdr:x>
      <cdr:y>0.98667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44016" y="4680538"/>
          <a:ext cx="8424936" cy="648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200" dirty="0" smtClean="0"/>
            <a:t>図</a:t>
          </a:r>
          <a:r>
            <a:rPr lang="en-US" altLang="ja-JP" sz="2200" dirty="0" smtClean="0"/>
            <a:t>1</a:t>
          </a:r>
          <a:r>
            <a:rPr lang="ja-JP" altLang="en-US" sz="2200" dirty="0" smtClean="0"/>
            <a:t>　規則変化する基本動詞の頻度（４コーパス調べ、頻度上位</a:t>
          </a:r>
          <a:r>
            <a:rPr lang="en-US" altLang="ja-JP" sz="2200" dirty="0" smtClean="0"/>
            <a:t>15</a:t>
          </a:r>
          <a:r>
            <a:rPr lang="ja-JP" altLang="en-US" sz="2200" dirty="0" smtClean="0"/>
            <a:t>語</a:t>
          </a:r>
          <a:r>
            <a:rPr lang="ja-JP" altLang="en-US" sz="2000" dirty="0" smtClean="0"/>
            <a:t>）</a:t>
          </a:r>
          <a:endParaRPr lang="ja-JP" altLang="en-US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0.10626</cdr:x>
      <cdr:y>0.90615</cdr:y>
    </cdr:from>
    <cdr:to>
      <cdr:x>0.93749</cdr:x>
      <cdr:y>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874440" y="5184426"/>
          <a:ext cx="6840760" cy="536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2000" dirty="0" smtClean="0"/>
            <a:t>図２　規則変化する基本動詞の語形ごとの頻度（４コーパス調べ）</a:t>
          </a:r>
          <a:endParaRPr lang="ja-JP" altLang="en-US" sz="2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0.04832</cdr:x>
      <cdr:y>0.86756</cdr:y>
    </cdr:from>
    <cdr:to>
      <cdr:x>0.93913</cdr:x>
      <cdr:y>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00134" y="4935230"/>
          <a:ext cx="7376730" cy="753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2400" dirty="0"/>
            <a:t>図</a:t>
          </a:r>
          <a:r>
            <a:rPr lang="en-US" altLang="ja-JP" sz="2400" dirty="0"/>
            <a:t>3</a:t>
          </a:r>
          <a:r>
            <a:rPr lang="ja-JP" altLang="en-US" sz="2400" baseline="0" dirty="0"/>
            <a:t>　規則変化する基本動詞の語形別相対</a:t>
          </a:r>
          <a:r>
            <a:rPr lang="ja-JP" altLang="en-US" sz="2400" baseline="0" dirty="0" smtClean="0"/>
            <a:t>頻度</a:t>
          </a:r>
          <a:endParaRPr lang="en-US" altLang="ja-JP" sz="2400" baseline="0" dirty="0" smtClean="0"/>
        </a:p>
        <a:p xmlns:a="http://schemas.openxmlformats.org/drawingml/2006/main">
          <a:r>
            <a:rPr lang="ja-JP" altLang="en-US" sz="2400" baseline="0" dirty="0" smtClean="0"/>
            <a:t>（</a:t>
          </a:r>
          <a:r>
            <a:rPr lang="ja-JP" altLang="en-US" sz="2400" baseline="0" dirty="0"/>
            <a:t>４コーパス調べ）</a:t>
          </a:r>
          <a:endParaRPr lang="ja-JP" altLang="en-US" sz="24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366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54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82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22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89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20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14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84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50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82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28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17AAD-B7B2-42AA-9B27-AC588E65CA51}" type="datetimeFigureOut">
              <a:rPr kumimoji="1" lang="ja-JP" altLang="en-US" smtClean="0"/>
              <a:t>2020/5/17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0BDCC-1B86-4392-8437-EEC48E507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4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英語語法調査</a:t>
            </a:r>
            <a:r>
              <a:rPr kumimoji="1" lang="en-US" altLang="ja-JP" dirty="0" smtClean="0"/>
              <a:t>(2)</a:t>
            </a:r>
            <a:br>
              <a:rPr kumimoji="1" lang="en-US" altLang="ja-JP" dirty="0" smtClean="0"/>
            </a:br>
            <a:r>
              <a:rPr lang="ja-JP" altLang="en-US" dirty="0"/>
              <a:t>効率的</a:t>
            </a:r>
            <a:r>
              <a:rPr kumimoji="1" lang="ja-JP" altLang="en-US" dirty="0" smtClean="0"/>
              <a:t>な</a:t>
            </a:r>
            <a:r>
              <a:rPr lang="ja-JP" altLang="en-US" dirty="0" smtClean="0"/>
              <a:t>検索と図表化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gohou02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332656"/>
            <a:ext cx="487363" cy="48736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①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ja-JP" altLang="en-US" dirty="0"/>
              <a:t>作業</a:t>
            </a:r>
            <a:r>
              <a:rPr lang="ja-JP" altLang="en-US" dirty="0" smtClean="0"/>
              <a:t>課題２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268761"/>
            <a:ext cx="7950525" cy="1872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　</a:t>
            </a:r>
            <a:r>
              <a:rPr kumimoji="1" lang="en-US" altLang="ja-JP" sz="2800" dirty="0" smtClean="0"/>
              <a:t>ask </a:t>
            </a:r>
            <a:r>
              <a:rPr kumimoji="1" lang="ja-JP" altLang="en-US" sz="2800" dirty="0" smtClean="0"/>
              <a:t>タイプの変化をする動詞は</a:t>
            </a:r>
            <a:r>
              <a:rPr lang="ja-JP" altLang="en-US" sz="2800" dirty="0"/>
              <a:t>どれか</a:t>
            </a:r>
            <a:r>
              <a:rPr lang="ja-JP" altLang="en-US" sz="2800" dirty="0" smtClean="0"/>
              <a:t>？　まだ検索していない動詞を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つ選び、特殊記号？を使う正規表現を使って検索しなさい。結果を頻度表に追加記録しなさい。</a:t>
            </a:r>
            <a:endParaRPr lang="en-US" altLang="ja-JP" sz="2800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683568" y="3429000"/>
            <a:ext cx="7848872" cy="2448272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ja-JP" sz="2800" dirty="0">
                <a:solidFill>
                  <a:schemeClr val="tx1"/>
                </a:solidFill>
              </a:rPr>
              <a:t>answer, arrive, ask, believe, call, carry, change, close, cry, decide, finish, happen, help, hope, learn, like, listen, live, look, love, move, open, play, pull, push, reach, start, stop, study, talk, touch, use, visit, wait, walk, want, wash, watch, work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⑩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7" name="gohou02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marL="0" indent="0"/>
            <a:r>
              <a:rPr lang="ja-JP" altLang="en-US" sz="4000" dirty="0"/>
              <a:t>語末が</a:t>
            </a:r>
            <a:r>
              <a:rPr lang="en-US" altLang="ja-JP" sz="4000" dirty="0"/>
              <a:t>-e</a:t>
            </a:r>
            <a:r>
              <a:rPr lang="ja-JP" altLang="en-US" sz="4000" dirty="0"/>
              <a:t>で終わる規則変化動詞</a:t>
            </a:r>
            <a:endParaRPr lang="en-US" altLang="ja-JP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（例） </a:t>
            </a:r>
            <a:r>
              <a:rPr lang="en-US" altLang="ja-JP" dirty="0" smtClean="0"/>
              <a:t>hope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（羅列方式）  </a:t>
            </a:r>
            <a:r>
              <a:rPr lang="en-US" altLang="ja-JP" dirty="0" smtClean="0"/>
              <a:t>\b(</a:t>
            </a:r>
            <a:r>
              <a:rPr lang="en-US" altLang="ja-JP" dirty="0" err="1" smtClean="0"/>
              <a:t>hope|hopes|hoped|</a:t>
            </a:r>
            <a:r>
              <a:rPr lang="en-US" altLang="ja-JP" dirty="0" err="1" smtClean="0">
                <a:solidFill>
                  <a:srgbClr val="FF0000"/>
                </a:solidFill>
              </a:rPr>
              <a:t>hoping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（くくり出し方式）  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    </a:t>
            </a:r>
            <a:r>
              <a:rPr lang="en-US" altLang="ja-JP" sz="4000" dirty="0" smtClean="0"/>
              <a:t>\</a:t>
            </a:r>
            <a:r>
              <a:rPr lang="en-US" altLang="ja-JP" sz="4000" dirty="0" err="1" smtClean="0"/>
              <a:t>bhop</a:t>
            </a:r>
            <a:r>
              <a:rPr lang="en-US" altLang="ja-JP" sz="4000" dirty="0" smtClean="0"/>
              <a:t>(</a:t>
            </a:r>
            <a:r>
              <a:rPr lang="en-US" altLang="ja-JP" sz="4000" dirty="0" err="1" smtClean="0"/>
              <a:t>e|es|ed|ing</a:t>
            </a:r>
            <a:r>
              <a:rPr lang="en-US" altLang="ja-JP" sz="4000" dirty="0" smtClean="0"/>
              <a:t>)\b</a:t>
            </a:r>
            <a:endParaRPr lang="en-US" altLang="ja-JP" sz="4000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下矢印 3"/>
          <p:cNvSpPr/>
          <p:nvPr/>
        </p:nvSpPr>
        <p:spPr>
          <a:xfrm>
            <a:off x="4790296" y="3248980"/>
            <a:ext cx="1296144" cy="7560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⑪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8504" y="76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作業課題３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lang="ja-JP" altLang="en-US" dirty="0" smtClean="0"/>
              <a:t>規則的変化にもいくつかの変化タイプがある。次の動詞の中で、</a:t>
            </a:r>
            <a:r>
              <a:rPr kumimoji="1" lang="en-US" altLang="ja-JP" dirty="0" smtClean="0"/>
              <a:t>hope </a:t>
            </a:r>
            <a:r>
              <a:rPr kumimoji="1" lang="ja-JP" altLang="en-US" dirty="0" smtClean="0"/>
              <a:t>タイプの変化をする動詞は</a:t>
            </a:r>
            <a:r>
              <a:rPr lang="ja-JP" altLang="en-US" dirty="0"/>
              <a:t>どれか</a:t>
            </a:r>
            <a:r>
              <a:rPr lang="ja-JP" altLang="en-US" dirty="0" smtClean="0"/>
              <a:t>？　前回の小課題で選択しなかった動詞を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つ選び、くくり出し方式の正規表現を使って検索しなさい。結果を頻度表に追加記録しなさい。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755576" y="3933056"/>
            <a:ext cx="7848872" cy="2448272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ja-JP" sz="2800" dirty="0">
                <a:solidFill>
                  <a:schemeClr val="tx1"/>
                </a:solidFill>
              </a:rPr>
              <a:t>answer, arrive, ask, believe, call, carry, change, close, cry, decide, finish, happen, help, hope, learn, like, listen, live, look, love, move, open, play, pull, push, reach, start, stop, study, talk, touch, use, visit, wait, walk, want, wash, watch, work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⑫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marL="0" indent="0"/>
            <a:r>
              <a:rPr lang="ja-JP" altLang="en-US" sz="4000" dirty="0"/>
              <a:t>語末が</a:t>
            </a:r>
            <a:r>
              <a:rPr lang="en-US" altLang="ja-JP" sz="4000" dirty="0"/>
              <a:t>-y</a:t>
            </a:r>
            <a:r>
              <a:rPr lang="ja-JP" altLang="en-US" sz="4000" dirty="0"/>
              <a:t>で終わる規則変化動詞</a:t>
            </a:r>
            <a:endParaRPr lang="en-US" altLang="ja-JP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（例） </a:t>
            </a:r>
            <a:r>
              <a:rPr lang="en-US" altLang="ja-JP" dirty="0" smtClean="0"/>
              <a:t>cry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（羅列方式）  </a:t>
            </a:r>
            <a:r>
              <a:rPr lang="en-US" altLang="ja-JP" dirty="0" smtClean="0"/>
              <a:t>\b(</a:t>
            </a:r>
            <a:r>
              <a:rPr lang="en-US" altLang="ja-JP" dirty="0" err="1" smtClean="0"/>
              <a:t>cr</a:t>
            </a:r>
            <a:r>
              <a:rPr lang="en-US" altLang="ja-JP" dirty="0" err="1" smtClean="0">
                <a:solidFill>
                  <a:srgbClr val="FF0000"/>
                </a:solidFill>
              </a:rPr>
              <a:t>y</a:t>
            </a:r>
            <a:r>
              <a:rPr lang="en-US" altLang="ja-JP" dirty="0" err="1" smtClean="0"/>
              <a:t>|cr</a:t>
            </a:r>
            <a:r>
              <a:rPr lang="en-US" altLang="ja-JP" dirty="0" err="1" smtClean="0">
                <a:solidFill>
                  <a:srgbClr val="FF0000"/>
                </a:solidFill>
              </a:rPr>
              <a:t>ies</a:t>
            </a:r>
            <a:r>
              <a:rPr lang="en-US" altLang="ja-JP" dirty="0" err="1" smtClean="0"/>
              <a:t>|cr</a:t>
            </a:r>
            <a:r>
              <a:rPr lang="en-US" altLang="ja-JP" dirty="0" err="1" smtClean="0">
                <a:solidFill>
                  <a:srgbClr val="FF0000"/>
                </a:solidFill>
              </a:rPr>
              <a:t>ied</a:t>
            </a:r>
            <a:r>
              <a:rPr lang="en-US" altLang="ja-JP" dirty="0" err="1" smtClean="0"/>
              <a:t>|cr</a:t>
            </a:r>
            <a:r>
              <a:rPr lang="en-US" altLang="ja-JP" dirty="0" err="1" smtClean="0">
                <a:solidFill>
                  <a:srgbClr val="FF0000"/>
                </a:solidFill>
              </a:rPr>
              <a:t>ying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（くくり出し方式）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                           </a:t>
            </a:r>
            <a:r>
              <a:rPr kumimoji="1" lang="en-US" altLang="ja-JP" sz="4000" dirty="0" smtClean="0"/>
              <a:t>\</a:t>
            </a:r>
            <a:r>
              <a:rPr kumimoji="1" lang="en-US" altLang="ja-JP" sz="4000" dirty="0" err="1" smtClean="0"/>
              <a:t>bcr</a:t>
            </a:r>
            <a:r>
              <a:rPr kumimoji="1" lang="en-US" altLang="ja-JP" sz="4000" dirty="0" smtClean="0"/>
              <a:t>(</a:t>
            </a:r>
            <a:r>
              <a:rPr kumimoji="1" lang="en-US" altLang="ja-JP" sz="4000" dirty="0" err="1" smtClean="0"/>
              <a:t>y|ies|ied|ying</a:t>
            </a:r>
            <a:r>
              <a:rPr kumimoji="1" lang="en-US" altLang="ja-JP" sz="4000" dirty="0" smtClean="0"/>
              <a:t>)\b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下矢印 3"/>
          <p:cNvSpPr/>
          <p:nvPr/>
        </p:nvSpPr>
        <p:spPr>
          <a:xfrm>
            <a:off x="4082544" y="3533016"/>
            <a:ext cx="1296144" cy="90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⑬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8504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作業課題４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lang="ja-JP" altLang="en-US" dirty="0" smtClean="0"/>
              <a:t>規則的変化にもいくつかの変化タイプがある。次の動詞の中で、</a:t>
            </a:r>
            <a:r>
              <a:rPr kumimoji="1" lang="en-US" altLang="ja-JP" dirty="0" smtClean="0"/>
              <a:t>cry </a:t>
            </a:r>
            <a:r>
              <a:rPr kumimoji="1" lang="ja-JP" altLang="en-US" dirty="0" smtClean="0"/>
              <a:t>タイプの変化をする動詞は</a:t>
            </a:r>
            <a:r>
              <a:rPr lang="ja-JP" altLang="en-US" dirty="0"/>
              <a:t>どれか</a:t>
            </a:r>
            <a:r>
              <a:rPr lang="ja-JP" altLang="en-US" dirty="0" smtClean="0"/>
              <a:t>？　前回の小課題で選択しなかった動詞を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つ選び、くくり出し方式の正規表現を使って検索しなさい。結果を頻度表に追加記録しなさい。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755576" y="3933056"/>
            <a:ext cx="7848872" cy="2448272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ja-JP" sz="2800" dirty="0">
                <a:solidFill>
                  <a:schemeClr val="tx1"/>
                </a:solidFill>
              </a:rPr>
              <a:t>answer, arrive, ask, believe, call, carry, change, close, cry, decide, finish, happen, help, hope, learn, like, listen, live, look, love, move, open, play, pull, push, reach, start, stop, study, talk, touch, use, visit, wait, walk, want, wash, watch, work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⑭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1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marL="0" indent="0"/>
            <a:r>
              <a:rPr lang="ja-JP" altLang="en-US" dirty="0"/>
              <a:t>短母音＋子音で終わる規則変化動詞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（例） </a:t>
            </a:r>
            <a:r>
              <a:rPr lang="en-US" altLang="ja-JP" dirty="0" smtClean="0"/>
              <a:t>stop</a:t>
            </a:r>
          </a:p>
          <a:p>
            <a:pPr marL="0" indent="0">
              <a:buNone/>
            </a:pPr>
            <a:r>
              <a:rPr lang="ja-JP" altLang="en-US" dirty="0" smtClean="0"/>
              <a:t>（羅列方式）  </a:t>
            </a:r>
            <a:r>
              <a:rPr lang="en-US" altLang="ja-JP" dirty="0" smtClean="0"/>
              <a:t>\b(</a:t>
            </a:r>
            <a:r>
              <a:rPr lang="en-US" altLang="ja-JP" dirty="0" err="1" smtClean="0"/>
              <a:t>stop|stops|stop</a:t>
            </a:r>
            <a:r>
              <a:rPr lang="en-US" altLang="ja-JP" dirty="0" err="1" smtClean="0">
                <a:solidFill>
                  <a:srgbClr val="FF0000"/>
                </a:solidFill>
              </a:rPr>
              <a:t>ped</a:t>
            </a:r>
            <a:r>
              <a:rPr lang="en-US" altLang="ja-JP" dirty="0" err="1" smtClean="0"/>
              <a:t>|stop</a:t>
            </a:r>
            <a:r>
              <a:rPr lang="en-US" altLang="ja-JP" dirty="0" err="1" smtClean="0">
                <a:solidFill>
                  <a:srgbClr val="FF0000"/>
                </a:solidFill>
              </a:rPr>
              <a:t>ping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（くくり出し方式）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     </a:t>
            </a:r>
            <a:r>
              <a:rPr lang="en-US" altLang="ja-JP" sz="4000" dirty="0" smtClean="0"/>
              <a:t>\</a:t>
            </a:r>
            <a:r>
              <a:rPr lang="en-US" altLang="ja-JP" sz="4000" dirty="0" err="1" smtClean="0"/>
              <a:t>bstop</a:t>
            </a:r>
            <a:r>
              <a:rPr lang="en-US" altLang="ja-JP" sz="4000" dirty="0" smtClean="0"/>
              <a:t>(|</a:t>
            </a:r>
            <a:r>
              <a:rPr lang="en-US" altLang="ja-JP" sz="4000" dirty="0" err="1" smtClean="0"/>
              <a:t>s|ped|ping</a:t>
            </a:r>
            <a:r>
              <a:rPr lang="en-US" altLang="ja-JP" sz="4000" dirty="0" smtClean="0"/>
              <a:t>)\b</a:t>
            </a:r>
          </a:p>
          <a:p>
            <a:pPr marL="0" indent="0">
              <a:buNone/>
            </a:pPr>
            <a:r>
              <a:rPr lang="ja-JP" altLang="en-US" dirty="0" smtClean="0"/>
              <a:t>（別解方式）          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                                 </a:t>
            </a:r>
            <a:r>
              <a:rPr lang="en-US" altLang="ja-JP" sz="4000" dirty="0" smtClean="0"/>
              <a:t>\</a:t>
            </a:r>
            <a:r>
              <a:rPr lang="en-US" altLang="ja-JP" sz="4000" dirty="0" err="1" smtClean="0"/>
              <a:t>bstop</a:t>
            </a:r>
            <a:r>
              <a:rPr lang="en-US" altLang="ja-JP" sz="4000" dirty="0" smtClean="0"/>
              <a:t>(</a:t>
            </a:r>
            <a:r>
              <a:rPr lang="en-US" altLang="ja-JP" sz="4000" dirty="0" err="1" smtClean="0"/>
              <a:t>s|ped|ping</a:t>
            </a:r>
            <a:r>
              <a:rPr lang="en-US" altLang="ja-JP" sz="4000" dirty="0" smtClean="0"/>
              <a:t>)?\b</a:t>
            </a:r>
            <a:endParaRPr lang="en-US" altLang="ja-JP" sz="4000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下矢印 3"/>
          <p:cNvSpPr/>
          <p:nvPr/>
        </p:nvSpPr>
        <p:spPr>
          <a:xfrm>
            <a:off x="4499992" y="2744924"/>
            <a:ext cx="1296144" cy="684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⑮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5653" y="747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データを図表にまとめる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データを要約し、</a:t>
            </a:r>
            <a:r>
              <a:rPr lang="ja-JP" altLang="en-US" dirty="0"/>
              <a:t>視覚化して</a:t>
            </a:r>
            <a:r>
              <a:rPr lang="ja-JP" altLang="en-US" dirty="0" smtClean="0"/>
              <a:t>、</a:t>
            </a:r>
            <a:r>
              <a:rPr kumimoji="1" lang="ja-JP" altLang="en-US" dirty="0" smtClean="0"/>
              <a:t>概観をつかむ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本格的な分析の前の準備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図表の作成、提示のしかたに一定のルール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⑯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7725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ja-JP" altLang="en-US" dirty="0" smtClean="0"/>
              <a:t>表データの作成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表</a:t>
            </a:r>
            <a:r>
              <a:rPr lang="en-US" altLang="ja-JP" dirty="0" smtClean="0"/>
              <a:t>(table)</a:t>
            </a:r>
            <a:r>
              <a:rPr kumimoji="1" lang="ja-JP" altLang="en-US" dirty="0" smtClean="0"/>
              <a:t>は、行</a:t>
            </a:r>
            <a:r>
              <a:rPr kumimoji="1" lang="en-US" altLang="ja-JP" dirty="0" smtClean="0"/>
              <a:t>(row)</a:t>
            </a:r>
            <a:r>
              <a:rPr kumimoji="1" lang="ja-JP" altLang="en-US" dirty="0" smtClean="0"/>
              <a:t>と列</a:t>
            </a:r>
            <a:r>
              <a:rPr kumimoji="1" lang="en-US" altLang="ja-JP" dirty="0" smtClean="0"/>
              <a:t>(column)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ja-JP" altLang="en-US" dirty="0">
                <a:solidFill>
                  <a:srgbClr val="FF0000"/>
                </a:solidFill>
              </a:rPr>
              <a:t>列</a:t>
            </a:r>
            <a:r>
              <a:rPr lang="ja-JP" altLang="en-US" dirty="0" smtClean="0">
                <a:solidFill>
                  <a:srgbClr val="FF0000"/>
                </a:solidFill>
              </a:rPr>
              <a:t>に調査項目</a:t>
            </a:r>
            <a:r>
              <a:rPr lang="ja-JP" altLang="en-US" dirty="0" smtClean="0"/>
              <a:t>（例：身長、国語点数、など）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表頭（第１行目）に調査項目名をつける</a:t>
            </a:r>
            <a:endParaRPr lang="en-US" altLang="ja-JP" dirty="0" smtClean="0"/>
          </a:p>
          <a:p>
            <a:r>
              <a:rPr kumimoji="1" lang="ja-JP" altLang="en-US" dirty="0">
                <a:solidFill>
                  <a:srgbClr val="FF0000"/>
                </a:solidFill>
              </a:rPr>
              <a:t>行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に調査対象</a:t>
            </a:r>
            <a:r>
              <a:rPr kumimoji="1" lang="ja-JP" altLang="en-US" dirty="0" smtClean="0"/>
              <a:t>（例：太郎さん、コーパス、など）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表側（第１列目）に調査対象の名称</a:t>
            </a:r>
            <a:endParaRPr lang="en-US" altLang="ja-JP" dirty="0"/>
          </a:p>
          <a:p>
            <a:r>
              <a:rPr kumimoji="1" lang="ja-JP" altLang="en-US" dirty="0" smtClean="0"/>
              <a:t>表の上に、</a:t>
            </a:r>
            <a:r>
              <a:rPr lang="ja-JP" altLang="en-US" dirty="0" smtClean="0"/>
              <a:t>通し番号つき</a:t>
            </a:r>
            <a:r>
              <a:rPr kumimoji="1" lang="ja-JP" altLang="en-US" dirty="0" smtClean="0"/>
              <a:t>タイトルをつける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表を提示する前に、その表を紹介する</a:t>
            </a:r>
            <a:r>
              <a:rPr lang="ja-JP" altLang="en-US" dirty="0"/>
              <a:t>導入</a:t>
            </a:r>
            <a:r>
              <a:rPr lang="ja-JP" altLang="en-US" dirty="0" smtClean="0"/>
              <a:t>文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表を提示した後で、内容を説明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⑰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8504" y="98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dirty="0"/>
              <a:t>　</a:t>
            </a:r>
            <a:r>
              <a:rPr lang="ja-JP" altLang="en-US" dirty="0" smtClean="0"/>
              <a:t>　　　　　　　　　　　　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870338"/>
              </p:ext>
            </p:extLst>
          </p:nvPr>
        </p:nvGraphicFramePr>
        <p:xfrm>
          <a:off x="179512" y="1196752"/>
          <a:ext cx="4032450" cy="4752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433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表１　規則的変化をする基本動詞の使用頻度（４コーパス調べ）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33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動詞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100" u="none" strike="noStrike" dirty="0">
                          <a:effectLst/>
                        </a:rPr>
                        <a:t>原形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100" u="none" strike="noStrike" dirty="0">
                          <a:effectLst/>
                        </a:rPr>
                        <a:t>３単現形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u="none" strike="noStrike" dirty="0" smtClean="0">
                          <a:effectLst/>
                        </a:rPr>
                        <a:t>過去計・</a:t>
                      </a:r>
                      <a:endParaRPr lang="en-US" altLang="ja-JP" sz="1000" u="none" strike="noStrike" dirty="0" smtClean="0">
                        <a:effectLst/>
                      </a:endParaRPr>
                    </a:p>
                    <a:p>
                      <a:pPr algn="r" fontAlgn="ctr"/>
                      <a:r>
                        <a:rPr lang="ja-JP" altLang="en-US" sz="1000" u="none" strike="noStrike" dirty="0" smtClean="0">
                          <a:effectLst/>
                        </a:rPr>
                        <a:t>過去分</a:t>
                      </a:r>
                      <a:r>
                        <a:rPr lang="ja-JP" altLang="en-US" sz="1000" u="none" strike="noStrike" dirty="0">
                          <a:effectLst/>
                        </a:rPr>
                        <a:t>詞形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u="none" strike="noStrike" dirty="0">
                          <a:effectLst/>
                        </a:rPr>
                        <a:t>現在分詞形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u="none" strike="noStrike" dirty="0">
                          <a:effectLst/>
                        </a:rPr>
                        <a:t>合計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answer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581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1,009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arrive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359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615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1644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265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2,619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believe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875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374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1,512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1,692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3,015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carry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330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539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1,154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change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1,149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2,430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close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916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1,505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390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decide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192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895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finish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147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545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happen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560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1,199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help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1,274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1,891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hope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692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1,225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learn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397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1,032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like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5,552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287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5,987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listen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475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live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R w="12700" cmpd="sng">
                      <a:noFill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738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2,548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834590"/>
              </p:ext>
            </p:extLst>
          </p:nvPr>
        </p:nvGraphicFramePr>
        <p:xfrm>
          <a:off x="4499993" y="1988839"/>
          <a:ext cx="4377681" cy="4078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love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1,029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1,470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1,765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1,154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2,064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play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939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465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2,058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pull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621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push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445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reach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1,197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start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632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1,685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481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822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stop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489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441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1,048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study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904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407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1,676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239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429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1,601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touch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575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21,32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2,430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5,481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visit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468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832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1,004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346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530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1,148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1,631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307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2,992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watch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964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work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564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5,270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1" name="角丸四角形吹き出し 10"/>
          <p:cNvSpPr/>
          <p:nvPr/>
        </p:nvSpPr>
        <p:spPr>
          <a:xfrm>
            <a:off x="4408646" y="1356064"/>
            <a:ext cx="3384376" cy="447344"/>
          </a:xfrm>
          <a:prstGeom prst="wedgeRoundRectCallout">
            <a:avLst>
              <a:gd name="adj1" fmla="val -55978"/>
              <a:gd name="adj2" fmla="val 1035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列ラベル</a:t>
            </a:r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r>
              <a:rPr lang="ja-JP" altLang="en-US" dirty="0">
                <a:solidFill>
                  <a:schemeClr val="tx1"/>
                </a:solidFill>
              </a:rPr>
              <a:t>下</a:t>
            </a:r>
            <a:r>
              <a:rPr lang="ja-JP" altLang="en-US" dirty="0" smtClean="0">
                <a:solidFill>
                  <a:schemeClr val="tx1"/>
                </a:solidFill>
              </a:rPr>
              <a:t>に、罫線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467544" y="6093296"/>
            <a:ext cx="3672408" cy="764704"/>
          </a:xfrm>
          <a:prstGeom prst="wedgeRoundRectCallout">
            <a:avLst>
              <a:gd name="adj1" fmla="val 74854"/>
              <a:gd name="adj2" fmla="val -4835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表の一番上と下に、太い罫線（報告文本体との切れ目）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6770" y="332656"/>
            <a:ext cx="873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（導入文の例）</a:t>
            </a:r>
            <a:r>
              <a:rPr lang="en-US" altLang="ja-JP" dirty="0" smtClean="0"/>
              <a:t>… </a:t>
            </a:r>
            <a:r>
              <a:rPr kumimoji="1" lang="ja-JP" altLang="en-US" dirty="0" smtClean="0"/>
              <a:t>検索を行った。下の表１は、各動詞の原形、３人称単数現在形、過去・過</a:t>
            </a:r>
            <a:endParaRPr kumimoji="1" lang="en-US" altLang="ja-JP" dirty="0" smtClean="0"/>
          </a:p>
          <a:p>
            <a:r>
              <a:rPr kumimoji="1" lang="ja-JP" altLang="en-US" dirty="0" smtClean="0"/>
              <a:t>去分詞形、および</a:t>
            </a:r>
            <a:r>
              <a:rPr lang="ja-JP" altLang="en-US" dirty="0" smtClean="0"/>
              <a:t>現在分詞の頻度を集計した結果である。</a:t>
            </a:r>
            <a:endParaRPr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⑱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8504" y="827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3898776" cy="706090"/>
          </a:xfrm>
        </p:spPr>
        <p:txBody>
          <a:bodyPr>
            <a:normAutofit/>
          </a:bodyPr>
          <a:lstStyle/>
          <a:p>
            <a:pPr algn="l"/>
            <a:r>
              <a:rPr lang="ja-JP" altLang="en-US" sz="3600" dirty="0" smtClean="0"/>
              <a:t>文字と</a:t>
            </a:r>
            <a:r>
              <a:rPr lang="ja-JP" altLang="en-US" sz="3600" dirty="0"/>
              <a:t>数値</a:t>
            </a:r>
            <a:r>
              <a:rPr lang="ja-JP" altLang="en-US" sz="3600" dirty="0" smtClean="0"/>
              <a:t>の</a:t>
            </a:r>
            <a:r>
              <a:rPr lang="ja-JP" altLang="en-US" sz="3600" dirty="0"/>
              <a:t>揃え</a:t>
            </a:r>
            <a:endParaRPr kumimoji="1" lang="ja-JP" altLang="en-US" sz="36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621874"/>
              </p:ext>
            </p:extLst>
          </p:nvPr>
        </p:nvGraphicFramePr>
        <p:xfrm>
          <a:off x="179512" y="1196752"/>
          <a:ext cx="4032450" cy="4752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433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表１　規則的変化をする基本動詞の使用頻度（４コーパス調べ）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33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動詞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100" u="none" strike="noStrike" dirty="0">
                          <a:effectLst/>
                        </a:rPr>
                        <a:t>原形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100" u="none" strike="noStrike" dirty="0">
                          <a:effectLst/>
                        </a:rPr>
                        <a:t>３単現形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u="none" strike="noStrike" dirty="0" smtClean="0">
                          <a:effectLst/>
                        </a:rPr>
                        <a:t>過去計・</a:t>
                      </a:r>
                      <a:endParaRPr lang="en-US" altLang="ja-JP" sz="1000" u="none" strike="noStrike" dirty="0" smtClean="0">
                        <a:effectLst/>
                      </a:endParaRPr>
                    </a:p>
                    <a:p>
                      <a:pPr algn="r" fontAlgn="ctr"/>
                      <a:r>
                        <a:rPr lang="ja-JP" altLang="en-US" sz="1000" u="none" strike="noStrike" dirty="0" smtClean="0">
                          <a:effectLst/>
                        </a:rPr>
                        <a:t>過去分</a:t>
                      </a:r>
                      <a:r>
                        <a:rPr lang="ja-JP" altLang="en-US" sz="1000" u="none" strike="noStrike" dirty="0">
                          <a:effectLst/>
                        </a:rPr>
                        <a:t>詞形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u="none" strike="noStrike" dirty="0">
                          <a:effectLst/>
                        </a:rPr>
                        <a:t>現在分詞形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u="none" strike="noStrike" dirty="0">
                          <a:effectLst/>
                        </a:rPr>
                        <a:t>合計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answer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581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1,009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arrive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359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ask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615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1644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265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2,619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believe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875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374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1,512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1,692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3,015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carry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330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539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1,154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change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1,149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2,430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close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916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1,505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390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decide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192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895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finish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147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545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happen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560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1,199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help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1,274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1,891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hope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692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1,225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learn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397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1,032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like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5,552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287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5,987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listen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475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68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live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R w="12700" cmpd="sng">
                      <a:noFill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738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2,548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39676"/>
              </p:ext>
            </p:extLst>
          </p:nvPr>
        </p:nvGraphicFramePr>
        <p:xfrm>
          <a:off x="4499993" y="1988839"/>
          <a:ext cx="4377681" cy="4078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0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love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1,029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1,470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1,765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open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1,154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2,064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play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939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465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2,058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pull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621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push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445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reach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1,197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start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632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1,685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481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822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stop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489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441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1,048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study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904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407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1,676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239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429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1,601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touch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575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use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21,32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2,430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5,481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visit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468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832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1,004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walk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346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530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219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1,148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1,631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307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2,992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watch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964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work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3238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564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5,270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2" name="角丸四角形吹き出し 11"/>
          <p:cNvSpPr/>
          <p:nvPr/>
        </p:nvSpPr>
        <p:spPr>
          <a:xfrm>
            <a:off x="4788024" y="1052736"/>
            <a:ext cx="3384376" cy="724068"/>
          </a:xfrm>
          <a:prstGeom prst="wedgeRoundRectCallout">
            <a:avLst>
              <a:gd name="adj1" fmla="val -65639"/>
              <a:gd name="adj2" fmla="val 16274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数値は右揃え（桁位置を揃える）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３桁ごとに区切りのカンマ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1115616" y="6133932"/>
            <a:ext cx="2664296" cy="607436"/>
          </a:xfrm>
          <a:prstGeom prst="wedgeRoundRectCallout">
            <a:avLst>
              <a:gd name="adj1" fmla="val -84164"/>
              <a:gd name="adj2" fmla="val -7618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文字列（語）は左揃え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⑲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3" name="gohou02-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5037" y="38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3243" y="155679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調査</a:t>
            </a:r>
            <a:r>
              <a:rPr lang="ja-JP" altLang="en-US" dirty="0"/>
              <a:t>項目：中学で</a:t>
            </a:r>
            <a:r>
              <a:rPr lang="ja-JP" altLang="en-US" dirty="0" smtClean="0"/>
              <a:t>学習する語彙のうち、規則</a:t>
            </a:r>
            <a:r>
              <a:rPr kumimoji="1" lang="ja-JP" altLang="en-US" dirty="0" smtClean="0"/>
              <a:t>変化する基本動詞</a:t>
            </a:r>
            <a:r>
              <a:rPr lang="ja-JP" altLang="en-US" dirty="0" smtClean="0"/>
              <a:t>の中から５語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answer, arrive, ask, believe, call, carry, change, close, cry, decide, finish, happen, help, hope, learn, like, listen, live, look, love, move, open, play, pull, push, reach, start, stop, study, talk, touch, use, visit, wait, walk, want, wash, watch, work </a:t>
            </a:r>
            <a:r>
              <a:rPr kumimoji="1" lang="ja-JP" altLang="en-US" dirty="0" smtClean="0"/>
              <a:t>など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調査対象：</a:t>
            </a:r>
            <a:r>
              <a:rPr lang="en-US" altLang="ja-JP" dirty="0" smtClean="0"/>
              <a:t>Brown family </a:t>
            </a:r>
            <a:r>
              <a:rPr lang="ja-JP" altLang="en-US" dirty="0" smtClean="0"/>
              <a:t>４コーパス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1" y="116632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【</a:t>
            </a:r>
            <a:r>
              <a:rPr kumimoji="1" lang="ja-JP" altLang="en-US" sz="3200" dirty="0" smtClean="0"/>
              <a:t>前回課題</a:t>
            </a:r>
            <a:r>
              <a:rPr kumimoji="1" lang="en-US" altLang="ja-JP" sz="3200" dirty="0" smtClean="0"/>
              <a:t>】</a:t>
            </a:r>
            <a:r>
              <a:rPr lang="ja-JP" altLang="en-US" sz="3200" dirty="0"/>
              <a:t>規則変化する基本動詞の</a:t>
            </a:r>
            <a:r>
              <a:rPr lang="ja-JP" altLang="en-US" sz="3200" dirty="0" smtClean="0"/>
              <a:t>頻度</a:t>
            </a:r>
            <a:endParaRPr lang="en-US" altLang="ja-JP" sz="3200" dirty="0" smtClean="0"/>
          </a:p>
          <a:p>
            <a:r>
              <a:rPr lang="ja-JP" altLang="en-US" sz="3200" dirty="0" smtClean="0"/>
              <a:t>を調査して結果</a:t>
            </a:r>
            <a:r>
              <a:rPr lang="ja-JP" altLang="en-US" sz="3200" dirty="0"/>
              <a:t>を分析して特徴を見つけよう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②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2" name="gohou02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9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図の作成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データの種類に適したグラフを選択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・棒グラフ（別個のカテゴリに属する数）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・ヒストグラム（連続するカテゴリに属する数）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・折線グラフ（数量の時間的変化）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・散布図（２変量の関連）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・円</a:t>
            </a:r>
            <a:r>
              <a:rPr lang="ja-JP" altLang="en-US" dirty="0" smtClean="0"/>
              <a:t>グラフ（全体に占める割合、ただし内訳の比較には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r>
              <a:rPr lang="en-US" altLang="ja-JP" dirty="0" smtClean="0"/>
              <a:t>100%</a:t>
            </a:r>
            <a:r>
              <a:rPr lang="ja-JP" altLang="en-US" dirty="0" smtClean="0"/>
              <a:t>積み上げ棒グラフ）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図</a:t>
            </a:r>
            <a:r>
              <a:rPr lang="en-US" altLang="ja-JP" dirty="0" smtClean="0"/>
              <a:t>(Figure)</a:t>
            </a:r>
            <a:r>
              <a:rPr lang="ja-JP" altLang="en-US" dirty="0" smtClean="0"/>
              <a:t>の下に、通し番号つき図タイトル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図</a:t>
            </a:r>
            <a:r>
              <a:rPr lang="ja-JP" altLang="en-US" dirty="0" smtClean="0"/>
              <a:t>の</a:t>
            </a:r>
            <a:r>
              <a:rPr lang="ja-JP" altLang="en-US" dirty="0"/>
              <a:t>提示前</a:t>
            </a:r>
            <a:r>
              <a:rPr lang="ja-JP" altLang="en-US" dirty="0" smtClean="0"/>
              <a:t>に、導入文</a:t>
            </a:r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853903"/>
            <a:ext cx="964318" cy="91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⑳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gohou02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6567" y="76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en-US" altLang="ja-JP" dirty="0" smtClean="0"/>
              <a:t>1. </a:t>
            </a:r>
            <a:r>
              <a:rPr kumimoji="1" lang="ja-JP" altLang="en-US" dirty="0" smtClean="0"/>
              <a:t>合計を計算する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1</a:t>
            </a:r>
            <a:r>
              <a:rPr kumimoji="1" lang="ja-JP" altLang="en-US" dirty="0" err="1" smtClean="0"/>
              <a:t>．</a:t>
            </a:r>
            <a:r>
              <a:rPr kumimoji="1" lang="ja-JP" altLang="en-US" dirty="0" smtClean="0"/>
              <a:t>「合計」列を作成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2</a:t>
            </a:r>
            <a:r>
              <a:rPr lang="ja-JP" altLang="en-US" dirty="0" err="1" smtClean="0"/>
              <a:t>．</a:t>
            </a:r>
            <a:r>
              <a:rPr lang="ja-JP" altLang="en-US" dirty="0" smtClean="0"/>
              <a:t>対象セルを選択し、「オート</a:t>
            </a:r>
            <a:r>
              <a:rPr lang="en-US" altLang="ja-JP" dirty="0" smtClean="0"/>
              <a:t>SUM</a:t>
            </a:r>
            <a:r>
              <a:rPr lang="ja-JP" altLang="en-US" dirty="0" smtClean="0"/>
              <a:t>」ボタン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</a:t>
            </a:r>
            <a:r>
              <a:rPr kumimoji="1" lang="ja-JP" altLang="en-US" dirty="0" err="1" smtClean="0"/>
              <a:t>．</a:t>
            </a:r>
            <a:r>
              <a:rPr kumimoji="1" lang="ja-JP" altLang="en-US" dirty="0" smtClean="0"/>
              <a:t>最初の合計セルの右下隅にカーソルを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4</a:t>
            </a:r>
            <a:r>
              <a:rPr lang="ja-JP" altLang="en-US" dirty="0" err="1" smtClean="0"/>
              <a:t>．</a:t>
            </a:r>
            <a:r>
              <a:rPr lang="ja-JP" altLang="en-US" dirty="0" smtClean="0"/>
              <a:t>最終行までドラッグ（式の複写）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9" y="2492896"/>
            <a:ext cx="528058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9" y="4153989"/>
            <a:ext cx="22764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㉑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gohou02-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2396" y="741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63408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頻度順でソートする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棒グラフの棒が左から右に長い順に</a:t>
            </a:r>
            <a:r>
              <a:rPr lang="ja-JP" altLang="en-US" dirty="0" smtClean="0"/>
              <a:t>並べる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⇒頻度合計の降順に並べる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1.  </a:t>
            </a:r>
            <a:r>
              <a:rPr lang="ja-JP" altLang="en-US" dirty="0" smtClean="0"/>
              <a:t>対象データ（列ラベルを含む）を選択し、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2.  Excel</a:t>
            </a:r>
            <a:r>
              <a:rPr lang="ja-JP" altLang="en-US" dirty="0" smtClean="0"/>
              <a:t>の「データ」メニューから「並べ替え」を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3.  </a:t>
            </a:r>
            <a:r>
              <a:rPr lang="ja-JP" altLang="en-US" dirty="0" smtClean="0"/>
              <a:t>基準とする列名（「合計」）と並べ方（「降順」）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を選択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/>
              <a:t>　　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797152"/>
            <a:ext cx="500030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㉒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gohou02-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5065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63408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ソート後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583416"/>
              </p:ext>
            </p:extLst>
          </p:nvPr>
        </p:nvGraphicFramePr>
        <p:xfrm>
          <a:off x="755579" y="1086957"/>
          <a:ext cx="7848869" cy="5006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0709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表</a:t>
                      </a:r>
                      <a:r>
                        <a:rPr lang="en-US" altLang="ja-JP" sz="1800" u="none" strike="noStrike" dirty="0">
                          <a:effectLst/>
                        </a:rPr>
                        <a:t>2 </a:t>
                      </a:r>
                      <a:r>
                        <a:rPr lang="ja-JP" altLang="en-US" sz="1800" u="none" strike="noStrike" dirty="0">
                          <a:effectLst/>
                        </a:rPr>
                        <a:t>規則変化をする基本動詞の頻度（頻度順）（４コーパス調べ）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9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 dirty="0">
                          <a:effectLst/>
                        </a:rPr>
                        <a:t>順位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動詞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原形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３単現形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>
                          <a:effectLst/>
                        </a:rPr>
                        <a:t>過去・過去分詞形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>
                          <a:effectLst/>
                        </a:rPr>
                        <a:t>現在分詞形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合計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like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5,552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114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287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5,987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use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2,132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202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2,430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717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5,481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work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3,238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589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564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879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5,270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look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1,697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397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1,575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954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4,623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call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791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320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1,692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212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3,015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6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want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1,631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307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942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112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2,992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7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ask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615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95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1,644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265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2,619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8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live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738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458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498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854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2,548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change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1,149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627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452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202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2,430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open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1,154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71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525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314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2,064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play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939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256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465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398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2,058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help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1,274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122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342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153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1,891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move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599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130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658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378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1,765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7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start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632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105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727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221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1,685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1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15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study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904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407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254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111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1,676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7884368" y="1412776"/>
            <a:ext cx="1080120" cy="48245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8797065" y="1988840"/>
            <a:ext cx="0" cy="295232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㉓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0686" y="-45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8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３．棒グラフを描く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9"/>
            <a:ext cx="7859216" cy="2304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棒グラフの対象</a:t>
            </a:r>
            <a:r>
              <a:rPr lang="ja-JP" altLang="en-US" dirty="0"/>
              <a:t>データ</a:t>
            </a:r>
            <a:r>
              <a:rPr lang="ja-JP" altLang="en-US" dirty="0" smtClean="0"/>
              <a:t>を選択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「動詞」と「合計」の列が離れている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1</a:t>
            </a:r>
            <a:r>
              <a:rPr lang="ja-JP" altLang="en-US" dirty="0" err="1" smtClean="0"/>
              <a:t>．</a:t>
            </a:r>
            <a:r>
              <a:rPr lang="ja-JP" altLang="en-US" dirty="0" smtClean="0"/>
              <a:t>　最初の列を選択後</a:t>
            </a:r>
            <a:r>
              <a:rPr lang="ja-JP" altLang="en-US" dirty="0"/>
              <a:t>、</a:t>
            </a:r>
            <a:r>
              <a:rPr lang="ja-JP" altLang="en-US" dirty="0" smtClean="0">
                <a:solidFill>
                  <a:srgbClr val="FF0000"/>
                </a:solidFill>
              </a:rPr>
              <a:t>コントロール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　　</a:t>
            </a:r>
            <a:r>
              <a:rPr lang="en-US" altLang="ja-JP" dirty="0" smtClean="0">
                <a:solidFill>
                  <a:srgbClr val="FF0000"/>
                </a:solidFill>
              </a:rPr>
              <a:t>Ctrl</a:t>
            </a:r>
            <a:r>
              <a:rPr lang="ja-JP" altLang="en-US" dirty="0" smtClean="0">
                <a:solidFill>
                  <a:srgbClr val="FF0000"/>
                </a:solidFill>
              </a:rPr>
              <a:t>キーを押しながら</a:t>
            </a:r>
            <a:r>
              <a:rPr lang="ja-JP" altLang="en-US" dirty="0" smtClean="0"/>
              <a:t>次の列を選択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選択された列が青色に</a:t>
            </a:r>
            <a:r>
              <a:rPr lang="ja-JP" altLang="en-US" dirty="0"/>
              <a:t>　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5161922" cy="3168352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436096" y="3167390"/>
            <a:ext cx="50405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②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696" y="3167390"/>
            <a:ext cx="50405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㉔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6121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7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63408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３．棒グラフを描く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2.  Excel</a:t>
            </a:r>
            <a:r>
              <a:rPr lang="ja-JP" altLang="en-US" dirty="0" smtClean="0"/>
              <a:t>の「挿入」メニューから「縦棒」→「２</a:t>
            </a:r>
            <a:r>
              <a:rPr lang="en-US" altLang="ja-JP" dirty="0" smtClean="0"/>
              <a:t>D</a:t>
            </a:r>
            <a:r>
              <a:rPr lang="ja-JP" altLang="en-US" dirty="0" smtClean="0"/>
              <a:t>縦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棒」の左端「集合縦棒」を選択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438338"/>
              </p:ext>
            </p:extLst>
          </p:nvPr>
        </p:nvGraphicFramePr>
        <p:xfrm>
          <a:off x="1547664" y="2564904"/>
          <a:ext cx="6120680" cy="396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㉕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0362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634082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ja-JP" altLang="en-US" dirty="0" smtClean="0"/>
              <a:t>４．グラフを整形する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ja-JP" altLang="en-US" dirty="0" smtClean="0"/>
              <a:t>（不要な）右端の凡例を右クリックから「削除」</a:t>
            </a:r>
            <a:endParaRPr lang="en-US" altLang="ja-JP" dirty="0" smtClean="0"/>
          </a:p>
          <a:p>
            <a:pPr marL="514350" indent="-514350">
              <a:buAutoNum type="arabicPeriod"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2.  </a:t>
            </a:r>
            <a:r>
              <a:rPr lang="ja-JP" altLang="en-US" dirty="0" smtClean="0">
                <a:solidFill>
                  <a:srgbClr val="FF0000"/>
                </a:solidFill>
              </a:rPr>
              <a:t>通し番号と図タイトルを</a:t>
            </a:r>
            <a:r>
              <a:rPr lang="ja-JP" altLang="en-US" dirty="0">
                <a:solidFill>
                  <a:srgbClr val="FF0000"/>
                </a:solidFill>
              </a:rPr>
              <a:t>図</a:t>
            </a:r>
            <a:r>
              <a:rPr lang="ja-JP" altLang="en-US" dirty="0" smtClean="0">
                <a:solidFill>
                  <a:srgbClr val="FF0000"/>
                </a:solidFill>
              </a:rPr>
              <a:t>の</a:t>
            </a:r>
            <a:r>
              <a:rPr lang="ja-JP" altLang="en-US" dirty="0">
                <a:solidFill>
                  <a:srgbClr val="FF0000"/>
                </a:solidFill>
              </a:rPr>
              <a:t>下</a:t>
            </a:r>
            <a:r>
              <a:rPr lang="ja-JP" altLang="en-US" dirty="0" smtClean="0">
                <a:solidFill>
                  <a:srgbClr val="FF0000"/>
                </a:solidFill>
              </a:rPr>
              <a:t>に配置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3</a:t>
            </a:r>
            <a:r>
              <a:rPr lang="en-US" altLang="ja-JP" dirty="0" smtClean="0"/>
              <a:t>.  </a:t>
            </a:r>
            <a:r>
              <a:rPr lang="ja-JP" altLang="en-US" dirty="0" smtClean="0"/>
              <a:t>（特に必要な</a:t>
            </a:r>
            <a:r>
              <a:rPr lang="ja-JP" altLang="en-US" dirty="0"/>
              <a:t>ら</a:t>
            </a:r>
            <a:r>
              <a:rPr lang="ja-JP" altLang="en-US" dirty="0" smtClean="0"/>
              <a:t>）数値を表示</a:t>
            </a: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 （グラフ中の棒の１つを右クリックし、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「データラベルの追加」を選択）　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㉖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dirty="0"/>
              <a:t>頻度</a:t>
            </a:r>
            <a:r>
              <a:rPr lang="ja-JP" altLang="en-US" dirty="0" smtClean="0"/>
              <a:t>順の棒グラフ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3"/>
            <a:ext cx="7859216" cy="5040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748818"/>
              </p:ext>
            </p:extLst>
          </p:nvPr>
        </p:nvGraphicFramePr>
        <p:xfrm>
          <a:off x="251520" y="1052736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㉗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gohou02-2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850106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5</a:t>
            </a:r>
            <a:r>
              <a:rPr kumimoji="1" lang="ja-JP" altLang="en-US" dirty="0" err="1" smtClean="0"/>
              <a:t>．</a:t>
            </a:r>
            <a:r>
              <a:rPr kumimoji="1" lang="ja-JP" altLang="en-US" dirty="0" smtClean="0"/>
              <a:t>図・表を観察、分析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作成した図表を観察して、考察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・</a:t>
            </a:r>
            <a:r>
              <a:rPr lang="ja-JP" altLang="en-US" dirty="0" smtClean="0"/>
              <a:t>使用頻度の高い語は、動詞以外の品詞</a:t>
            </a:r>
            <a:r>
              <a:rPr lang="ja-JP" altLang="en-US" dirty="0"/>
              <a:t>と</a:t>
            </a:r>
            <a:r>
              <a:rPr lang="ja-JP" altLang="en-US" dirty="0" smtClean="0"/>
              <a:t>して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も使われる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/>
              <a:t> </a:t>
            </a:r>
            <a:r>
              <a:rPr lang="en-US" altLang="ja-JP" dirty="0" smtClean="0"/>
              <a:t>like</a:t>
            </a:r>
            <a:r>
              <a:rPr lang="en-US" altLang="ja-JP" dirty="0"/>
              <a:t>, use, work, look, call, want, change, </a:t>
            </a:r>
            <a:r>
              <a:rPr lang="ja-JP" altLang="en-US" dirty="0"/>
              <a:t>　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open</a:t>
            </a:r>
            <a:r>
              <a:rPr lang="en-US" altLang="ja-JP" dirty="0"/>
              <a:t>, play, help, start, study</a:t>
            </a:r>
            <a:r>
              <a:rPr lang="ja-JP" altLang="en-US" dirty="0" smtClean="0"/>
              <a:t>など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2800" dirty="0" smtClean="0"/>
              <a:t>　　他の条件が</a:t>
            </a:r>
            <a:r>
              <a:rPr lang="ja-JP" altLang="en-US" sz="2800" dirty="0"/>
              <a:t>同じ</a:t>
            </a:r>
            <a:r>
              <a:rPr lang="ja-JP" altLang="en-US" sz="2800" dirty="0" smtClean="0"/>
              <a:t>なら、複数品詞の方が高頻度に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　　</a:t>
            </a:r>
            <a:r>
              <a:rPr lang="ja-JP" altLang="en-US" sz="2800" dirty="0"/>
              <a:t>ゼロ</a:t>
            </a:r>
            <a:r>
              <a:rPr lang="ja-JP" altLang="en-US" sz="2800" dirty="0" smtClean="0"/>
              <a:t>派生（</a:t>
            </a:r>
            <a:r>
              <a:rPr kumimoji="1" lang="ja-JP" altLang="en-US" sz="2800" dirty="0" smtClean="0"/>
              <a:t>品詞転換）は英語の特徴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　（</a:t>
            </a:r>
            <a:r>
              <a:rPr lang="ja-JP" altLang="en-US" sz="2800" dirty="0"/>
              <a:t>動詞以外の頻度も</a:t>
            </a:r>
            <a:r>
              <a:rPr lang="ja-JP" altLang="en-US" sz="2800" dirty="0" smtClean="0"/>
              <a:t>集計される⇒より精密な調査）</a:t>
            </a: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㉘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370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kumimoji="1" lang="ja-JP" altLang="en-US" dirty="0" smtClean="0"/>
              <a:t>別角度から分析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ja-JP" altLang="en-US" dirty="0" smtClean="0"/>
              <a:t>各動詞の語形ごとの頻度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⇒</a:t>
            </a:r>
            <a:r>
              <a:rPr lang="ja-JP" altLang="en-US" dirty="0" smtClean="0">
                <a:solidFill>
                  <a:srgbClr val="FF0000"/>
                </a:solidFill>
              </a:rPr>
              <a:t>積み上げグラフ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 smtClean="0"/>
              <a:t>　１．対象データ（動詞、語形の列）を選択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２．「挿入」メニューの「縦棒」から「２</a:t>
            </a:r>
            <a:r>
              <a:rPr lang="en-US" altLang="ja-JP" dirty="0" smtClean="0"/>
              <a:t>D</a:t>
            </a:r>
            <a:r>
              <a:rPr lang="ja-JP" altLang="en-US" dirty="0" smtClean="0"/>
              <a:t>縦棒」の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３．「積み上げグラフ」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４．グラフに必要な整形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㉙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3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ja-JP" altLang="en-US" dirty="0"/>
              <a:t>リテラル</a:t>
            </a:r>
            <a:r>
              <a:rPr kumimoji="1" lang="ja-JP" altLang="en-US" dirty="0" smtClean="0"/>
              <a:t>検索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規則変化動詞の語形変化：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（例）</a:t>
            </a:r>
            <a:r>
              <a:rPr kumimoji="1" lang="en-US" altLang="ja-JP" dirty="0" smtClean="0"/>
              <a:t>ask, asks, asked, asking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４つの語形（過去形と過去分詞形が同形）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\b</a:t>
            </a:r>
            <a:r>
              <a:rPr kumimoji="1" lang="en-US" altLang="ja-JP" dirty="0" smtClean="0">
                <a:solidFill>
                  <a:srgbClr val="FF0000"/>
                </a:solidFill>
              </a:rPr>
              <a:t>ask</a:t>
            </a:r>
            <a:r>
              <a:rPr kumimoji="1" lang="en-US" altLang="ja-JP" dirty="0" smtClean="0"/>
              <a:t>\b               </a:t>
            </a:r>
            <a:r>
              <a:rPr lang="en-US" altLang="ja-JP" dirty="0"/>
              <a:t>615</a:t>
            </a:r>
            <a:r>
              <a:rPr kumimoji="1" lang="ja-JP" altLang="en-US" dirty="0" smtClean="0"/>
              <a:t>件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\b</a:t>
            </a:r>
            <a:r>
              <a:rPr lang="en-US" altLang="ja-JP" dirty="0" smtClean="0">
                <a:solidFill>
                  <a:srgbClr val="FF0000"/>
                </a:solidFill>
              </a:rPr>
              <a:t>asks</a:t>
            </a:r>
            <a:r>
              <a:rPr lang="en-US" altLang="ja-JP" dirty="0" smtClean="0"/>
              <a:t>\b                </a:t>
            </a:r>
            <a:r>
              <a:rPr lang="en-US" altLang="ja-JP" dirty="0" smtClean="0"/>
              <a:t>95</a:t>
            </a:r>
            <a:r>
              <a:rPr lang="ja-JP" altLang="en-US" dirty="0" smtClean="0"/>
              <a:t>件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      \b</a:t>
            </a:r>
            <a:r>
              <a:rPr kumimoji="1" lang="en-US" altLang="ja-JP" dirty="0" smtClean="0">
                <a:solidFill>
                  <a:srgbClr val="FF0000"/>
                </a:solidFill>
              </a:rPr>
              <a:t>asked</a:t>
            </a:r>
            <a:r>
              <a:rPr kumimoji="1" lang="en-US" altLang="ja-JP" dirty="0" smtClean="0"/>
              <a:t>\b          </a:t>
            </a:r>
            <a:r>
              <a:rPr lang="en-US" altLang="ja-JP" dirty="0" smtClean="0"/>
              <a:t>1,644</a:t>
            </a:r>
            <a:r>
              <a:rPr kumimoji="1" lang="ja-JP" altLang="en-US" dirty="0" smtClean="0"/>
              <a:t>件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\b</a:t>
            </a:r>
            <a:r>
              <a:rPr lang="en-US" altLang="ja-JP" dirty="0" smtClean="0">
                <a:solidFill>
                  <a:srgbClr val="FF0000"/>
                </a:solidFill>
              </a:rPr>
              <a:t>asking</a:t>
            </a:r>
            <a:r>
              <a:rPr lang="en-US" altLang="ja-JP" dirty="0" smtClean="0"/>
              <a:t>\b</a:t>
            </a:r>
            <a:r>
              <a:rPr lang="ja-JP" altLang="en-US" dirty="0" smtClean="0"/>
              <a:t>　　　  </a:t>
            </a:r>
            <a:r>
              <a:rPr lang="en-US" altLang="ja-JP" dirty="0" smtClean="0"/>
              <a:t>265</a:t>
            </a:r>
            <a:r>
              <a:rPr lang="ja-JP" altLang="en-US" dirty="0" smtClean="0"/>
              <a:t>件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Brown family 4 </a:t>
            </a:r>
            <a:r>
              <a:rPr lang="ja-JP" altLang="en-US" dirty="0" smtClean="0"/>
              <a:t>コーパス</a:t>
            </a:r>
            <a:r>
              <a:rPr lang="ja-JP" altLang="en-US" dirty="0" smtClean="0"/>
              <a:t>調べ）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毎回同じような検索文字列を入力（面倒）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③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1069" y="98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733758"/>
              </p:ext>
            </p:extLst>
          </p:nvPr>
        </p:nvGraphicFramePr>
        <p:xfrm>
          <a:off x="457200" y="404813"/>
          <a:ext cx="8229600" cy="572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㉚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0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さらに別角度から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ja-JP" altLang="en-US" dirty="0" smtClean="0"/>
              <a:t>各動詞の語形ごとの相対頻度（＝割合）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⇒</a:t>
            </a:r>
            <a:r>
              <a:rPr lang="en-US" altLang="ja-JP" dirty="0" smtClean="0">
                <a:solidFill>
                  <a:srgbClr val="FF0000"/>
                </a:solidFill>
              </a:rPr>
              <a:t>100</a:t>
            </a:r>
            <a:r>
              <a:rPr lang="ja-JP" altLang="en-US" dirty="0" smtClean="0">
                <a:solidFill>
                  <a:srgbClr val="FF0000"/>
                </a:solidFill>
              </a:rPr>
              <a:t>％積み上げグラフ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 smtClean="0"/>
              <a:t>　１．対象データ（動詞、語形の列）を選択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２．「挿入」メニューの「縦棒」から「２</a:t>
            </a:r>
            <a:r>
              <a:rPr lang="en-US" altLang="ja-JP" dirty="0" smtClean="0"/>
              <a:t>D</a:t>
            </a:r>
            <a:r>
              <a:rPr lang="ja-JP" altLang="en-US" dirty="0" smtClean="0"/>
              <a:t>縦棒」の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３．「</a:t>
            </a:r>
            <a:r>
              <a:rPr lang="en-US" altLang="ja-JP" dirty="0" smtClean="0"/>
              <a:t>100</a:t>
            </a:r>
            <a:r>
              <a:rPr lang="ja-JP" altLang="en-US" dirty="0" smtClean="0"/>
              <a:t>％積み上げグラフ」を選択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４．グラフに必要な整形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㉛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97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407617"/>
              </p:ext>
            </p:extLst>
          </p:nvPr>
        </p:nvGraphicFramePr>
        <p:xfrm>
          <a:off x="179512" y="476672"/>
          <a:ext cx="8784976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㉜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40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ja-JP" altLang="en-US" dirty="0" smtClean="0"/>
              <a:t>図・表を観察、分析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52565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dirty="0"/>
              <a:t>図</a:t>
            </a:r>
            <a:r>
              <a:rPr lang="ja-JP" altLang="en-US" dirty="0" smtClean="0"/>
              <a:t>２または図３をよく観察（共通点、顕著な違いを探す）</a:t>
            </a:r>
            <a:endParaRPr lang="en-US" altLang="ja-JP" dirty="0"/>
          </a:p>
          <a:p>
            <a:r>
              <a:rPr kumimoji="1" lang="ja-JP" altLang="en-US" dirty="0" smtClean="0"/>
              <a:t>原形に別品詞の用法があると割合が高い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like</a:t>
            </a:r>
            <a:r>
              <a:rPr lang="ja-JP" altLang="en-US" dirty="0" smtClean="0"/>
              <a:t>（前置詞「～のような」）など</a:t>
            </a:r>
            <a:endParaRPr lang="en-US" altLang="ja-JP" dirty="0"/>
          </a:p>
          <a:p>
            <a:r>
              <a:rPr lang="ja-JP" altLang="en-US" dirty="0" smtClean="0"/>
              <a:t>動作を表す他動詞の過去形・過去分詞形の割合高い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     use, call, ask </a:t>
            </a:r>
            <a:r>
              <a:rPr kumimoji="1" lang="ja-JP" altLang="en-US" dirty="0" smtClean="0"/>
              <a:t>など</a:t>
            </a:r>
            <a:endParaRPr kumimoji="1" lang="en-US" altLang="ja-JP" dirty="0" smtClean="0"/>
          </a:p>
          <a:p>
            <a:r>
              <a:rPr lang="ja-JP" altLang="en-US" dirty="0" smtClean="0"/>
              <a:t>３人称単数現在形は共通して割合が低い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ただし、名詞複数形と同形の</a:t>
            </a:r>
            <a:r>
              <a:rPr lang="en-US" altLang="ja-JP" dirty="0"/>
              <a:t>works</a:t>
            </a:r>
            <a:r>
              <a:rPr lang="ja-JP" altLang="en-US" dirty="0"/>
              <a:t>（作品）</a:t>
            </a:r>
            <a:r>
              <a:rPr lang="ja-JP" altLang="en-US" dirty="0" smtClean="0"/>
              <a:t>、 </a:t>
            </a:r>
            <a:r>
              <a:rPr lang="en-US" altLang="ja-JP" dirty="0" smtClean="0"/>
              <a:t>changes</a:t>
            </a:r>
            <a:r>
              <a:rPr lang="ja-JP" altLang="en-US" dirty="0" smtClean="0"/>
              <a:t>（変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化）、</a:t>
            </a:r>
            <a:r>
              <a:rPr lang="en-US" altLang="ja-JP" dirty="0"/>
              <a:t> looks</a:t>
            </a:r>
            <a:r>
              <a:rPr lang="ja-JP" altLang="en-US" dirty="0"/>
              <a:t>（容貌）</a:t>
            </a:r>
            <a:r>
              <a:rPr lang="ja-JP" altLang="en-US" dirty="0" smtClean="0"/>
              <a:t>、</a:t>
            </a:r>
            <a:r>
              <a:rPr lang="en-US" altLang="ja-JP" dirty="0" smtClean="0"/>
              <a:t>lives(</a:t>
            </a:r>
            <a:r>
              <a:rPr lang="ja-JP" altLang="en-US" dirty="0" smtClean="0"/>
              <a:t>命）、</a:t>
            </a:r>
            <a:r>
              <a:rPr lang="en-US" altLang="ja-JP" dirty="0" smtClean="0"/>
              <a:t>studies</a:t>
            </a:r>
            <a:r>
              <a:rPr lang="ja-JP" altLang="en-US" dirty="0"/>
              <a:t>（研究）は</a:t>
            </a:r>
            <a:r>
              <a:rPr lang="ja-JP" altLang="en-US" dirty="0" smtClean="0"/>
              <a:t>例外的</a:t>
            </a:r>
            <a:endParaRPr lang="en-US" altLang="ja-JP" dirty="0" smtClean="0"/>
          </a:p>
          <a:p>
            <a:r>
              <a:rPr lang="ja-JP" altLang="en-US" dirty="0"/>
              <a:t>現在分</a:t>
            </a:r>
            <a:r>
              <a:rPr lang="ja-JP" altLang="en-US" dirty="0" smtClean="0"/>
              <a:t>詞</a:t>
            </a:r>
            <a:r>
              <a:rPr lang="ja-JP" altLang="en-US" dirty="0"/>
              <a:t>形</a:t>
            </a:r>
            <a:r>
              <a:rPr lang="ja-JP" altLang="en-US" dirty="0" smtClean="0"/>
              <a:t>の割合は低いが名詞用法もある</a:t>
            </a:r>
            <a:r>
              <a:rPr lang="en-US" altLang="ja-JP" dirty="0" smtClean="0"/>
              <a:t>living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例外的に多い、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など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㉝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8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850106"/>
          </a:xfrm>
        </p:spPr>
        <p:txBody>
          <a:bodyPr/>
          <a:lstStyle/>
          <a:p>
            <a:pPr algn="l"/>
            <a:r>
              <a:rPr lang="ja-JP" altLang="en-US" dirty="0"/>
              <a:t>図・表を観察、</a:t>
            </a:r>
            <a:r>
              <a:rPr lang="ja-JP" altLang="en-US" dirty="0" smtClean="0"/>
              <a:t>分析へ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（注意）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1.</a:t>
            </a:r>
            <a:r>
              <a:rPr lang="ja-JP" altLang="en-US" dirty="0"/>
              <a:t>　</a:t>
            </a:r>
            <a:r>
              <a:rPr lang="ja-JP" altLang="en-US" dirty="0" smtClean="0"/>
              <a:t>図・表の主目的はデータをまとめること（要約）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　</a:t>
            </a:r>
            <a:r>
              <a:rPr kumimoji="1" lang="ja-JP" altLang="en-US" dirty="0" smtClean="0"/>
              <a:t>より本格的な分析へ進む準備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kumimoji="1" lang="ja-JP" altLang="en-US" dirty="0" smtClean="0"/>
              <a:t>（データ</a:t>
            </a:r>
            <a:r>
              <a:rPr lang="ja-JP" altLang="en-US" dirty="0" smtClean="0"/>
              <a:t>の全体像をつかんで</a:t>
            </a:r>
            <a:r>
              <a:rPr kumimoji="1" lang="ja-JP" altLang="en-US" dirty="0" smtClean="0"/>
              <a:t>、見通しをもつ）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2. </a:t>
            </a:r>
            <a:r>
              <a:rPr kumimoji="1" lang="ja-JP" altLang="en-US" dirty="0" smtClean="0"/>
              <a:t>図は視覚的、直感的で分かりやすい反面、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kumimoji="1" lang="ja-JP" altLang="en-US" dirty="0" smtClean="0"/>
              <a:t>ときに</a:t>
            </a:r>
            <a:r>
              <a:rPr kumimoji="1" lang="en-US" altLang="ja-JP" dirty="0" smtClean="0"/>
              <a:t>misleading</a:t>
            </a:r>
            <a:r>
              <a:rPr kumimoji="1" lang="ja-JP" altLang="en-US" dirty="0" smtClean="0"/>
              <a:t>（だまされ易い）</a:t>
            </a: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㉞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0362" y="227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192" y="476672"/>
            <a:ext cx="3754760" cy="625216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小課題の作業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39552" y="1268760"/>
            <a:ext cx="7920880" cy="446449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>
                <a:solidFill>
                  <a:schemeClr val="tx1"/>
                </a:solidFill>
              </a:rPr>
              <a:t>　要求や提案を表す動詞は、多くの場合、その動詞に後続する</a:t>
            </a:r>
            <a:r>
              <a:rPr lang="en-US" altLang="ja-JP" sz="2000" dirty="0">
                <a:solidFill>
                  <a:schemeClr val="tx1"/>
                </a:solidFill>
              </a:rPr>
              <a:t>that</a:t>
            </a:r>
            <a:r>
              <a:rPr lang="ja-JP" altLang="en-US" sz="2000" dirty="0">
                <a:solidFill>
                  <a:schemeClr val="tx1"/>
                </a:solidFill>
              </a:rPr>
              <a:t>節の中で、具体的な要求や提案の内容が表現される。ここで</a:t>
            </a:r>
            <a:r>
              <a:rPr lang="en-US" altLang="ja-JP" sz="2000" dirty="0">
                <a:solidFill>
                  <a:schemeClr val="tx1"/>
                </a:solidFill>
              </a:rPr>
              <a:t>that</a:t>
            </a:r>
            <a:r>
              <a:rPr lang="ja-JP" altLang="en-US" sz="2000" dirty="0">
                <a:solidFill>
                  <a:schemeClr val="tx1"/>
                </a:solidFill>
              </a:rPr>
              <a:t>節内の動詞の形に注目すると、アメリカ英語では仮定法現在形（原形と同形）が使われ、一方、イギリス英語では助動詞</a:t>
            </a:r>
            <a:r>
              <a:rPr lang="en-US" altLang="ja-JP" sz="2000" dirty="0">
                <a:solidFill>
                  <a:schemeClr val="tx1"/>
                </a:solidFill>
              </a:rPr>
              <a:t>should</a:t>
            </a:r>
            <a:r>
              <a:rPr lang="ja-JP" altLang="en-US" sz="2000" dirty="0">
                <a:solidFill>
                  <a:schemeClr val="tx1"/>
                </a:solidFill>
              </a:rPr>
              <a:t>＋原形がよく用いられると言われている。文献を参照して、どんな動詞が仮定法現在の</a:t>
            </a:r>
            <a:r>
              <a:rPr lang="en-US" altLang="ja-JP" sz="2000" dirty="0">
                <a:solidFill>
                  <a:schemeClr val="tx1"/>
                </a:solidFill>
              </a:rPr>
              <a:t>that</a:t>
            </a:r>
            <a:r>
              <a:rPr lang="ja-JP" altLang="en-US" sz="2000" dirty="0">
                <a:solidFill>
                  <a:schemeClr val="tx1"/>
                </a:solidFill>
              </a:rPr>
              <a:t>節をとるかを調べ（参照文献を明示すること）、その中から</a:t>
            </a:r>
            <a:r>
              <a:rPr lang="en-US" altLang="ja-JP" sz="2000" dirty="0">
                <a:solidFill>
                  <a:schemeClr val="tx1"/>
                </a:solidFill>
              </a:rPr>
              <a:t>5</a:t>
            </a:r>
            <a:r>
              <a:rPr lang="ja-JP" altLang="en-US" sz="2000" dirty="0">
                <a:solidFill>
                  <a:schemeClr val="tx1"/>
                </a:solidFill>
              </a:rPr>
              <a:t>語を調査項目として選びなさい。</a:t>
            </a:r>
          </a:p>
          <a:p>
            <a:r>
              <a:rPr lang="ja-JP" altLang="en-US" sz="2000" dirty="0">
                <a:solidFill>
                  <a:schemeClr val="tx1"/>
                </a:solidFill>
              </a:rPr>
              <a:t>　次に、</a:t>
            </a:r>
            <a:r>
              <a:rPr lang="en-US" altLang="ja-JP" sz="2000" dirty="0">
                <a:solidFill>
                  <a:schemeClr val="tx1"/>
                </a:solidFill>
              </a:rPr>
              <a:t>Brown family</a:t>
            </a:r>
            <a:r>
              <a:rPr lang="ja-JP" altLang="en-US" sz="2000" dirty="0">
                <a:solidFill>
                  <a:schemeClr val="tx1"/>
                </a:solidFill>
              </a:rPr>
              <a:t>４コーパスを対象として、上の動詞＋</a:t>
            </a:r>
            <a:r>
              <a:rPr lang="en-US" altLang="ja-JP" sz="2000" dirty="0">
                <a:solidFill>
                  <a:schemeClr val="tx1"/>
                </a:solidFill>
              </a:rPr>
              <a:t>that</a:t>
            </a:r>
            <a:r>
              <a:rPr lang="ja-JP" altLang="en-US" sz="2000" dirty="0">
                <a:solidFill>
                  <a:schemeClr val="tx1"/>
                </a:solidFill>
              </a:rPr>
              <a:t>のパタンを正規表現を使って検索しなさい（動詞の全語形を検索すること）。抽出された用例のうち、</a:t>
            </a:r>
            <a:r>
              <a:rPr lang="en-US" altLang="ja-JP" sz="2000" dirty="0">
                <a:solidFill>
                  <a:schemeClr val="tx1"/>
                </a:solidFill>
              </a:rPr>
              <a:t>that</a:t>
            </a:r>
            <a:r>
              <a:rPr lang="ja-JP" altLang="en-US" sz="2000" dirty="0">
                <a:solidFill>
                  <a:schemeClr val="tx1"/>
                </a:solidFill>
              </a:rPr>
              <a:t>節内に</a:t>
            </a:r>
            <a:r>
              <a:rPr lang="en-US" altLang="ja-JP" sz="2000" dirty="0">
                <a:solidFill>
                  <a:schemeClr val="tx1"/>
                </a:solidFill>
              </a:rPr>
              <a:t>should</a:t>
            </a:r>
            <a:r>
              <a:rPr lang="ja-JP" altLang="en-US" sz="2000" dirty="0">
                <a:solidFill>
                  <a:schemeClr val="tx1"/>
                </a:solidFill>
              </a:rPr>
              <a:t>が現れている例と現れていない例の数をそれぞれ調べ、下のような頻度表に記入しなさい。</a:t>
            </a:r>
          </a:p>
          <a:p>
            <a:r>
              <a:rPr lang="ja-JP" altLang="en-US" sz="2000" dirty="0">
                <a:solidFill>
                  <a:schemeClr val="tx1"/>
                </a:solidFill>
              </a:rPr>
              <a:t>　課題の作業内容と結果を文書で報告しなさい</a:t>
            </a:r>
            <a:r>
              <a:rPr lang="ja-JP" altLang="en-US" sz="2000" dirty="0" smtClean="0">
                <a:solidFill>
                  <a:schemeClr val="tx1"/>
                </a:solidFill>
              </a:rPr>
              <a:t>。</a:t>
            </a:r>
            <a:r>
              <a:rPr lang="ja-JP" altLang="ja-JP" sz="2000" dirty="0" smtClean="0"/>
              <a:t>さい</a:t>
            </a:r>
            <a:r>
              <a:rPr lang="ja-JP" altLang="ja-JP" dirty="0"/>
              <a:t>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㉟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3" name="gohou02-3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95679"/>
              </p:ext>
            </p:extLst>
          </p:nvPr>
        </p:nvGraphicFramePr>
        <p:xfrm>
          <a:off x="323528" y="836712"/>
          <a:ext cx="8496942" cy="3036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89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9776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動詞１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動詞２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動詞３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動詞４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動詞５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294"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あり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なし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あり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なし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あり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なし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あり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なし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あり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なし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29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Brown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29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29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Frown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29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FLOB</a:t>
                      </a:r>
                      <a:endParaRPr kumimoji="1" lang="ja-JP" altLang="en-US" dirty="0"/>
                    </a:p>
                  </a:txBody>
                  <a:tcPr anchor="ctr"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467544" y="4437112"/>
            <a:ext cx="6618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※</a:t>
            </a:r>
            <a:r>
              <a:rPr lang="ja-JP" altLang="en-US" dirty="0" smtClean="0"/>
              <a:t>「あり」「なし」とは、</a:t>
            </a:r>
            <a:r>
              <a:rPr lang="en-US" altLang="ja-JP" dirty="0" smtClean="0"/>
              <a:t>that</a:t>
            </a:r>
            <a:r>
              <a:rPr lang="ja-JP" altLang="en-US" dirty="0" smtClean="0"/>
              <a:t>節内に「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あり」「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なし」の意味。</a:t>
            </a:r>
            <a:endParaRPr lang="en-US" altLang="ja-JP" dirty="0" smtClean="0"/>
          </a:p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「動詞１」～「動詞５」は、選定した調査項目を記入すること。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㊱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850106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dirty="0" smtClean="0"/>
              <a:t>頻度調査の手順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532859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kumimoji="1" lang="ja-JP" altLang="en-US" dirty="0" smtClean="0"/>
              <a:t>「検索と</a:t>
            </a:r>
            <a:r>
              <a:rPr kumimoji="1" lang="en-US" altLang="ja-JP" dirty="0" smtClean="0"/>
              <a:t>KWIC</a:t>
            </a:r>
            <a:r>
              <a:rPr kumimoji="1" lang="ja-JP" altLang="en-US" dirty="0" smtClean="0"/>
              <a:t>」メニューから「</a:t>
            </a:r>
            <a:r>
              <a:rPr kumimoji="1" lang="en-US" altLang="ja-JP" dirty="0" smtClean="0"/>
              <a:t>KWIC</a:t>
            </a:r>
            <a:r>
              <a:rPr kumimoji="1" lang="ja-JP" altLang="en-US" dirty="0" smtClean="0"/>
              <a:t>表示オプション」を選択し、「</a:t>
            </a:r>
            <a:r>
              <a:rPr kumimoji="1" lang="en-US" altLang="ja-JP" dirty="0" smtClean="0"/>
              <a:t>Width</a:t>
            </a:r>
            <a:r>
              <a:rPr kumimoji="1" lang="ja-JP" altLang="en-US" dirty="0" smtClean="0"/>
              <a:t>」の値を</a:t>
            </a:r>
            <a:r>
              <a:rPr kumimoji="1" lang="en-US" altLang="ja-JP" dirty="0" smtClean="0"/>
              <a:t>200</a:t>
            </a:r>
            <a:r>
              <a:rPr kumimoji="1" lang="ja-JP" altLang="en-US" dirty="0" smtClean="0"/>
              <a:t>に変更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（文脈を比較的広く表示する必要）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2</a:t>
            </a:r>
            <a:r>
              <a:rPr kumimoji="1" lang="ja-JP" altLang="en-US" dirty="0" err="1" smtClean="0"/>
              <a:t>．</a:t>
            </a:r>
            <a:r>
              <a:rPr kumimoji="1" lang="ja-JP" altLang="en-US" dirty="0" smtClean="0"/>
              <a:t> ４コーパスを１つずつ順に指定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3.</a:t>
            </a:r>
            <a:r>
              <a:rPr kumimoji="1" lang="ja-JP" altLang="en-US" dirty="0" smtClean="0"/>
              <a:t>　正規表現を使って、検索文字列を記入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ja-JP" altLang="en-US" dirty="0"/>
              <a:t> </a:t>
            </a:r>
            <a:r>
              <a:rPr lang="ja-JP" altLang="en-US" dirty="0" smtClean="0"/>
              <a:t>（対象</a:t>
            </a:r>
            <a:r>
              <a:rPr lang="ja-JP" altLang="en-US" dirty="0"/>
              <a:t>動詞</a:t>
            </a:r>
            <a:r>
              <a:rPr lang="ja-JP" altLang="en-US" dirty="0" smtClean="0"/>
              <a:t>（の全語形</a:t>
            </a:r>
            <a:r>
              <a:rPr lang="ja-JP" altLang="en-US" dirty="0"/>
              <a:t>）の後に</a:t>
            </a:r>
            <a:r>
              <a:rPr lang="en-US" altLang="ja-JP" dirty="0"/>
              <a:t>that</a:t>
            </a:r>
            <a:r>
              <a:rPr lang="ja-JP" altLang="en-US" dirty="0"/>
              <a:t>が</a:t>
            </a:r>
            <a:r>
              <a:rPr lang="ja-JP" altLang="en-US" dirty="0" smtClean="0"/>
              <a:t>生じるパタンを指定）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4</a:t>
            </a:r>
            <a:r>
              <a:rPr lang="ja-JP" altLang="en-US" dirty="0" err="1"/>
              <a:t>．</a:t>
            </a:r>
            <a:r>
              <a:rPr lang="ja-JP" altLang="en-US" dirty="0" smtClean="0"/>
              <a:t>検索を実行（総数を読み取り）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lang="ja-JP" altLang="en-US" dirty="0" err="1">
                <a:solidFill>
                  <a:srgbClr val="FF0000"/>
                </a:solidFill>
              </a:rPr>
              <a:t>．</a:t>
            </a:r>
            <a:r>
              <a:rPr kumimoji="1" lang="ja-JP" altLang="en-US" dirty="0" smtClean="0">
                <a:solidFill>
                  <a:srgbClr val="FF0000"/>
                </a:solidFill>
              </a:rPr>
              <a:t>色付けボタン（→</a:t>
            </a:r>
            <a:r>
              <a:rPr lang="en-US" altLang="ja-JP" dirty="0">
                <a:solidFill>
                  <a:srgbClr val="FF0000"/>
                </a:solidFill>
              </a:rPr>
              <a:t>KWIC</a:t>
            </a:r>
            <a:r>
              <a:rPr lang="ja-JP" altLang="en-US" dirty="0">
                <a:solidFill>
                  <a:srgbClr val="FF0000"/>
                </a:solidFill>
              </a:rPr>
              <a:t>行中</a:t>
            </a:r>
            <a:r>
              <a:rPr lang="ja-JP" altLang="en-US" dirty="0" smtClean="0">
                <a:solidFill>
                  <a:srgbClr val="FF0000"/>
                </a:solidFill>
              </a:rPr>
              <a:t>の</a:t>
            </a:r>
            <a:r>
              <a:rPr lang="en-US" altLang="ja-JP" dirty="0" smtClean="0">
                <a:solidFill>
                  <a:srgbClr val="FF0000"/>
                </a:solidFill>
              </a:rPr>
              <a:t>should</a:t>
            </a:r>
            <a:r>
              <a:rPr lang="ja-JP" altLang="en-US" dirty="0" smtClean="0">
                <a:solidFill>
                  <a:srgbClr val="FF0000"/>
                </a:solidFill>
              </a:rPr>
              <a:t>が黄色に）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6</a:t>
            </a:r>
            <a:r>
              <a:rPr lang="ja-JP" altLang="en-US" dirty="0" err="1" smtClean="0">
                <a:solidFill>
                  <a:srgbClr val="FF0000"/>
                </a:solidFill>
              </a:rPr>
              <a:t>．</a:t>
            </a:r>
            <a:r>
              <a:rPr lang="ja-JP" altLang="en-US" dirty="0" smtClean="0">
                <a:solidFill>
                  <a:srgbClr val="FF0000"/>
                </a:solidFill>
              </a:rPr>
              <a:t>無</a:t>
            </a:r>
            <a:r>
              <a:rPr lang="ja-JP" altLang="en-US" dirty="0">
                <a:solidFill>
                  <a:srgbClr val="FF0000"/>
                </a:solidFill>
              </a:rPr>
              <a:t>関連な</a:t>
            </a:r>
            <a:r>
              <a:rPr lang="en-US" altLang="ja-JP" dirty="0">
                <a:solidFill>
                  <a:srgbClr val="FF0000"/>
                </a:solidFill>
              </a:rPr>
              <a:t>should</a:t>
            </a:r>
            <a:r>
              <a:rPr lang="ja-JP" altLang="en-US" dirty="0">
                <a:solidFill>
                  <a:srgbClr val="FF0000"/>
                </a:solidFill>
              </a:rPr>
              <a:t>を含む</a:t>
            </a:r>
            <a:r>
              <a:rPr lang="en-US" altLang="ja-JP" dirty="0">
                <a:solidFill>
                  <a:srgbClr val="FF0000"/>
                </a:solidFill>
              </a:rPr>
              <a:t>KWIC</a:t>
            </a:r>
            <a:r>
              <a:rPr lang="ja-JP" altLang="en-US" dirty="0">
                <a:solidFill>
                  <a:srgbClr val="FF0000"/>
                </a:solidFill>
              </a:rPr>
              <a:t>行</a:t>
            </a:r>
            <a:r>
              <a:rPr lang="ja-JP" altLang="en-US" dirty="0" smtClean="0">
                <a:solidFill>
                  <a:srgbClr val="FF0000"/>
                </a:solidFill>
              </a:rPr>
              <a:t>を</a:t>
            </a:r>
            <a:r>
              <a:rPr lang="ja-JP" altLang="en-US" dirty="0">
                <a:solidFill>
                  <a:srgbClr val="FF0000"/>
                </a:solidFill>
              </a:rPr>
              <a:t>選択</a:t>
            </a:r>
            <a:r>
              <a:rPr lang="ja-JP" altLang="en-US" dirty="0" smtClean="0">
                <a:solidFill>
                  <a:srgbClr val="FF0000"/>
                </a:solidFill>
              </a:rPr>
              <a:t>、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　　削除ボタンで</a:t>
            </a:r>
            <a:r>
              <a:rPr lang="ja-JP" altLang="en-US" dirty="0" smtClean="0">
                <a:solidFill>
                  <a:srgbClr val="FF0000"/>
                </a:solidFill>
              </a:rPr>
              <a:t>削除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 smtClean="0"/>
              <a:t>7</a:t>
            </a:r>
            <a:r>
              <a:rPr lang="ja-JP" altLang="en-US" dirty="0" err="1" smtClean="0"/>
              <a:t>．</a:t>
            </a:r>
            <a:r>
              <a:rPr lang="ja-JP" altLang="en-US" dirty="0" smtClean="0"/>
              <a:t>絞り込みボタンをクリック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・現在の</a:t>
            </a:r>
            <a:r>
              <a:rPr lang="en-US" altLang="ja-JP" dirty="0" smtClean="0"/>
              <a:t>KWIC</a:t>
            </a:r>
            <a:r>
              <a:rPr lang="ja-JP" altLang="en-US" dirty="0" smtClean="0"/>
              <a:t>行数が「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あり」の頻度、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・「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なし」の頻度は総頻度から現在頻度を引いて算出）</a:t>
            </a: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㊲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5" name="gohou02-3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817" y="281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8698215" cy="328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79512" y="404664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Brown</a:t>
            </a:r>
            <a:r>
              <a:rPr kumimoji="1" lang="ja-JP" altLang="en-US" dirty="0" smtClean="0"/>
              <a:t>コーパスを選択して、動詞</a:t>
            </a:r>
            <a:r>
              <a:rPr kumimoji="1" lang="en-US" altLang="ja-JP" dirty="0" smtClean="0"/>
              <a:t>suggest (</a:t>
            </a:r>
            <a:r>
              <a:rPr kumimoji="1" lang="ja-JP" altLang="en-US" dirty="0" smtClean="0"/>
              <a:t>全語形）＋</a:t>
            </a:r>
            <a:r>
              <a:rPr kumimoji="1" lang="en-US" altLang="ja-JP" dirty="0" smtClean="0"/>
              <a:t>that</a:t>
            </a:r>
            <a:r>
              <a:rPr kumimoji="1" lang="ja-JP" altLang="en-US" dirty="0" smtClean="0"/>
              <a:t>を検索（</a:t>
            </a:r>
            <a:r>
              <a:rPr kumimoji="1" lang="en-US" altLang="ja-JP" dirty="0" smtClean="0"/>
              <a:t>65</a:t>
            </a:r>
            <a:r>
              <a:rPr kumimoji="1" lang="ja-JP" altLang="en-US" dirty="0" smtClean="0"/>
              <a:t>件）</a:t>
            </a:r>
            <a:endParaRPr kumimoji="1" lang="en-US" altLang="ja-JP" dirty="0" smtClean="0"/>
          </a:p>
          <a:p>
            <a:r>
              <a:rPr lang="ja-JP" altLang="en-US" dirty="0" smtClean="0"/>
              <a:t>第２検索ボックスに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を入力し、色付けボタンを押すと、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が色付け表示</a:t>
            </a:r>
            <a:endParaRPr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 smtClean="0"/>
              <a:t>12</a:t>
            </a:r>
            <a:r>
              <a:rPr lang="ja-JP" altLang="en-US" dirty="0" smtClean="0"/>
              <a:t>行目の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は「無関連な」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を含むので、この行をクリックして選択したところ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※</a:t>
            </a:r>
            <a:r>
              <a:rPr lang="ja-JP" altLang="en-US" dirty="0" smtClean="0"/>
              <a:t>下の図を拡大してみることができます。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ただし、検索文字列は消してあります。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㊳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2" name="gohou02-3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4045" y="932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650"/>
            <a:ext cx="8959421" cy="12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39552" y="836712"/>
            <a:ext cx="74478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絞り込みボタンを押して、適切な</a:t>
            </a:r>
            <a:r>
              <a:rPr kumimoji="1" lang="en-US" altLang="ja-JP" dirty="0" smtClean="0"/>
              <a:t>should</a:t>
            </a:r>
            <a:r>
              <a:rPr kumimoji="1" lang="ja-JP" altLang="en-US" dirty="0" smtClean="0"/>
              <a:t>を含む用例だけを表示（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件）</a:t>
            </a:r>
            <a:endParaRPr kumimoji="1" lang="en-US" altLang="ja-JP" dirty="0" smtClean="0"/>
          </a:p>
          <a:p>
            <a:r>
              <a:rPr lang="en-US" altLang="ja-JP" dirty="0" smtClean="0"/>
              <a:t>KWIC</a:t>
            </a:r>
            <a:r>
              <a:rPr lang="ja-JP" altLang="en-US" dirty="0" smtClean="0"/>
              <a:t>行総数（</a:t>
            </a:r>
            <a:r>
              <a:rPr lang="en-US" altLang="ja-JP" dirty="0" smtClean="0"/>
              <a:t>6</a:t>
            </a:r>
            <a:r>
              <a:rPr lang="ja-JP" altLang="en-US" dirty="0" smtClean="0"/>
              <a:t>件）を読み込んで、「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あり」の欄に記入</a:t>
            </a:r>
            <a:endParaRPr lang="en-US" altLang="ja-JP" dirty="0" smtClean="0"/>
          </a:p>
          <a:p>
            <a:r>
              <a:rPr lang="ja-JP" altLang="en-US" dirty="0" smtClean="0"/>
              <a:t>総件数</a:t>
            </a:r>
            <a:r>
              <a:rPr lang="en-US" altLang="ja-JP" dirty="0" smtClean="0"/>
              <a:t>(65</a:t>
            </a:r>
            <a:r>
              <a:rPr lang="ja-JP" altLang="en-US" dirty="0" smtClean="0"/>
              <a:t>件）から「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あり」（</a:t>
            </a:r>
            <a:r>
              <a:rPr lang="en-US" altLang="ja-JP" dirty="0" smtClean="0"/>
              <a:t>6</a:t>
            </a:r>
            <a:r>
              <a:rPr lang="ja-JP" altLang="en-US" dirty="0" smtClean="0"/>
              <a:t>件）を引いた数を「</a:t>
            </a:r>
            <a:r>
              <a:rPr lang="en-US" altLang="ja-JP" dirty="0" smtClean="0"/>
              <a:t>should</a:t>
            </a:r>
            <a:r>
              <a:rPr lang="ja-JP" altLang="en-US" dirty="0" smtClean="0"/>
              <a:t>なし」の欄に記入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/>
              <a:t>※</a:t>
            </a:r>
            <a:r>
              <a:rPr lang="ja-JP" altLang="en-US" dirty="0"/>
              <a:t>下の図を拡大してみることができます。</a:t>
            </a:r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㊴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2" name="gohou02-3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822" y="1339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検索履歴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省エネ検索法１：検索履歴を利用する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err="1" smtClean="0"/>
              <a:t>Kwicker</a:t>
            </a:r>
            <a:r>
              <a:rPr lang="ja-JP" altLang="en-US" dirty="0" smtClean="0"/>
              <a:t>の検索文字列ボックス右側の▼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入力した検索文字列の履歴が表示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適宜選択して、ボックスに現れる文字列を修正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3195788"/>
            <a:ext cx="5290548" cy="102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④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gohou02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8504" y="9087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正規表現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省エネ検索法２：正規表現を利用する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正規表現：文字列のパタンを表記する方法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（例）  </a:t>
            </a:r>
            <a:r>
              <a:rPr lang="en-US" altLang="ja-JP" dirty="0" smtClean="0"/>
              <a:t>\b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ask|asks|asked|asking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/>
              <a:t>\b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670312"/>
              </p:ext>
            </p:extLst>
          </p:nvPr>
        </p:nvGraphicFramePr>
        <p:xfrm>
          <a:off x="899592" y="2348880"/>
          <a:ext cx="6840760" cy="3013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8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 smtClean="0"/>
                        <a:t>選択 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( A|B|C)</a:t>
                      </a:r>
                      <a:endParaRPr kumimoji="1" lang="ja-JP" altLang="en-US" sz="3200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7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ja-JP" altLang="en-US" sz="3200" dirty="0" smtClean="0">
                          <a:solidFill>
                            <a:srgbClr val="FF0000"/>
                          </a:solidFill>
                        </a:rPr>
                        <a:t>　</a:t>
                      </a:r>
                      <a:r>
                        <a:rPr lang="ja-JP" altLang="en-US" sz="3200" dirty="0" smtClean="0"/>
                        <a:t>複数の文字列 </a:t>
                      </a:r>
                      <a:r>
                        <a:rPr lang="en-US" altLang="ja-JP" sz="3200" dirty="0" smtClean="0"/>
                        <a:t>A, B, C, …</a:t>
                      </a:r>
                      <a:r>
                        <a:rPr lang="ja-JP" altLang="en-US" sz="3200" dirty="0" smtClean="0"/>
                        <a:t>を｜で区切り、全体を（　）で囲む</a:t>
                      </a:r>
                      <a:endParaRPr kumimoji="1" lang="ja-JP" altLang="en-US" sz="3200" dirty="0" smtClean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8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ja-JP" altLang="en-US" sz="3200" dirty="0" smtClean="0"/>
                        <a:t>　</a:t>
                      </a:r>
                      <a:r>
                        <a:rPr lang="en-US" altLang="ja-JP" sz="3200" dirty="0" smtClean="0"/>
                        <a:t>A,</a:t>
                      </a:r>
                      <a:r>
                        <a:rPr lang="en-US" altLang="ja-JP" sz="3200" baseline="0" dirty="0" smtClean="0"/>
                        <a:t> B, C</a:t>
                      </a:r>
                      <a:r>
                        <a:rPr lang="ja-JP" altLang="en-US" sz="3200" baseline="0" dirty="0" smtClean="0"/>
                        <a:t>のいずれにもマッチする</a:t>
                      </a:r>
                      <a:endParaRPr lang="en-US" altLang="ja-JP" sz="3200" baseline="0" dirty="0" smtClean="0"/>
                    </a:p>
                    <a:p>
                      <a:pPr marL="0" indent="0">
                        <a:buNone/>
                      </a:pPr>
                      <a:r>
                        <a:rPr lang="ja-JP" altLang="en-US" sz="3200" baseline="0" dirty="0" smtClean="0"/>
                        <a:t>　（⇒</a:t>
                      </a:r>
                      <a:r>
                        <a:rPr lang="en-US" altLang="ja-JP" sz="3200" baseline="0" dirty="0" smtClean="0"/>
                        <a:t>A</a:t>
                      </a:r>
                      <a:r>
                        <a:rPr lang="ja-JP" altLang="en-US" sz="3200" baseline="0" dirty="0" smtClean="0"/>
                        <a:t>と</a:t>
                      </a:r>
                      <a:r>
                        <a:rPr lang="en-US" altLang="ja-JP" sz="3200" baseline="0" dirty="0" smtClean="0"/>
                        <a:t>B</a:t>
                      </a:r>
                      <a:r>
                        <a:rPr lang="ja-JP" altLang="en-US" sz="3200" baseline="0" dirty="0" smtClean="0"/>
                        <a:t>と</a:t>
                      </a:r>
                      <a:r>
                        <a:rPr lang="en-US" altLang="ja-JP" sz="3200" baseline="0" dirty="0" smtClean="0"/>
                        <a:t>C</a:t>
                      </a:r>
                      <a:r>
                        <a:rPr lang="ja-JP" altLang="en-US" sz="3200" baseline="0" dirty="0" smtClean="0"/>
                        <a:t>を一度に検索する）</a:t>
                      </a:r>
                      <a:endParaRPr kumimoji="1" lang="ja-JP" altLang="en-US" sz="3200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⑤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7" y="76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476673"/>
            <a:ext cx="8352928" cy="3456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1. \b(</a:t>
            </a:r>
            <a:r>
              <a:rPr lang="en-US" altLang="ja-JP" dirty="0" err="1" smtClean="0"/>
              <a:t>ask|asks|asked|asking</a:t>
            </a:r>
            <a:r>
              <a:rPr lang="en-US" altLang="ja-JP" dirty="0" smtClean="0"/>
              <a:t>)\b</a:t>
            </a:r>
            <a:r>
              <a:rPr lang="ja-JP" altLang="en-US" dirty="0" smtClean="0"/>
              <a:t>で検索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     </a:t>
            </a:r>
            <a:r>
              <a:rPr lang="ja-JP" altLang="en-US" dirty="0" smtClean="0"/>
              <a:t>→合計で</a:t>
            </a:r>
            <a:r>
              <a:rPr lang="en-US" altLang="ja-JP" dirty="0"/>
              <a:t>591</a:t>
            </a:r>
            <a:r>
              <a:rPr lang="ja-JP" altLang="en-US" dirty="0" smtClean="0"/>
              <a:t>件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2. </a:t>
            </a:r>
            <a:r>
              <a:rPr lang="ja-JP" altLang="en-US" dirty="0" smtClean="0"/>
              <a:t>「集計ボタン」　　を押す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→ファイル別、位置別の頻度集計表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3. </a:t>
            </a:r>
            <a:r>
              <a:rPr lang="ja-JP" altLang="en-US" dirty="0" smtClean="0"/>
              <a:t>「</a:t>
            </a:r>
            <a:r>
              <a:rPr lang="en-US" altLang="ja-JP" dirty="0" smtClean="0"/>
              <a:t>Node</a:t>
            </a:r>
            <a:r>
              <a:rPr lang="ja-JP" altLang="en-US" dirty="0" smtClean="0"/>
              <a:t>」（キーワード位置）をクリック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→キーワードの語形ごとの集計結果</a:t>
            </a:r>
            <a:endParaRPr lang="en-US" altLang="ja-JP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05" y="1556792"/>
            <a:ext cx="504056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⑥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2" name="gohou02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7809" y="1028294"/>
            <a:ext cx="487363" cy="4873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46" y="3779688"/>
            <a:ext cx="73818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ja-JP" altLang="en-US" dirty="0" smtClean="0"/>
              <a:t>くくり出し方式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省エネ検索法３：選択肢の共通部分をくくりだす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（例）  </a:t>
            </a:r>
            <a:r>
              <a:rPr lang="en-US" altLang="ja-JP" dirty="0" smtClean="0"/>
              <a:t>\b(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|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s|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ed|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　　　　</a:t>
            </a:r>
            <a:r>
              <a:rPr lang="en-US" altLang="ja-JP" dirty="0" smtClean="0"/>
              <a:t>\b</a:t>
            </a:r>
            <a:r>
              <a:rPr lang="en-US" altLang="ja-JP" dirty="0" smtClean="0">
                <a:solidFill>
                  <a:srgbClr val="FF0000"/>
                </a:solidFill>
              </a:rPr>
              <a:t>ask</a:t>
            </a:r>
            <a:r>
              <a:rPr lang="en-US" altLang="ja-JP" dirty="0" smtClean="0"/>
              <a:t>(|</a:t>
            </a:r>
            <a:r>
              <a:rPr lang="en-US" altLang="ja-JP" dirty="0" err="1" smtClean="0"/>
              <a:t>s|ed|ing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検索結果は同じだが、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くくり出し方式が洗練、速い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下矢印 3"/>
          <p:cNvSpPr/>
          <p:nvPr/>
        </p:nvSpPr>
        <p:spPr>
          <a:xfrm>
            <a:off x="2843808" y="2564904"/>
            <a:ext cx="129614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</a:rPr>
              <a:t>⑦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1520" y="1772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検索作業１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6368" y="1052737"/>
            <a:ext cx="7241976" cy="208823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 smtClean="0"/>
              <a:t>　</a:t>
            </a:r>
            <a:r>
              <a:rPr lang="ja-JP" altLang="en-US" sz="2400" dirty="0" smtClean="0"/>
              <a:t>規則的変化にもいくつかの変化タイプがある。次の動詞の中で、</a:t>
            </a:r>
            <a:r>
              <a:rPr kumimoji="1" lang="en-US" altLang="ja-JP" sz="2400" dirty="0" smtClean="0"/>
              <a:t>ask </a:t>
            </a:r>
            <a:r>
              <a:rPr kumimoji="1" lang="ja-JP" altLang="en-US" sz="2400" dirty="0" smtClean="0"/>
              <a:t>タイプの変化をする動詞は</a:t>
            </a:r>
            <a:r>
              <a:rPr lang="ja-JP" altLang="en-US" sz="2400" dirty="0"/>
              <a:t>どれか</a:t>
            </a:r>
            <a:r>
              <a:rPr lang="ja-JP" altLang="en-US" sz="2400" dirty="0" smtClean="0"/>
              <a:t>？　前回の小課題で選択しなかった動詞を</a:t>
            </a:r>
            <a:r>
              <a:rPr lang="en-US" altLang="ja-JP" sz="2400" dirty="0" smtClean="0"/>
              <a:t>1</a:t>
            </a:r>
            <a:r>
              <a:rPr lang="ja-JP" altLang="en-US" sz="2400" dirty="0"/>
              <a:t>語</a:t>
            </a:r>
            <a:r>
              <a:rPr lang="ja-JP" altLang="en-US" sz="2400" dirty="0" smtClean="0"/>
              <a:t>選び、くくり出し方式の正規表現を使って検索しなさい。結果を頻度表に追加記録しなさい。</a:t>
            </a:r>
            <a:endParaRPr lang="en-US" altLang="ja-JP" sz="2400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558853" y="3501008"/>
            <a:ext cx="7848872" cy="266429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ja-JP" sz="2800" dirty="0">
                <a:solidFill>
                  <a:schemeClr val="tx1"/>
                </a:solidFill>
              </a:rPr>
              <a:t>answer, arrive, ask, believe, call, carry, change, close, cry, decide, finish, happen, help, hope, learn, like, listen, live, look, love, move, open, play, pull, push, reach, start, stop, study, talk, touch, use, visit, wait, walk, want, wash, watch, work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⑧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gohou02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7725" y="2177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別解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くくり</a:t>
            </a:r>
            <a:r>
              <a:rPr lang="ja-JP" altLang="en-US" dirty="0" smtClean="0"/>
              <a:t>出し方式の別解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（羅列方式）  </a:t>
            </a:r>
            <a:r>
              <a:rPr lang="en-US" altLang="ja-JP" dirty="0" smtClean="0"/>
              <a:t>\b(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|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s|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ed|</a:t>
            </a:r>
            <a:r>
              <a:rPr lang="en-US" altLang="ja-JP" dirty="0" err="1" smtClean="0">
                <a:solidFill>
                  <a:srgbClr val="FF0000"/>
                </a:solidFill>
              </a:rPr>
              <a:t>ask</a:t>
            </a:r>
            <a:r>
              <a:rPr lang="en-US" altLang="ja-JP" dirty="0" err="1" smtClean="0"/>
              <a:t>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r>
              <a:rPr lang="ja-JP" altLang="en-US" dirty="0" smtClean="0"/>
              <a:t>（くくり出し方式）</a:t>
            </a:r>
            <a:r>
              <a:rPr lang="ja-JP" altLang="en-US" dirty="0"/>
              <a:t> </a:t>
            </a:r>
            <a:r>
              <a:rPr lang="en-US" altLang="ja-JP" dirty="0" smtClean="0"/>
              <a:t>\b</a:t>
            </a:r>
            <a:r>
              <a:rPr lang="en-US" altLang="ja-JP" dirty="0" smtClean="0">
                <a:solidFill>
                  <a:srgbClr val="FF0000"/>
                </a:solidFill>
              </a:rPr>
              <a:t>ask</a:t>
            </a:r>
            <a:r>
              <a:rPr lang="en-US" altLang="ja-JP" dirty="0" smtClean="0"/>
              <a:t>(|</a:t>
            </a:r>
            <a:r>
              <a:rPr lang="en-US" altLang="ja-JP" dirty="0" err="1" smtClean="0"/>
              <a:t>s|ed|ing</a:t>
            </a:r>
            <a:r>
              <a:rPr lang="en-US" altLang="ja-JP" dirty="0" smtClean="0"/>
              <a:t>)\b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</a:t>
            </a:r>
            <a:r>
              <a:rPr lang="en-US" altLang="ja-JP" dirty="0" smtClean="0"/>
              <a:t>\b</a:t>
            </a:r>
            <a:r>
              <a:rPr lang="en-US" altLang="ja-JP" dirty="0" smtClean="0">
                <a:solidFill>
                  <a:schemeClr val="tx2">
                    <a:lumMod val="75000"/>
                  </a:schemeClr>
                </a:solidFill>
              </a:rPr>
              <a:t>ask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s|ed|ing</a:t>
            </a:r>
            <a:r>
              <a:rPr lang="en-US" altLang="ja-JP" dirty="0" smtClean="0">
                <a:solidFill>
                  <a:srgbClr val="FF0000"/>
                </a:solidFill>
              </a:rPr>
              <a:t>)?</a:t>
            </a:r>
            <a:r>
              <a:rPr lang="en-US" altLang="ja-JP" dirty="0" smtClean="0"/>
              <a:t>\b</a:t>
            </a:r>
            <a:r>
              <a:rPr lang="ja-JP" altLang="en-US" dirty="0" smtClean="0"/>
              <a:t>　　　　　　　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3000" dirty="0" smtClean="0"/>
          </a:p>
          <a:p>
            <a:pPr marL="0" indent="0">
              <a:buNone/>
            </a:pPr>
            <a:r>
              <a:rPr lang="ja-JP" altLang="en-US" sz="3000" dirty="0" smtClean="0"/>
              <a:t>どの正規表現も、同じ検索結果</a:t>
            </a:r>
            <a:endParaRPr lang="en-US" altLang="ja-JP" sz="3000" dirty="0"/>
          </a:p>
        </p:txBody>
      </p:sp>
      <p:sp>
        <p:nvSpPr>
          <p:cNvPr id="5" name="下矢印 4"/>
          <p:cNvSpPr/>
          <p:nvPr/>
        </p:nvSpPr>
        <p:spPr>
          <a:xfrm>
            <a:off x="2987824" y="4437112"/>
            <a:ext cx="129614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01586"/>
              </p:ext>
            </p:extLst>
          </p:nvPr>
        </p:nvGraphicFramePr>
        <p:xfrm>
          <a:off x="611560" y="2924944"/>
          <a:ext cx="7992888" cy="144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8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dirty="0" smtClean="0"/>
                        <a:t>文字列の</a:t>
                      </a:r>
                      <a:r>
                        <a:rPr lang="en-US" altLang="ja-JP" sz="3200" dirty="0" smtClean="0"/>
                        <a:t>0</a:t>
                      </a:r>
                      <a:r>
                        <a:rPr lang="ja-JP" altLang="en-US" sz="3200" dirty="0" smtClean="0"/>
                        <a:t>～１回の繰り返し 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( A</a:t>
                      </a:r>
                      <a:r>
                        <a:rPr lang="en-US" altLang="ja-JP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3200" dirty="0" smtClean="0">
                          <a:solidFill>
                            <a:srgbClr val="FF0000"/>
                          </a:solidFill>
                        </a:rPr>
                        <a:t>)?</a:t>
                      </a:r>
                      <a:endParaRPr kumimoji="1" lang="ja-JP" altLang="en-US" sz="3200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3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ja-JP" altLang="en-US" sz="3200" dirty="0" smtClean="0"/>
                        <a:t>　文字列</a:t>
                      </a:r>
                      <a:r>
                        <a:rPr lang="en-US" altLang="ja-JP" sz="3200" dirty="0" smtClean="0"/>
                        <a:t>A</a:t>
                      </a:r>
                      <a:r>
                        <a:rPr lang="ja-JP" altLang="en-US" sz="3200" dirty="0" smtClean="0"/>
                        <a:t>がある、ない場合の両方にマッチ</a:t>
                      </a:r>
                      <a:endParaRPr lang="en-US" altLang="ja-JP" sz="3200" baseline="0" dirty="0" smtClean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8407725" y="0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⑨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pic>
        <p:nvPicPr>
          <p:cNvPr id="4" name="gohou02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3290" y="231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1982</Words>
  <Application>Microsoft Office PowerPoint</Application>
  <PresentationFormat>画面に合わせる (4:3)</PresentationFormat>
  <Paragraphs>917</Paragraphs>
  <Slides>39</Slides>
  <Notes>0</Notes>
  <HiddenSlides>0</HiddenSlides>
  <MMClips>31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3" baseType="lpstr">
      <vt:lpstr>ＭＳ Ｐゴシック</vt:lpstr>
      <vt:lpstr>Arial</vt:lpstr>
      <vt:lpstr>Calibri</vt:lpstr>
      <vt:lpstr>Office ​​テーマ</vt:lpstr>
      <vt:lpstr>英語語法調査(2) 効率的な検索と図表化</vt:lpstr>
      <vt:lpstr>PowerPoint プレゼンテーション</vt:lpstr>
      <vt:lpstr>リテラル検索</vt:lpstr>
      <vt:lpstr>検索履歴</vt:lpstr>
      <vt:lpstr>正規表現</vt:lpstr>
      <vt:lpstr>PowerPoint プレゼンテーション</vt:lpstr>
      <vt:lpstr>くくり出し方式</vt:lpstr>
      <vt:lpstr>検索作業１</vt:lpstr>
      <vt:lpstr>別解</vt:lpstr>
      <vt:lpstr>作業課題２</vt:lpstr>
      <vt:lpstr>語末が-eで終わる規則変化動詞</vt:lpstr>
      <vt:lpstr>作業課題３</vt:lpstr>
      <vt:lpstr>語末が-yで終わる規則変化動詞</vt:lpstr>
      <vt:lpstr>作業課題４</vt:lpstr>
      <vt:lpstr>短母音＋子音で終わる規則変化動詞</vt:lpstr>
      <vt:lpstr>データを図表にまとめる</vt:lpstr>
      <vt:lpstr>表データの作成</vt:lpstr>
      <vt:lpstr>　　　　　　　　　　　　　</vt:lpstr>
      <vt:lpstr>文字と数値の揃え</vt:lpstr>
      <vt:lpstr>図の作成</vt:lpstr>
      <vt:lpstr>1. 合計を計算する</vt:lpstr>
      <vt:lpstr>2. 頻度順でソートする</vt:lpstr>
      <vt:lpstr>ソート後</vt:lpstr>
      <vt:lpstr>３．棒グラフを描く</vt:lpstr>
      <vt:lpstr>３．棒グラフを描く</vt:lpstr>
      <vt:lpstr>４．グラフを整形する</vt:lpstr>
      <vt:lpstr>頻度順の棒グラフ</vt:lpstr>
      <vt:lpstr>5．図・表を観察、分析</vt:lpstr>
      <vt:lpstr>別角度から分析</vt:lpstr>
      <vt:lpstr>PowerPoint プレゼンテーション</vt:lpstr>
      <vt:lpstr>さらに別角度から</vt:lpstr>
      <vt:lpstr>PowerPoint プレゼンテーション</vt:lpstr>
      <vt:lpstr>図・表を観察、分析</vt:lpstr>
      <vt:lpstr>図・表を観察、分析へ</vt:lpstr>
      <vt:lpstr>小課題の作業</vt:lpstr>
      <vt:lpstr>PowerPoint プレゼンテーション</vt:lpstr>
      <vt:lpstr>頻度調査の手順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英語語法調査(2) 検索と図表化</dc:title>
  <dc:creator>福田薫</dc:creator>
  <cp:lastModifiedBy>福田 薫</cp:lastModifiedBy>
  <cp:revision>91</cp:revision>
  <dcterms:created xsi:type="dcterms:W3CDTF">2020-05-13T13:10:57Z</dcterms:created>
  <dcterms:modified xsi:type="dcterms:W3CDTF">2020-05-17T08:06:20Z</dcterms:modified>
</cp:coreProperties>
</file>