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3"/>
  </p:handoutMasterIdLst>
  <p:sldIdLst>
    <p:sldId id="256" r:id="rId2"/>
    <p:sldId id="257" r:id="rId3"/>
    <p:sldId id="272" r:id="rId4"/>
    <p:sldId id="273" r:id="rId5"/>
    <p:sldId id="274" r:id="rId6"/>
    <p:sldId id="275" r:id="rId7"/>
    <p:sldId id="276" r:id="rId8"/>
    <p:sldId id="297" r:id="rId9"/>
    <p:sldId id="299" r:id="rId10"/>
    <p:sldId id="300" r:id="rId11"/>
    <p:sldId id="278" r:id="rId12"/>
  </p:sldIdLst>
  <p:sldSz cx="9144000" cy="6858000" type="screen4x3"/>
  <p:notesSz cx="6797675" cy="9926638"/>
  <p:defaultTex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ja-JP"/>
          </a:p>
        </p:txBody>
      </p:sp>
      <p:sp>
        <p:nvSpPr>
          <p:cNvPr id="102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24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ja-JP"/>
          </a:p>
        </p:txBody>
      </p:sp>
      <p:sp>
        <p:nvSpPr>
          <p:cNvPr id="1024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E695C75-049A-4511-ACEF-D96AE7B1706D}" type="slidenum">
              <a:rPr lang="en-US" altLang="ja-JP"/>
              <a:pPr/>
              <a:t>‹#›</a:t>
            </a:fld>
            <a:endParaRPr lang="en-US" altLang="ja-JP"/>
          </a:p>
        </p:txBody>
      </p:sp>
    </p:spTree>
    <p:extLst>
      <p:ext uri="{BB962C8B-B14F-4D97-AF65-F5344CB8AC3E}">
        <p14:creationId xmlns:p14="http://schemas.microsoft.com/office/powerpoint/2010/main" val="21065446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66BDBA9-DC01-4B39-BEF0-0E0B9CCC4C18}" type="slidenum">
              <a:rPr lang="en-US" altLang="ja-JP"/>
              <a:pPr/>
              <a:t>‹#›</a:t>
            </a:fld>
            <a:endParaRPr lang="en-US" altLang="ja-JP"/>
          </a:p>
        </p:txBody>
      </p:sp>
    </p:spTree>
    <p:extLst>
      <p:ext uri="{BB962C8B-B14F-4D97-AF65-F5344CB8AC3E}">
        <p14:creationId xmlns:p14="http://schemas.microsoft.com/office/powerpoint/2010/main" val="161560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C2493F57-4440-4EDE-9AB9-DFCED0A78179}" type="slidenum">
              <a:rPr lang="en-US" altLang="ja-JP"/>
              <a:pPr/>
              <a:t>‹#›</a:t>
            </a:fld>
            <a:endParaRPr lang="en-US" altLang="ja-JP"/>
          </a:p>
        </p:txBody>
      </p:sp>
    </p:spTree>
    <p:extLst>
      <p:ext uri="{BB962C8B-B14F-4D97-AF65-F5344CB8AC3E}">
        <p14:creationId xmlns:p14="http://schemas.microsoft.com/office/powerpoint/2010/main" val="1173436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85CC080-263D-4556-B0DE-DC01733ADDD4}" type="slidenum">
              <a:rPr lang="en-US" altLang="ja-JP"/>
              <a:pPr/>
              <a:t>‹#›</a:t>
            </a:fld>
            <a:endParaRPr lang="en-US" altLang="ja-JP"/>
          </a:p>
        </p:txBody>
      </p:sp>
    </p:spTree>
    <p:extLst>
      <p:ext uri="{BB962C8B-B14F-4D97-AF65-F5344CB8AC3E}">
        <p14:creationId xmlns:p14="http://schemas.microsoft.com/office/powerpoint/2010/main" val="405321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083DBFE-9F72-4838-AAF8-D1F73EEE16CD}" type="slidenum">
              <a:rPr lang="en-US" altLang="ja-JP"/>
              <a:pPr/>
              <a:t>‹#›</a:t>
            </a:fld>
            <a:endParaRPr lang="en-US" altLang="ja-JP"/>
          </a:p>
        </p:txBody>
      </p:sp>
    </p:spTree>
    <p:extLst>
      <p:ext uri="{BB962C8B-B14F-4D97-AF65-F5344CB8AC3E}">
        <p14:creationId xmlns:p14="http://schemas.microsoft.com/office/powerpoint/2010/main" val="222405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6AA5734-75DB-40C1-B915-D5ABF8A2427D}" type="slidenum">
              <a:rPr lang="en-US" altLang="ja-JP"/>
              <a:pPr/>
              <a:t>‹#›</a:t>
            </a:fld>
            <a:endParaRPr lang="en-US" altLang="ja-JP"/>
          </a:p>
        </p:txBody>
      </p:sp>
    </p:spTree>
    <p:extLst>
      <p:ext uri="{BB962C8B-B14F-4D97-AF65-F5344CB8AC3E}">
        <p14:creationId xmlns:p14="http://schemas.microsoft.com/office/powerpoint/2010/main" val="280212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031979B-3D2A-4EF0-94CF-91CE344A6750}" type="slidenum">
              <a:rPr lang="en-US" altLang="ja-JP"/>
              <a:pPr/>
              <a:t>‹#›</a:t>
            </a:fld>
            <a:endParaRPr lang="en-US" altLang="ja-JP"/>
          </a:p>
        </p:txBody>
      </p:sp>
    </p:spTree>
    <p:extLst>
      <p:ext uri="{BB962C8B-B14F-4D97-AF65-F5344CB8AC3E}">
        <p14:creationId xmlns:p14="http://schemas.microsoft.com/office/powerpoint/2010/main" val="19333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25453231-6DD3-4068-8131-660A04AC40B9}" type="slidenum">
              <a:rPr lang="en-US" altLang="ja-JP"/>
              <a:pPr/>
              <a:t>‹#›</a:t>
            </a:fld>
            <a:endParaRPr lang="en-US" altLang="ja-JP"/>
          </a:p>
        </p:txBody>
      </p:sp>
    </p:spTree>
    <p:extLst>
      <p:ext uri="{BB962C8B-B14F-4D97-AF65-F5344CB8AC3E}">
        <p14:creationId xmlns:p14="http://schemas.microsoft.com/office/powerpoint/2010/main" val="10126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8774EEFD-87C5-4AC0-AD32-9B3D958153BE}" type="slidenum">
              <a:rPr lang="en-US" altLang="ja-JP"/>
              <a:pPr/>
              <a:t>‹#›</a:t>
            </a:fld>
            <a:endParaRPr lang="en-US" altLang="ja-JP"/>
          </a:p>
        </p:txBody>
      </p:sp>
    </p:spTree>
    <p:extLst>
      <p:ext uri="{BB962C8B-B14F-4D97-AF65-F5344CB8AC3E}">
        <p14:creationId xmlns:p14="http://schemas.microsoft.com/office/powerpoint/2010/main" val="406702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9C6E4CD8-353D-44ED-89CD-66FF08984B08}" type="slidenum">
              <a:rPr lang="en-US" altLang="ja-JP"/>
              <a:pPr/>
              <a:t>‹#›</a:t>
            </a:fld>
            <a:endParaRPr lang="en-US" altLang="ja-JP"/>
          </a:p>
        </p:txBody>
      </p:sp>
    </p:spTree>
    <p:extLst>
      <p:ext uri="{BB962C8B-B14F-4D97-AF65-F5344CB8AC3E}">
        <p14:creationId xmlns:p14="http://schemas.microsoft.com/office/powerpoint/2010/main" val="428194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764BC0B-DB3D-4D43-BDAD-DDCED375B447}" type="slidenum">
              <a:rPr lang="en-US" altLang="ja-JP"/>
              <a:pPr/>
              <a:t>‹#›</a:t>
            </a:fld>
            <a:endParaRPr lang="en-US" altLang="ja-JP"/>
          </a:p>
        </p:txBody>
      </p:sp>
    </p:spTree>
    <p:extLst>
      <p:ext uri="{BB962C8B-B14F-4D97-AF65-F5344CB8AC3E}">
        <p14:creationId xmlns:p14="http://schemas.microsoft.com/office/powerpoint/2010/main" val="17692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6DFEA2F-CE7D-4C85-ABE7-AD14C27FE8EF}" type="slidenum">
              <a:rPr lang="en-US" altLang="ja-JP"/>
              <a:pPr/>
              <a:t>‹#›</a:t>
            </a:fld>
            <a:endParaRPr lang="en-US" altLang="ja-JP"/>
          </a:p>
        </p:txBody>
      </p:sp>
    </p:spTree>
    <p:extLst>
      <p:ext uri="{BB962C8B-B14F-4D97-AF65-F5344CB8AC3E}">
        <p14:creationId xmlns:p14="http://schemas.microsoft.com/office/powerpoint/2010/main" val="23964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71F5C47-DD10-455F-98BB-D38008A4DC9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3988" cy="3027363"/>
          </a:xfrm>
        </p:spPr>
        <p:txBody>
          <a:bodyPr/>
          <a:lstStyle/>
          <a:p>
            <a:r>
              <a:rPr lang="ja-JP" altLang="en-US" sz="5400" dirty="0" smtClean="0"/>
              <a:t>地域差と年代差</a:t>
            </a:r>
            <a:r>
              <a:rPr lang="ja-JP" altLang="en-US" sz="5400" dirty="0"/>
              <a:t/>
            </a:r>
            <a:br>
              <a:rPr lang="ja-JP" altLang="en-US" sz="5400" dirty="0"/>
            </a:br>
            <a:r>
              <a:rPr lang="ja-JP" altLang="en-US" sz="5400" dirty="0"/>
              <a:t/>
            </a:r>
            <a:br>
              <a:rPr lang="ja-JP" altLang="en-US" sz="5400" dirty="0"/>
            </a:br>
            <a:endParaRPr lang="en-US" altLang="ja-JP" sz="5400" dirty="0"/>
          </a:p>
        </p:txBody>
      </p:sp>
      <p:sp>
        <p:nvSpPr>
          <p:cNvPr id="2051" name="Rectangle 3"/>
          <p:cNvSpPr>
            <a:spLocks noGrp="1" noChangeArrowheads="1"/>
          </p:cNvSpPr>
          <p:nvPr>
            <p:ph type="subTitle" idx="1"/>
          </p:nvPr>
        </p:nvSpPr>
        <p:spPr>
          <a:xfrm>
            <a:off x="684213" y="620713"/>
            <a:ext cx="6296025" cy="406400"/>
          </a:xfrm>
        </p:spPr>
        <p:txBody>
          <a:bodyPr/>
          <a:lstStyle/>
          <a:p>
            <a:pPr algn="l"/>
            <a:r>
              <a:rPr lang="ja-JP" altLang="en-US" sz="1800" dirty="0" smtClean="0"/>
              <a:t>英語語法調査</a:t>
            </a:r>
            <a:endParaRPr lang="en-US" altLang="ja-JP" sz="1800" dirty="0" smtClean="0"/>
          </a:p>
          <a:p>
            <a:pPr algn="l"/>
            <a:r>
              <a:rPr lang="ja-JP" altLang="en-US" sz="1800" dirty="0" smtClean="0"/>
              <a:t>第４回</a:t>
            </a:r>
            <a:endParaRPr lang="en-US" altLang="ja-JP" sz="1800" dirty="0"/>
          </a:p>
        </p:txBody>
      </p:sp>
      <p:sp>
        <p:nvSpPr>
          <p:cNvPr id="2" name="テキスト ボックス 1"/>
          <p:cNvSpPr txBox="1"/>
          <p:nvPr/>
        </p:nvSpPr>
        <p:spPr>
          <a:xfrm>
            <a:off x="8472476" y="0"/>
            <a:ext cx="646332" cy="646331"/>
          </a:xfrm>
          <a:prstGeom prst="rect">
            <a:avLst/>
          </a:prstGeom>
          <a:noFill/>
        </p:spPr>
        <p:txBody>
          <a:bodyPr wrap="none" rtlCol="0">
            <a:spAutoFit/>
          </a:bodyPr>
          <a:lstStyle/>
          <a:p>
            <a:r>
              <a:rPr kumimoji="1" lang="ja-JP" altLang="en-US" sz="3600" dirty="0" smtClean="0">
                <a:solidFill>
                  <a:srgbClr val="FF0000"/>
                </a:solidFill>
              </a:rPr>
              <a:t>①</a:t>
            </a:r>
            <a:endParaRPr kumimoji="1" lang="ja-JP" altLang="en-US" sz="3600" dirty="0">
              <a:solidFill>
                <a:srgbClr val="FF0000"/>
              </a:solidFill>
            </a:endParaRPr>
          </a:p>
        </p:txBody>
      </p:sp>
      <p:pic>
        <p:nvPicPr>
          <p:cNvPr id="3" name="gohou04-0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32316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67544" y="836712"/>
            <a:ext cx="8433847" cy="5632311"/>
          </a:xfrm>
          <a:prstGeom prst="rect">
            <a:avLst/>
          </a:prstGeom>
          <a:noFill/>
        </p:spPr>
        <p:txBody>
          <a:bodyPr wrap="square" rtlCol="0">
            <a:spAutoFit/>
          </a:bodyPr>
          <a:lstStyle/>
          <a:p>
            <a:pPr algn="l"/>
            <a:r>
              <a:rPr kumimoji="1" lang="ja-JP" altLang="en-US" dirty="0" smtClean="0"/>
              <a:t>「車社会」に関連する</a:t>
            </a:r>
            <a:r>
              <a:rPr kumimoji="1" lang="en-US" altLang="ja-JP" dirty="0" smtClean="0"/>
              <a:t>25</a:t>
            </a:r>
            <a:r>
              <a:rPr kumimoji="1" lang="ja-JP" altLang="en-US" dirty="0" smtClean="0"/>
              <a:t>項目の使用頻度を</a:t>
            </a:r>
            <a:r>
              <a:rPr lang="ja-JP" altLang="en-US" dirty="0" smtClean="0"/>
              <a:t>英米の地域別に集計し、</a:t>
            </a:r>
            <a:r>
              <a:rPr lang="en-US" altLang="ja-JP" dirty="0" smtClean="0"/>
              <a:t>χ2</a:t>
            </a:r>
            <a:r>
              <a:rPr lang="ja-JP" altLang="en-US" dirty="0" smtClean="0"/>
              <a:t>乗検定を用いて</a:t>
            </a:r>
            <a:endParaRPr lang="en-US" altLang="ja-JP" dirty="0" smtClean="0"/>
          </a:p>
          <a:p>
            <a:pPr algn="l"/>
            <a:r>
              <a:rPr kumimoji="1" lang="ja-JP" altLang="en-US" dirty="0" smtClean="0"/>
              <a:t>地域差が見られるかどうかを分析した。（各調査項目の頻度表は割愛）　下の表７は、</a:t>
            </a:r>
            <a:endParaRPr kumimoji="1" lang="en-US" altLang="ja-JP" dirty="0" smtClean="0"/>
          </a:p>
          <a:p>
            <a:pPr algn="l"/>
            <a:r>
              <a:rPr kumimoji="1" lang="en-US" altLang="ja-JP" dirty="0" smtClean="0"/>
              <a:t>25</a:t>
            </a:r>
            <a:r>
              <a:rPr kumimoji="1" lang="ja-JP" altLang="en-US" dirty="0" smtClean="0"/>
              <a:t>の調査項目を</a:t>
            </a:r>
            <a:r>
              <a:rPr kumimoji="1" lang="en-US" altLang="ja-JP" dirty="0" smtClean="0"/>
              <a:t>6</a:t>
            </a:r>
            <a:r>
              <a:rPr kumimoji="1" lang="ja-JP" altLang="en-US" dirty="0" smtClean="0"/>
              <a:t>カテゴリに分け、各</a:t>
            </a:r>
            <a:r>
              <a:rPr lang="ja-JP" altLang="en-US" dirty="0" smtClean="0"/>
              <a:t>カテゴリの地域別頻度に対して</a:t>
            </a:r>
            <a:r>
              <a:rPr lang="en-US" altLang="ja-JP" dirty="0" smtClean="0"/>
              <a:t>χ2</a:t>
            </a:r>
            <a:r>
              <a:rPr lang="ja-JP" altLang="en-US" dirty="0" smtClean="0"/>
              <a:t>乗検定を行った</a:t>
            </a:r>
            <a:endParaRPr lang="en-US" altLang="ja-JP" dirty="0" smtClean="0"/>
          </a:p>
          <a:p>
            <a:pPr algn="l"/>
            <a:r>
              <a:rPr kumimoji="1" lang="ja-JP" altLang="en-US" dirty="0" smtClean="0"/>
              <a:t>結果</a:t>
            </a:r>
            <a:r>
              <a:rPr kumimoji="1" lang="ja-JP" altLang="en-US" dirty="0"/>
              <a:t>である</a:t>
            </a:r>
            <a:r>
              <a:rPr kumimoji="1" lang="ja-JP" altLang="en-US" dirty="0" smtClean="0"/>
              <a:t>。</a:t>
            </a:r>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r>
              <a:rPr kumimoji="1" lang="ja-JP" altLang="en-US" dirty="0" smtClean="0"/>
              <a:t>　６カテゴリのうち３カテゴリにおいて、アメリカ英語における使用頻度がイギリス英語よりも有意に多いという結果が得られた。残りの３カテゴリは有意でなかった</a:t>
            </a:r>
            <a:r>
              <a:rPr lang="ja-JP" altLang="en-US" dirty="0" smtClean="0"/>
              <a:t>けれども、イギリス英語の方が有意に多いというわけではない。この結果から、アメリカ</a:t>
            </a:r>
            <a:r>
              <a:rPr kumimoji="1" lang="ja-JP" altLang="en-US" dirty="0" smtClean="0"/>
              <a:t>が「車社会」であることを反映して、</a:t>
            </a:r>
            <a:r>
              <a:rPr lang="ja-JP" altLang="en-US" dirty="0" smtClean="0"/>
              <a:t>比較すれば</a:t>
            </a:r>
            <a:r>
              <a:rPr kumimoji="1" lang="ja-JP" altLang="en-US" dirty="0" smtClean="0"/>
              <a:t>イギリスよりも自動車関連語彙がより多く使われている</a:t>
            </a:r>
            <a:r>
              <a:rPr lang="ja-JP" altLang="en-US" dirty="0" smtClean="0"/>
              <a:t>と言える。</a:t>
            </a:r>
            <a:endParaRPr lang="en-US" altLang="ja-JP" dirty="0" smtClean="0"/>
          </a:p>
          <a:p>
            <a:pPr algn="l"/>
            <a:r>
              <a:rPr lang="en-US" altLang="ja-JP" dirty="0" smtClean="0"/>
              <a:t>※</a:t>
            </a:r>
            <a:r>
              <a:rPr lang="ja-JP" altLang="en-US" dirty="0" smtClean="0"/>
              <a:t>小課題では、調査語彙をカテゴリに分けて調査、分析する必要はない。</a:t>
            </a:r>
            <a:endParaRPr kumimoji="1" lang="en-US" altLang="ja-JP" dirty="0" smtClean="0"/>
          </a:p>
        </p:txBody>
      </p:sp>
      <p:graphicFrame>
        <p:nvGraphicFramePr>
          <p:cNvPr id="7" name="表 6"/>
          <p:cNvGraphicFramePr>
            <a:graphicFrameLocks noGrp="1"/>
          </p:cNvGraphicFramePr>
          <p:nvPr>
            <p:extLst>
              <p:ext uri="{D42A27DB-BD31-4B8C-83A1-F6EECF244321}">
                <p14:modId xmlns:p14="http://schemas.microsoft.com/office/powerpoint/2010/main" val="2160423406"/>
              </p:ext>
            </p:extLst>
          </p:nvPr>
        </p:nvGraphicFramePr>
        <p:xfrm>
          <a:off x="611558" y="2132856"/>
          <a:ext cx="7848873" cy="2448274"/>
        </p:xfrm>
        <a:graphic>
          <a:graphicData uri="http://schemas.openxmlformats.org/drawingml/2006/table">
            <a:tbl>
              <a:tblPr>
                <a:tableStyleId>{5C22544A-7EE6-4342-B048-85BDC9FD1C3A}</a:tableStyleId>
              </a:tblPr>
              <a:tblGrid>
                <a:gridCol w="1480476"/>
                <a:gridCol w="1124624"/>
                <a:gridCol w="1124624"/>
                <a:gridCol w="745274"/>
                <a:gridCol w="745274"/>
                <a:gridCol w="745274"/>
                <a:gridCol w="1077626"/>
                <a:gridCol w="805701"/>
              </a:tblGrid>
              <a:tr h="273351">
                <a:tc gridSpan="7">
                  <a:txBody>
                    <a:bodyPr/>
                    <a:lstStyle/>
                    <a:p>
                      <a:pPr algn="l" fontAlgn="ctr"/>
                      <a:r>
                        <a:rPr lang="ja-JP" altLang="en-US" sz="1100" u="none" strike="noStrike">
                          <a:effectLst/>
                        </a:rPr>
                        <a:t>表７　自動車関連語彙の地域別の頻度と</a:t>
                      </a:r>
                      <a:r>
                        <a:rPr lang="en-US" altLang="ja-JP" sz="1100" u="none" strike="noStrike">
                          <a:effectLst/>
                        </a:rPr>
                        <a:t>χ2</a:t>
                      </a:r>
                      <a:r>
                        <a:rPr lang="ja-JP" altLang="en-US" sz="1100" u="none" strike="noStrike">
                          <a:effectLst/>
                        </a:rPr>
                        <a:t>乗検定</a:t>
                      </a:r>
                      <a:endParaRPr lang="ja-JP" altLang="en-US" sz="1100" b="0" i="0" u="none" strike="noStrike">
                        <a:solidFill>
                          <a:srgbClr val="000000"/>
                        </a:solidFill>
                        <a:effectLst/>
                        <a:latin typeface="ＭＳ Ｐゴシック"/>
                      </a:endParaRPr>
                    </a:p>
                  </a:txBody>
                  <a:tcPr marL="7620" marR="7620" marT="762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　</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ja-JP" altLang="en-US" sz="1100" u="none" strike="noStrike">
                          <a:effectLst/>
                        </a:rPr>
                        <a:t>アメリカ英語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ja-JP" altLang="en-US" sz="1100" u="none" strike="noStrike">
                          <a:effectLst/>
                        </a:rPr>
                        <a:t>イギリス英語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ja-JP" altLang="en-US" sz="1100" u="none" strike="noStrike">
                          <a:effectLst/>
                        </a:rPr>
                        <a:t>予測頻度</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l-GR" sz="1100" u="none" strike="noStrike">
                          <a:effectLst/>
                        </a:rPr>
                        <a:t>χ2</a:t>
                      </a:r>
                      <a:r>
                        <a:rPr lang="ja-JP" altLang="en-US" sz="1100" u="none" strike="noStrike">
                          <a:effectLst/>
                        </a:rPr>
                        <a:t>乗値</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sz="1100" u="none" strike="noStrike">
                          <a:effectLst/>
                        </a:rPr>
                        <a:t>ｐ</a:t>
                      </a:r>
                      <a:r>
                        <a:rPr lang="ja-JP" altLang="en-US" sz="1100" u="none" strike="noStrike">
                          <a:effectLst/>
                        </a:rPr>
                        <a:t>値</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ctr" fontAlgn="ctr"/>
                      <a:r>
                        <a:rPr lang="ja-JP" altLang="en-US" sz="1100" u="none" strike="noStrike">
                          <a:effectLst/>
                        </a:rPr>
                        <a:t>結論</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l" fontAlgn="ct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種類を表す語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1048</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892</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970.0</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12.54</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0.00040</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a:t>
                      </a:r>
                      <a:r>
                        <a:rPr lang="en-US" altLang="ja-JP" sz="1100" u="none" strike="noStrike" dirty="0" smtClean="0">
                          <a:effectLst/>
                        </a:rPr>
                        <a:t>5</a:t>
                      </a:r>
                      <a:r>
                        <a:rPr lang="en-US" altLang="ja-JP" sz="1100" u="none" strike="noStrike" dirty="0">
                          <a:effectLst/>
                        </a:rPr>
                        <a:t>%</a:t>
                      </a:r>
                      <a:r>
                        <a:rPr lang="ja-JP" altLang="en-US" sz="1100" u="none" strike="noStrike" dirty="0">
                          <a:effectLst/>
                        </a:rPr>
                        <a:t>有意</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a:effectLst/>
                        </a:rPr>
                        <a:t>（米＞英）</a:t>
                      </a: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部品を表す語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343</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355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349.0</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0.21</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0.64968</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有意</a:t>
                      </a:r>
                      <a:r>
                        <a:rPr lang="ja-JP" altLang="en-US" sz="1100" u="none" strike="noStrike" dirty="0">
                          <a:effectLst/>
                        </a:rPr>
                        <a:t>でない</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燃料に関連する語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27</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31.0</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1.03</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0.30963</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有意</a:t>
                      </a:r>
                      <a:r>
                        <a:rPr lang="ja-JP" altLang="en-US" sz="1100" u="none" strike="noStrike" dirty="0">
                          <a:effectLst/>
                        </a:rPr>
                        <a:t>でない</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運転手を表す語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208</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249</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228.5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3.68</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0.05512</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有意</a:t>
                      </a:r>
                      <a:r>
                        <a:rPr lang="ja-JP" altLang="en-US" sz="1100" u="none" strike="noStrike" dirty="0">
                          <a:effectLst/>
                        </a:rPr>
                        <a:t>でない</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endParaRPr lang="ja-JP" altLang="en-US" sz="1100" b="0" i="0" u="none" strike="noStrike">
                        <a:solidFill>
                          <a:srgbClr val="000000"/>
                        </a:solidFill>
                        <a:effectLst/>
                        <a:latin typeface="ＭＳ Ｐゴシック"/>
                      </a:endParaRPr>
                    </a:p>
                  </a:txBody>
                  <a:tcPr marL="7620" marR="7620" marT="7620" marB="0" anchor="ctr"/>
                </a:tc>
              </a:tr>
              <a:tr h="534817">
                <a:tc>
                  <a:txBody>
                    <a:bodyPr/>
                    <a:lstStyle/>
                    <a:p>
                      <a:pPr algn="l" fontAlgn="ctr"/>
                      <a:r>
                        <a:rPr lang="ja-JP" altLang="en-US" sz="1100" u="none" strike="noStrike">
                          <a:effectLst/>
                        </a:rPr>
                        <a:t>「運転する、乗せる」を表す表現</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36</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19</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27.5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5.25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0.02189</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a:t>
                      </a:r>
                      <a:r>
                        <a:rPr lang="en-US" altLang="ja-JP" sz="1100" u="none" strike="noStrike" dirty="0" smtClean="0">
                          <a:effectLst/>
                        </a:rPr>
                        <a:t>5</a:t>
                      </a:r>
                      <a:r>
                        <a:rPr lang="en-US" altLang="ja-JP" sz="1100" u="none" strike="noStrike" dirty="0">
                          <a:effectLst/>
                        </a:rPr>
                        <a:t>%</a:t>
                      </a:r>
                      <a:r>
                        <a:rPr lang="ja-JP" altLang="en-US" sz="1100" u="none" strike="noStrike" dirty="0">
                          <a:effectLst/>
                        </a:rPr>
                        <a:t>有意</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a:effectLst/>
                        </a:rPr>
                        <a:t>（米＞英）</a:t>
                      </a:r>
                      <a:endParaRPr lang="ja-JP" altLang="en-US" sz="1100" b="0" i="0" u="none" strike="noStrike">
                        <a:solidFill>
                          <a:srgbClr val="000000"/>
                        </a:solidFill>
                        <a:effectLst/>
                        <a:latin typeface="ＭＳ Ｐゴシック"/>
                      </a:endParaRPr>
                    </a:p>
                  </a:txBody>
                  <a:tcPr marL="7620" marR="7620" marT="7620" marB="0" anchor="ctr"/>
                </a:tc>
              </a:tr>
              <a:tr h="273351">
                <a:tc>
                  <a:txBody>
                    <a:bodyPr/>
                    <a:lstStyle/>
                    <a:p>
                      <a:pPr algn="l" fontAlgn="ctr"/>
                      <a:r>
                        <a:rPr lang="ja-JP" altLang="en-US" sz="1100" u="none" strike="noStrike">
                          <a:effectLst/>
                        </a:rPr>
                        <a:t>交通、道路を表す語</a:t>
                      </a:r>
                      <a:endParaRPr lang="ja-JP" altLang="en-US"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298</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147</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222.5</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51.24</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100" u="none" strike="noStrike">
                          <a:effectLst/>
                        </a:rPr>
                        <a:t>0.00000</a:t>
                      </a:r>
                      <a:endParaRPr lang="en-US" altLang="ja-JP" sz="1100" b="0" i="0" u="none" strike="noStrike">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smtClean="0">
                          <a:effectLst/>
                        </a:rPr>
                        <a:t>　　</a:t>
                      </a:r>
                      <a:r>
                        <a:rPr lang="en-US" altLang="ja-JP" sz="1100" u="none" strike="noStrike" dirty="0" smtClean="0">
                          <a:effectLst/>
                        </a:rPr>
                        <a:t>5</a:t>
                      </a:r>
                      <a:r>
                        <a:rPr lang="en-US" altLang="ja-JP" sz="1100" u="none" strike="noStrike" dirty="0">
                          <a:effectLst/>
                        </a:rPr>
                        <a:t>%</a:t>
                      </a:r>
                      <a:r>
                        <a:rPr lang="ja-JP" altLang="en-US" sz="1100" u="none" strike="noStrike" dirty="0">
                          <a:effectLst/>
                        </a:rPr>
                        <a:t>有意</a:t>
                      </a:r>
                      <a:endParaRPr lang="ja-JP" altLang="en-US" sz="11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100" u="none" strike="noStrike" dirty="0">
                          <a:effectLst/>
                        </a:rPr>
                        <a:t>（米＞英）</a:t>
                      </a:r>
                      <a:endParaRPr lang="ja-JP" altLang="en-US" sz="1100" b="0" i="0" u="none" strike="noStrike" dirty="0">
                        <a:solidFill>
                          <a:srgbClr val="000000"/>
                        </a:solidFill>
                        <a:effectLst/>
                        <a:latin typeface="ＭＳ Ｐゴシック"/>
                      </a:endParaRPr>
                    </a:p>
                  </a:txBody>
                  <a:tcPr marL="7620" marR="7620" marT="7620" marB="0" anchor="ctr"/>
                </a:tc>
              </a:tr>
            </a:tbl>
          </a:graphicData>
        </a:graphic>
      </p:graphicFrame>
      <p:sp>
        <p:nvSpPr>
          <p:cNvPr id="9" name="テキスト ボックス 8"/>
          <p:cNvSpPr txBox="1"/>
          <p:nvPr/>
        </p:nvSpPr>
        <p:spPr>
          <a:xfrm>
            <a:off x="8472475" y="0"/>
            <a:ext cx="646332" cy="646331"/>
          </a:xfrm>
          <a:prstGeom prst="rect">
            <a:avLst/>
          </a:prstGeom>
          <a:noFill/>
        </p:spPr>
        <p:txBody>
          <a:bodyPr wrap="none" rtlCol="0">
            <a:spAutoFit/>
          </a:bodyPr>
          <a:lstStyle/>
          <a:p>
            <a:r>
              <a:rPr lang="ja-JP" altLang="en-US" sz="3600" dirty="0">
                <a:solidFill>
                  <a:srgbClr val="FF0000"/>
                </a:solidFill>
              </a:rPr>
              <a:t>⑩</a:t>
            </a:r>
            <a:endParaRPr kumimoji="1" lang="ja-JP" altLang="en-US" sz="3600" dirty="0">
              <a:solidFill>
                <a:srgbClr val="FF0000"/>
              </a:solidFill>
            </a:endParaRPr>
          </a:p>
        </p:txBody>
      </p:sp>
      <p:pic>
        <p:nvPicPr>
          <p:cNvPr id="2" name="gohou04-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1728" y="0"/>
            <a:ext cx="487363" cy="487363"/>
          </a:xfrm>
          <a:prstGeom prst="rect">
            <a:avLst/>
          </a:prstGeom>
        </p:spPr>
      </p:pic>
    </p:spTree>
    <p:extLst>
      <p:ext uri="{BB962C8B-B14F-4D97-AF65-F5344CB8AC3E}">
        <p14:creationId xmlns:p14="http://schemas.microsoft.com/office/powerpoint/2010/main" val="2764917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ja-JP" altLang="en-US" sz="4000" u="sng" dirty="0" smtClean="0"/>
              <a:t>小課題の提出</a:t>
            </a:r>
            <a:endParaRPr lang="en-US" altLang="ja-JP" sz="4000" u="sng" dirty="0"/>
          </a:p>
        </p:txBody>
      </p:sp>
      <p:sp>
        <p:nvSpPr>
          <p:cNvPr id="7" name="テキスト ボックス 6"/>
          <p:cNvSpPr txBox="1"/>
          <p:nvPr/>
        </p:nvSpPr>
        <p:spPr>
          <a:xfrm>
            <a:off x="8472473" y="0"/>
            <a:ext cx="646332" cy="646331"/>
          </a:xfrm>
          <a:prstGeom prst="rect">
            <a:avLst/>
          </a:prstGeom>
          <a:noFill/>
        </p:spPr>
        <p:txBody>
          <a:bodyPr wrap="none" rtlCol="0">
            <a:spAutoFit/>
          </a:bodyPr>
          <a:lstStyle/>
          <a:p>
            <a:r>
              <a:rPr kumimoji="1" lang="ja-JP" altLang="en-US" sz="3600" dirty="0" smtClean="0">
                <a:solidFill>
                  <a:srgbClr val="FF0000"/>
                </a:solidFill>
              </a:rPr>
              <a:t>⑪</a:t>
            </a:r>
            <a:endParaRPr kumimoji="1" lang="ja-JP" altLang="en-US" sz="3600" dirty="0">
              <a:solidFill>
                <a:srgbClr val="FF0000"/>
              </a:solidFill>
            </a:endParaRPr>
          </a:p>
        </p:txBody>
      </p:sp>
      <p:sp>
        <p:nvSpPr>
          <p:cNvPr id="2" name="テキスト ボックス 1"/>
          <p:cNvSpPr txBox="1"/>
          <p:nvPr/>
        </p:nvSpPr>
        <p:spPr>
          <a:xfrm>
            <a:off x="323528" y="1483668"/>
            <a:ext cx="7776864" cy="1938992"/>
          </a:xfrm>
          <a:prstGeom prst="rect">
            <a:avLst/>
          </a:prstGeom>
          <a:noFill/>
        </p:spPr>
        <p:txBody>
          <a:bodyPr wrap="square" rtlCol="0">
            <a:spAutoFit/>
          </a:bodyPr>
          <a:lstStyle/>
          <a:p>
            <a:pPr algn="l"/>
            <a:r>
              <a:rPr kumimoji="1" lang="ja-JP" altLang="en-US" sz="2000" dirty="0" smtClean="0"/>
              <a:t>　報告文の形式に</a:t>
            </a:r>
            <a:r>
              <a:rPr lang="ja-JP" altLang="en-US" sz="2000" dirty="0"/>
              <a:t>従って第４回小課題を作成</a:t>
            </a:r>
            <a:r>
              <a:rPr kumimoji="1" lang="ja-JP" altLang="en-US" sz="2000" dirty="0" smtClean="0"/>
              <a:t>してください。</a:t>
            </a:r>
            <a:endParaRPr kumimoji="1" lang="en-US" altLang="ja-JP" sz="2000" dirty="0" smtClean="0"/>
          </a:p>
          <a:p>
            <a:pPr algn="l"/>
            <a:r>
              <a:rPr lang="ja-JP" altLang="en-US" sz="2000" dirty="0"/>
              <a:t>作業</a:t>
            </a:r>
            <a:r>
              <a:rPr lang="ja-JP" altLang="en-US" sz="2000" dirty="0" smtClean="0"/>
              <a:t>の途中で不明の点があれば、メールで相談してください。</a:t>
            </a:r>
            <a:endParaRPr kumimoji="1" lang="en-US" altLang="ja-JP" sz="2000" dirty="0" smtClean="0"/>
          </a:p>
          <a:p>
            <a:pPr algn="l"/>
            <a:r>
              <a:rPr lang="ja-JP" altLang="en-US" sz="2000" dirty="0"/>
              <a:t>報告</a:t>
            </a:r>
            <a:r>
              <a:rPr lang="ja-JP" altLang="en-US" sz="2000" dirty="0" smtClean="0"/>
              <a:t>文のファイル名に</a:t>
            </a:r>
            <a:r>
              <a:rPr lang="en-US" altLang="ja-JP" sz="2000" dirty="0" smtClean="0"/>
              <a:t>xxxx-04</a:t>
            </a:r>
            <a:r>
              <a:rPr lang="ja-JP" altLang="en-US" sz="2000" dirty="0" smtClean="0"/>
              <a:t>とし、メールに添付して提出してください。</a:t>
            </a:r>
            <a:endParaRPr lang="en-US" altLang="ja-JP" sz="2000" dirty="0" smtClean="0"/>
          </a:p>
          <a:p>
            <a:pPr algn="l"/>
            <a:r>
              <a:rPr kumimoji="1" lang="ja-JP" altLang="en-US" sz="2000" dirty="0"/>
              <a:t>メール</a:t>
            </a:r>
            <a:r>
              <a:rPr kumimoji="1" lang="ja-JP" altLang="en-US" sz="2000" dirty="0" smtClean="0"/>
              <a:t>の件名は</a:t>
            </a:r>
            <a:r>
              <a:rPr kumimoji="1" lang="en-US" altLang="ja-JP" sz="2000" dirty="0" smtClean="0"/>
              <a:t>xxxx</a:t>
            </a:r>
            <a:r>
              <a:rPr lang="en-US" altLang="ja-JP" sz="2000" dirty="0" smtClean="0"/>
              <a:t>gohou-04</a:t>
            </a:r>
            <a:r>
              <a:rPr lang="ja-JP" altLang="en-US" sz="2000" dirty="0" smtClean="0"/>
              <a:t>としてください。（</a:t>
            </a:r>
            <a:r>
              <a:rPr lang="en-US" altLang="ja-JP" sz="2000" dirty="0" err="1" smtClean="0"/>
              <a:t>xxxx</a:t>
            </a:r>
            <a:r>
              <a:rPr lang="ja-JP" altLang="en-US" sz="2000" dirty="0" smtClean="0"/>
              <a:t>は学生番号）</a:t>
            </a:r>
            <a:endParaRPr lang="en-US" altLang="ja-JP" sz="2000" dirty="0" smtClean="0"/>
          </a:p>
          <a:p>
            <a:pPr algn="l"/>
            <a:r>
              <a:rPr kumimoji="1" lang="ja-JP" altLang="en-US" sz="2000" dirty="0" smtClean="0"/>
              <a:t>提出締切は</a:t>
            </a:r>
            <a:r>
              <a:rPr kumimoji="1" lang="en-US" altLang="ja-JP" sz="2000" dirty="0" smtClean="0"/>
              <a:t>6</a:t>
            </a:r>
            <a:r>
              <a:rPr kumimoji="1" lang="ja-JP" altLang="en-US" sz="2000" dirty="0" smtClean="0"/>
              <a:t>月</a:t>
            </a:r>
            <a:r>
              <a:rPr kumimoji="1" lang="en-US" altLang="ja-JP" sz="2000" dirty="0" smtClean="0"/>
              <a:t>6</a:t>
            </a:r>
            <a:r>
              <a:rPr kumimoji="1" lang="ja-JP" altLang="en-US" sz="2000" dirty="0" smtClean="0"/>
              <a:t>日（土）</a:t>
            </a:r>
            <a:r>
              <a:rPr kumimoji="1" lang="en-US" altLang="ja-JP" sz="2000" dirty="0" smtClean="0"/>
              <a:t>18</a:t>
            </a:r>
            <a:r>
              <a:rPr kumimoji="1" lang="ja-JP" altLang="en-US" sz="2000" dirty="0" smtClean="0"/>
              <a:t>：</a:t>
            </a:r>
            <a:r>
              <a:rPr kumimoji="1" lang="en-US" altLang="ja-JP" sz="2000" dirty="0" smtClean="0"/>
              <a:t>00</a:t>
            </a:r>
            <a:r>
              <a:rPr kumimoji="1" lang="ja-JP" altLang="en-US" sz="2000" dirty="0" smtClean="0"/>
              <a:t>です。早めに取り掛かり</a:t>
            </a:r>
            <a:r>
              <a:rPr kumimoji="1" lang="ja-JP" altLang="en-US" sz="2000" dirty="0" smtClean="0"/>
              <a:t>、できるだけ</a:t>
            </a:r>
            <a:r>
              <a:rPr kumimoji="1" lang="en-US" altLang="ja-JP" sz="2000" dirty="0" smtClean="0"/>
              <a:t>6</a:t>
            </a:r>
            <a:r>
              <a:rPr kumimoji="1" lang="ja-JP" altLang="en-US" sz="2000" dirty="0" smtClean="0"/>
              <a:t>月</a:t>
            </a:r>
            <a:r>
              <a:rPr kumimoji="1" lang="en-US" altLang="ja-JP" sz="2000" dirty="0" smtClean="0"/>
              <a:t>5</a:t>
            </a:r>
            <a:r>
              <a:rPr kumimoji="1" lang="ja-JP" altLang="en-US" sz="2000" dirty="0" smtClean="0"/>
              <a:t>日（金）</a:t>
            </a:r>
            <a:r>
              <a:rPr kumimoji="1" lang="en-US" altLang="ja-JP" sz="2000" dirty="0" smtClean="0"/>
              <a:t>18</a:t>
            </a:r>
            <a:r>
              <a:rPr kumimoji="1" lang="ja-JP" altLang="en-US" sz="2000" dirty="0" smtClean="0"/>
              <a:t>：</a:t>
            </a:r>
            <a:r>
              <a:rPr kumimoji="1" lang="en-US" altLang="ja-JP" sz="2000" dirty="0" smtClean="0"/>
              <a:t>00</a:t>
            </a:r>
            <a:r>
              <a:rPr kumimoji="1" lang="ja-JP" altLang="en-US" sz="2000" dirty="0" err="1" smtClean="0"/>
              <a:t>までに</a:t>
            </a:r>
            <a:r>
              <a:rPr kumimoji="1" lang="ja-JP" altLang="en-US" sz="2000" dirty="0" err="1" smtClean="0"/>
              <a:t>提</a:t>
            </a:r>
            <a:r>
              <a:rPr kumimoji="1" lang="ja-JP" altLang="en-US" sz="2000" dirty="0" smtClean="0"/>
              <a:t>出することを勧めます。</a:t>
            </a:r>
            <a:endParaRPr kumimoji="1" lang="ja-JP" altLang="en-US" sz="2000" dirty="0"/>
          </a:p>
        </p:txBody>
      </p:sp>
    </p:spTree>
    <p:extLst>
      <p:ext uri="{BB962C8B-B14F-4D97-AF65-F5344CB8AC3E}">
        <p14:creationId xmlns:p14="http://schemas.microsoft.com/office/powerpoint/2010/main" val="559217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ja-JP" altLang="en-US" sz="4000" u="sng" dirty="0" smtClean="0"/>
              <a:t>地域差</a:t>
            </a:r>
            <a:endParaRPr lang="en-US" altLang="ja-JP" sz="4000" u="sng" dirty="0"/>
          </a:p>
        </p:txBody>
      </p:sp>
      <p:sp>
        <p:nvSpPr>
          <p:cNvPr id="7" name="テキスト ボックス 6"/>
          <p:cNvSpPr txBox="1"/>
          <p:nvPr/>
        </p:nvSpPr>
        <p:spPr>
          <a:xfrm>
            <a:off x="8472475" y="0"/>
            <a:ext cx="646332" cy="646331"/>
          </a:xfrm>
          <a:prstGeom prst="rect">
            <a:avLst/>
          </a:prstGeom>
          <a:noFill/>
        </p:spPr>
        <p:txBody>
          <a:bodyPr wrap="none" rtlCol="0">
            <a:spAutoFit/>
          </a:bodyPr>
          <a:lstStyle/>
          <a:p>
            <a:r>
              <a:rPr kumimoji="1" lang="ja-JP" altLang="en-US" sz="3600" dirty="0" smtClean="0">
                <a:solidFill>
                  <a:srgbClr val="FF0000"/>
                </a:solidFill>
              </a:rPr>
              <a:t>②</a:t>
            </a:r>
            <a:endParaRPr kumimoji="1" lang="ja-JP" altLang="en-US" sz="3600" dirty="0">
              <a:solidFill>
                <a:srgbClr val="FF0000"/>
              </a:solidFill>
            </a:endParaRPr>
          </a:p>
        </p:txBody>
      </p:sp>
      <p:sp>
        <p:nvSpPr>
          <p:cNvPr id="5" name="コンテンツ プレースホルダー 2"/>
          <p:cNvSpPr>
            <a:spLocks noGrp="1"/>
          </p:cNvSpPr>
          <p:nvPr>
            <p:ph idx="1"/>
          </p:nvPr>
        </p:nvSpPr>
        <p:spPr>
          <a:xfrm>
            <a:off x="348905" y="1196752"/>
            <a:ext cx="8280920" cy="3024336"/>
          </a:xfrm>
          <a:ln w="31750">
            <a:solidFill>
              <a:srgbClr val="C00000"/>
            </a:solidFill>
            <a:prstDash val="sysDash"/>
          </a:ln>
        </p:spPr>
        <p:txBody>
          <a:bodyPr>
            <a:normAutofit fontScale="62500" lnSpcReduction="20000"/>
          </a:bodyPr>
          <a:lstStyle/>
          <a:p>
            <a:pPr marL="0" indent="0">
              <a:buNone/>
            </a:pPr>
            <a:r>
              <a:rPr lang="ja-JP" altLang="en-US" sz="4000" dirty="0" smtClean="0"/>
              <a:t>前回の</a:t>
            </a:r>
            <a:r>
              <a:rPr kumimoji="1" lang="ja-JP" altLang="en-US" sz="4000" dirty="0" smtClean="0"/>
              <a:t>作業例題</a:t>
            </a:r>
            <a:r>
              <a:rPr lang="ja-JP" altLang="en-US" sz="2900" dirty="0" smtClean="0"/>
              <a:t>　　　　</a:t>
            </a:r>
            <a:endParaRPr lang="en-US" altLang="ja-JP" sz="2900" dirty="0" smtClean="0"/>
          </a:p>
          <a:p>
            <a:pPr marL="0" indent="0">
              <a:buNone/>
            </a:pPr>
            <a:endParaRPr lang="en-US" altLang="ja-JP" sz="2900" dirty="0" smtClean="0"/>
          </a:p>
          <a:p>
            <a:pPr marL="0" indent="0">
              <a:buNone/>
            </a:pPr>
            <a:r>
              <a:rPr lang="ja-JP" altLang="en-US" sz="2900" dirty="0"/>
              <a:t>　ある対象に対する</a:t>
            </a:r>
            <a:r>
              <a:rPr lang="ja-JP" altLang="ja-JP" sz="2900" dirty="0"/>
              <a:t>注目</a:t>
            </a:r>
            <a:r>
              <a:rPr lang="ja-JP" altLang="en-US" sz="2900" dirty="0"/>
              <a:t>の大きさ</a:t>
            </a:r>
            <a:r>
              <a:rPr lang="ja-JP" altLang="ja-JP" sz="2900" dirty="0"/>
              <a:t>、関心の高</a:t>
            </a:r>
            <a:r>
              <a:rPr lang="ja-JP" altLang="en-US" sz="2900" dirty="0"/>
              <a:t>さの程度</a:t>
            </a:r>
            <a:r>
              <a:rPr lang="ja-JP" altLang="ja-JP" sz="2900" dirty="0"/>
              <a:t>は</a:t>
            </a:r>
            <a:r>
              <a:rPr lang="ja-JP" altLang="en-US" sz="2900" dirty="0"/>
              <a:t>、いろいろな場面（文脈）で、その対象が話題として取り上げられ、それを表す語が使用される</a:t>
            </a:r>
            <a:r>
              <a:rPr lang="ja-JP" altLang="ja-JP" sz="2900" dirty="0"/>
              <a:t>回数</a:t>
            </a:r>
            <a:r>
              <a:rPr lang="ja-JP" altLang="en-US" sz="2900" dirty="0"/>
              <a:t>（頻度）</a:t>
            </a:r>
            <a:r>
              <a:rPr lang="ja-JP" altLang="ja-JP" sz="2900" dirty="0"/>
              <a:t>に反映される</a:t>
            </a:r>
            <a:r>
              <a:rPr lang="ja-JP" altLang="en-US" sz="2900" dirty="0"/>
              <a:t>と考えられる</a:t>
            </a:r>
            <a:r>
              <a:rPr lang="ja-JP" altLang="ja-JP" sz="2900" dirty="0"/>
              <a:t>。</a:t>
            </a:r>
            <a:r>
              <a:rPr lang="ja-JP" altLang="en-US" sz="2900" dirty="0"/>
              <a:t>言い換えると、特定の語（やその関連語）の頻度を調べることは、その語が表す対象への関心の度合いをかなり正確に反映していると考えられる。　</a:t>
            </a:r>
            <a:r>
              <a:rPr lang="ja-JP" altLang="en-US" sz="2900" dirty="0" smtClean="0"/>
              <a:t>　　　　　　　　　　　　　　　　　　　</a:t>
            </a:r>
            <a:endParaRPr lang="en-US" altLang="ja-JP" sz="2900" dirty="0" smtClean="0"/>
          </a:p>
          <a:p>
            <a:pPr marL="0" indent="0" algn="just">
              <a:lnSpc>
                <a:spcPct val="120000"/>
              </a:lnSpc>
              <a:buNone/>
            </a:pPr>
            <a:r>
              <a:rPr lang="ja-JP" altLang="en-US" sz="2900" dirty="0" smtClean="0"/>
              <a:t>　アメリカ英語やイギリス英語のコーパスを使って、</a:t>
            </a:r>
            <a:r>
              <a:rPr lang="ja-JP" altLang="ja-JP" sz="2900" dirty="0" smtClean="0"/>
              <a:t>東アジア</a:t>
            </a:r>
            <a:r>
              <a:rPr lang="ja-JP" altLang="en-US" sz="2900" dirty="0" smtClean="0"/>
              <a:t>に位置する</a:t>
            </a:r>
            <a:r>
              <a:rPr lang="ja-JP" altLang="ja-JP" sz="2900" dirty="0" smtClean="0"/>
              <a:t>３</a:t>
            </a:r>
            <a:r>
              <a:rPr lang="ja-JP" altLang="en-US" sz="2900" dirty="0" smtClean="0"/>
              <a:t>つの</a:t>
            </a:r>
            <a:r>
              <a:rPr lang="ja-JP" altLang="ja-JP" sz="2900" dirty="0" smtClean="0"/>
              <a:t>国</a:t>
            </a:r>
            <a:r>
              <a:rPr lang="ja-JP" altLang="ja-JP" sz="2900" dirty="0"/>
              <a:t>（中国、韓国、日本</a:t>
            </a:r>
            <a:r>
              <a:rPr lang="ja-JP" altLang="ja-JP" sz="2900" dirty="0" smtClean="0"/>
              <a:t>）</a:t>
            </a:r>
            <a:r>
              <a:rPr lang="ja-JP" altLang="en-US" sz="2900" dirty="0" smtClean="0"/>
              <a:t>を表す語、およびその関連語の頻度を調査してみる。頻度調査の結果を分析することによって、アメリカとイギリスの人々が東アジアの</a:t>
            </a:r>
            <a:r>
              <a:rPr lang="en-US" altLang="ja-JP" sz="2900" dirty="0" smtClean="0"/>
              <a:t>3</a:t>
            </a:r>
            <a:r>
              <a:rPr lang="ja-JP" altLang="en-US" sz="2900" dirty="0" smtClean="0"/>
              <a:t>国に対して抱く関心の度合いに違いがあるかどうかを分析してみよう。　</a:t>
            </a:r>
            <a:r>
              <a:rPr lang="en-US" altLang="ja-JP" sz="2900" dirty="0" smtClean="0"/>
              <a:t>	</a:t>
            </a:r>
            <a:r>
              <a:rPr lang="ja-JP" altLang="en-US" sz="2900" dirty="0" smtClean="0"/>
              <a:t>　　　　　　　　　　　　　　　　　　　　　　　　　　　　　　　　　</a:t>
            </a:r>
            <a:endParaRPr kumimoji="1" lang="en-US" altLang="ja-JP" sz="2900" dirty="0" smtClean="0"/>
          </a:p>
        </p:txBody>
      </p:sp>
      <p:pic>
        <p:nvPicPr>
          <p:cNvPr id="2" name="gohou04-0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7948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ja-JP" altLang="en-US" sz="4000" u="sng" dirty="0" smtClean="0"/>
              <a:t>頻度集計と</a:t>
            </a:r>
            <a:r>
              <a:rPr lang="en-US" altLang="ja-JP" sz="4000" u="sng" dirty="0" smtClean="0"/>
              <a:t>χ2</a:t>
            </a:r>
            <a:r>
              <a:rPr lang="ja-JP" altLang="en-US" sz="4000" u="sng" dirty="0" smtClean="0"/>
              <a:t>乗検定</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③</a:t>
            </a:r>
            <a:endParaRPr kumimoji="1" lang="ja-JP" altLang="en-US" sz="3600" dirty="0">
              <a:solidFill>
                <a:srgbClr val="FF0000"/>
              </a:solidFill>
            </a:endParaRPr>
          </a:p>
        </p:txBody>
      </p:sp>
      <p:graphicFrame>
        <p:nvGraphicFramePr>
          <p:cNvPr id="2" name="表 1"/>
          <p:cNvGraphicFramePr>
            <a:graphicFrameLocks noGrp="1"/>
          </p:cNvGraphicFramePr>
          <p:nvPr>
            <p:extLst>
              <p:ext uri="{D42A27DB-BD31-4B8C-83A1-F6EECF244321}">
                <p14:modId xmlns:p14="http://schemas.microsoft.com/office/powerpoint/2010/main" val="248285184"/>
              </p:ext>
            </p:extLst>
          </p:nvPr>
        </p:nvGraphicFramePr>
        <p:xfrm>
          <a:off x="467544" y="1340768"/>
          <a:ext cx="8004929" cy="1872207"/>
        </p:xfrm>
        <a:graphic>
          <a:graphicData uri="http://schemas.openxmlformats.org/drawingml/2006/table">
            <a:tbl>
              <a:tblPr>
                <a:tableStyleId>{5C22544A-7EE6-4342-B048-85BDC9FD1C3A}</a:tableStyleId>
              </a:tblPr>
              <a:tblGrid>
                <a:gridCol w="3283129"/>
                <a:gridCol w="1180450"/>
                <a:gridCol w="1180450"/>
                <a:gridCol w="1180450"/>
                <a:gridCol w="1180450"/>
              </a:tblGrid>
              <a:tr h="314312">
                <a:tc gridSpan="5">
                  <a:txBody>
                    <a:bodyPr/>
                    <a:lstStyle/>
                    <a:p>
                      <a:pPr algn="l" fontAlgn="ctr"/>
                      <a:r>
                        <a:rPr lang="ja-JP" altLang="en-US" sz="2000" u="none" strike="noStrike" dirty="0">
                          <a:effectLst/>
                        </a:rPr>
                        <a:t>表１　</a:t>
                      </a:r>
                      <a:r>
                        <a:rPr lang="ja-JP" altLang="en-US" sz="2000" u="none" strike="noStrike" dirty="0" smtClean="0">
                          <a:effectLst/>
                        </a:rPr>
                        <a:t>東アジア</a:t>
                      </a:r>
                      <a:r>
                        <a:rPr lang="ja-JP" altLang="en-US" sz="2000" u="none" strike="noStrike" dirty="0">
                          <a:effectLst/>
                        </a:rPr>
                        <a:t>３か国を表す語</a:t>
                      </a:r>
                      <a:r>
                        <a:rPr lang="ja-JP" altLang="en-US" sz="2000" u="none" strike="noStrike" dirty="0" smtClean="0">
                          <a:effectLst/>
                        </a:rPr>
                        <a:t>の地域別の使用</a:t>
                      </a:r>
                      <a:r>
                        <a:rPr lang="ja-JP" altLang="en-US" sz="2000" u="none" strike="noStrike" dirty="0">
                          <a:effectLst/>
                        </a:rPr>
                        <a:t>頻度</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14312">
                <a:tc>
                  <a:txBody>
                    <a:bodyPr/>
                    <a:lstStyle/>
                    <a:p>
                      <a:pPr algn="r" fontAlgn="ctr"/>
                      <a:r>
                        <a:rPr lang="ja-JP" altLang="en-US" sz="2000" u="none" strike="noStrike" dirty="0">
                          <a:effectLst/>
                        </a:rPr>
                        <a:t>　</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中国</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韓国</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日本</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計</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4959">
                <a:tc>
                  <a:txBody>
                    <a:bodyPr/>
                    <a:lstStyle/>
                    <a:p>
                      <a:pPr algn="l" fontAlgn="ctr"/>
                      <a:r>
                        <a:rPr lang="ja-JP" altLang="en-US" sz="2000" u="none" strike="noStrike" dirty="0">
                          <a:effectLst/>
                        </a:rPr>
                        <a:t>アメリカ英語</a:t>
                      </a:r>
                      <a:r>
                        <a:rPr lang="en-US" altLang="ja-JP" sz="2000" u="none" strike="noStrike" dirty="0">
                          <a:effectLst/>
                        </a:rPr>
                        <a:t>(</a:t>
                      </a:r>
                      <a:r>
                        <a:rPr lang="en-US" sz="2000" u="none" strike="noStrike" dirty="0" err="1">
                          <a:effectLst/>
                        </a:rPr>
                        <a:t>Brown+Frown</a:t>
                      </a:r>
                      <a:r>
                        <a:rPr lang="en-US" sz="2000" u="none" strike="noStrike" dirty="0">
                          <a:effectLst/>
                        </a:rPr>
                        <a:t>)</a:t>
                      </a:r>
                      <a:endParaRPr 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a:effectLst/>
                        </a:rPr>
                        <a:t>292</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a:effectLst/>
                        </a:rPr>
                        <a:t>93</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dirty="0">
                          <a:effectLst/>
                        </a:rPr>
                        <a:t>344</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a:effectLst/>
                        </a:rPr>
                        <a:t>729</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r>
              <a:tr h="314312">
                <a:tc>
                  <a:txBody>
                    <a:bodyPr/>
                    <a:lstStyle/>
                    <a:p>
                      <a:pPr algn="l" fontAlgn="ctr"/>
                      <a:r>
                        <a:rPr lang="ja-JP" altLang="en-US" sz="2000" u="none" strike="noStrike" dirty="0">
                          <a:effectLst/>
                        </a:rPr>
                        <a:t>イギリス英語</a:t>
                      </a:r>
                      <a:r>
                        <a:rPr lang="en-US" altLang="ja-JP" sz="2000" u="none" strike="noStrike" dirty="0">
                          <a:effectLst/>
                        </a:rPr>
                        <a:t>(LOB+FLOB)</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270</a:t>
                      </a:r>
                      <a:endParaRPr lang="en-US" altLang="ja-JP" sz="2000" b="0" i="0" u="none" strike="noStrike">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21</a:t>
                      </a:r>
                      <a:endParaRPr lang="en-US" altLang="ja-JP" sz="2000" b="0" i="0" u="none" strike="noStrike">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u="none" strike="noStrike" dirty="0">
                          <a:effectLst/>
                        </a:rPr>
                        <a:t>154</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445</a:t>
                      </a:r>
                      <a:endParaRPr lang="en-US" altLang="ja-JP" sz="2000" b="0" i="0" u="none" strike="noStrike">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r>
              <a:tr h="314312">
                <a:tc>
                  <a:txBody>
                    <a:bodyPr/>
                    <a:lstStyle/>
                    <a:p>
                      <a:pPr algn="l" fontAlgn="ctr"/>
                      <a:r>
                        <a:rPr lang="ja-JP" altLang="en-US" sz="2000" u="none" strike="noStrike" dirty="0">
                          <a:effectLst/>
                        </a:rPr>
                        <a:t>計</a:t>
                      </a:r>
                      <a:endParaRPr lang="ja-JP" alt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562</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114</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dirty="0">
                          <a:effectLst/>
                        </a:rPr>
                        <a:t>498</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dirty="0" smtClean="0">
                          <a:effectLst/>
                        </a:rPr>
                        <a:t>1,174</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60049816"/>
              </p:ext>
            </p:extLst>
          </p:nvPr>
        </p:nvGraphicFramePr>
        <p:xfrm>
          <a:off x="467544" y="3717032"/>
          <a:ext cx="8496944" cy="1852432"/>
        </p:xfrm>
        <a:graphic>
          <a:graphicData uri="http://schemas.openxmlformats.org/drawingml/2006/table">
            <a:tbl>
              <a:tblPr>
                <a:tableStyleId>{5C22544A-7EE6-4342-B048-85BDC9FD1C3A}</a:tableStyleId>
              </a:tblPr>
              <a:tblGrid>
                <a:gridCol w="1071142"/>
                <a:gridCol w="1089098"/>
                <a:gridCol w="1152128"/>
                <a:gridCol w="1104123"/>
                <a:gridCol w="1104123"/>
                <a:gridCol w="1104123"/>
                <a:gridCol w="1872207"/>
              </a:tblGrid>
              <a:tr h="279481">
                <a:tc gridSpan="7">
                  <a:txBody>
                    <a:bodyPr/>
                    <a:lstStyle/>
                    <a:p>
                      <a:pPr algn="l" fontAlgn="ctr"/>
                      <a:r>
                        <a:rPr lang="ja-JP" altLang="en-US" sz="2000" u="none" strike="noStrike" dirty="0">
                          <a:effectLst/>
                        </a:rPr>
                        <a:t>表２　</a:t>
                      </a:r>
                      <a:r>
                        <a:rPr lang="ja-JP" altLang="en-US" sz="2000" u="none" strike="noStrike" dirty="0" smtClean="0">
                          <a:effectLst/>
                        </a:rPr>
                        <a:t>地域別の頻度と</a:t>
                      </a:r>
                      <a:r>
                        <a:rPr lang="en-US" altLang="ja-JP" sz="2000" u="none" strike="noStrike" dirty="0">
                          <a:effectLst/>
                        </a:rPr>
                        <a:t>χ2</a:t>
                      </a:r>
                      <a:r>
                        <a:rPr lang="ja-JP" altLang="en-US" sz="2000" u="none" strike="noStrike" dirty="0">
                          <a:effectLst/>
                        </a:rPr>
                        <a:t>乗検定の結果</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12252">
                <a:tc>
                  <a:txBody>
                    <a:bodyPr/>
                    <a:lstStyle/>
                    <a:p>
                      <a:pPr algn="l" fontAlgn="ctr"/>
                      <a:r>
                        <a:rPr lang="ja-JP" altLang="en-US" sz="1800" u="none" strike="noStrike" dirty="0">
                          <a:effectLst/>
                        </a:rPr>
                        <a:t>　</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1600" u="none" strike="noStrike" dirty="0">
                          <a:effectLst/>
                        </a:rPr>
                        <a:t>アメリカ英語</a:t>
                      </a:r>
                      <a:endParaRPr lang="ja-JP" altLang="en-US" sz="16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1600" u="none" strike="noStrike" dirty="0">
                          <a:effectLst/>
                        </a:rPr>
                        <a:t>イギリス英語</a:t>
                      </a:r>
                      <a:endParaRPr lang="ja-JP" altLang="en-US" sz="16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1800" u="none" strike="noStrike" dirty="0">
                          <a:effectLst/>
                        </a:rPr>
                        <a:t>予測頻度</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l-GR" sz="1800" u="none" strike="noStrike">
                          <a:effectLst/>
                        </a:rPr>
                        <a:t>χ2</a:t>
                      </a:r>
                      <a:r>
                        <a:rPr lang="ja-JP" altLang="en-US" sz="1800" u="none" strike="noStrike">
                          <a:effectLst/>
                        </a:rPr>
                        <a:t>乗値</a:t>
                      </a:r>
                      <a:endParaRPr lang="ja-JP" altLang="en-US" sz="1800" b="0" i="0" u="none" strike="noStrike">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800" u="none" strike="noStrike" dirty="0">
                          <a:effectLst/>
                        </a:rPr>
                        <a:t>ｐ</a:t>
                      </a:r>
                      <a:r>
                        <a:rPr lang="ja-JP" altLang="en-US" sz="1800" u="none" strike="noStrike" dirty="0">
                          <a:effectLst/>
                        </a:rPr>
                        <a:t>値</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800" u="none" strike="noStrike" dirty="0">
                          <a:effectLst/>
                        </a:rPr>
                        <a:t>結論</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9481">
                <a:tc>
                  <a:txBody>
                    <a:bodyPr/>
                    <a:lstStyle/>
                    <a:p>
                      <a:pPr algn="ctr" fontAlgn="ctr"/>
                      <a:r>
                        <a:rPr lang="ja-JP" altLang="en-US" sz="1800" u="none" strike="noStrike" dirty="0">
                          <a:effectLst/>
                        </a:rPr>
                        <a:t>中国</a:t>
                      </a:r>
                      <a:endParaRPr lang="ja-JP" altLang="en-US"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u="none" strike="noStrike" dirty="0">
                          <a:effectLst/>
                        </a:rPr>
                        <a:t>292</a:t>
                      </a:r>
                      <a:endParaRPr lang="en-US" altLang="ja-JP"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u="none" strike="noStrike" dirty="0">
                          <a:effectLst/>
                        </a:rPr>
                        <a:t>270</a:t>
                      </a:r>
                      <a:endParaRPr lang="en-US" altLang="ja-JP"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u="none" strike="noStrike" dirty="0">
                          <a:effectLst/>
                        </a:rPr>
                        <a:t>281.0</a:t>
                      </a:r>
                      <a:endParaRPr lang="en-US" altLang="ja-JP"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u="none" strike="noStrike">
                          <a:effectLst/>
                        </a:rPr>
                        <a:t>0.86</a:t>
                      </a:r>
                      <a:endParaRPr lang="en-US" altLang="ja-JP" sz="18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u="none" strike="noStrike" dirty="0">
                          <a:effectLst/>
                        </a:rPr>
                        <a:t>0.35340</a:t>
                      </a:r>
                      <a:endParaRPr lang="en-US" altLang="ja-JP"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800" u="none" strike="noStrike" dirty="0" smtClean="0">
                          <a:effectLst/>
                        </a:rPr>
                        <a:t>　有意</a:t>
                      </a:r>
                      <a:r>
                        <a:rPr lang="ja-JP" altLang="en-US" sz="1800" u="none" strike="noStrike" dirty="0">
                          <a:effectLst/>
                        </a:rPr>
                        <a:t>でない</a:t>
                      </a:r>
                      <a:endParaRPr lang="ja-JP" altLang="en-US"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r>
              <a:tr h="279481">
                <a:tc>
                  <a:txBody>
                    <a:bodyPr/>
                    <a:lstStyle/>
                    <a:p>
                      <a:pPr algn="ctr" fontAlgn="ctr"/>
                      <a:r>
                        <a:rPr lang="ja-JP" altLang="en-US" sz="1800" u="none" strike="noStrike" dirty="0">
                          <a:effectLst/>
                        </a:rPr>
                        <a:t>韓国</a:t>
                      </a:r>
                      <a:endParaRPr lang="ja-JP" altLang="en-US"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93</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21</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a:effectLst/>
                        </a:rPr>
                        <a:t>57.0</a:t>
                      </a:r>
                      <a:endParaRPr lang="en-US" altLang="ja-JP" sz="18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a:effectLst/>
                        </a:rPr>
                        <a:t>45.47</a:t>
                      </a:r>
                      <a:endParaRPr lang="en-US" altLang="ja-JP" sz="18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0.00000</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800" u="none" strike="noStrike" dirty="0" smtClean="0">
                          <a:effectLst/>
                        </a:rPr>
                        <a:t>　</a:t>
                      </a:r>
                      <a:r>
                        <a:rPr lang="en-US" altLang="ja-JP" sz="1800" u="none" strike="noStrike" dirty="0" smtClean="0">
                          <a:effectLst/>
                        </a:rPr>
                        <a:t>5</a:t>
                      </a:r>
                      <a:r>
                        <a:rPr lang="en-US" altLang="ja-JP" sz="1800" u="none" strike="noStrike" dirty="0">
                          <a:effectLst/>
                        </a:rPr>
                        <a:t>%</a:t>
                      </a:r>
                      <a:r>
                        <a:rPr lang="ja-JP" altLang="en-US" sz="1800" u="none" strike="noStrike" dirty="0">
                          <a:effectLst/>
                        </a:rPr>
                        <a:t>レベルで有意</a:t>
                      </a:r>
                      <a:endParaRPr lang="ja-JP" altLang="en-US" sz="1800" b="0" i="0" u="none" strike="noStrike" dirty="0">
                        <a:solidFill>
                          <a:srgbClr val="000000"/>
                        </a:solidFill>
                        <a:effectLst/>
                        <a:latin typeface="ＭＳ Ｐゴシック"/>
                      </a:endParaRPr>
                    </a:p>
                  </a:txBody>
                  <a:tcPr marL="7620" marR="7620" marT="7620" marB="0" anchor="ctr"/>
                </a:tc>
              </a:tr>
              <a:tr h="279481">
                <a:tc>
                  <a:txBody>
                    <a:bodyPr/>
                    <a:lstStyle/>
                    <a:p>
                      <a:pPr algn="ctr" fontAlgn="ctr"/>
                      <a:r>
                        <a:rPr lang="ja-JP" altLang="en-US" sz="1800" u="none" strike="noStrike" dirty="0">
                          <a:effectLst/>
                        </a:rPr>
                        <a:t>日本</a:t>
                      </a:r>
                      <a:endParaRPr lang="ja-JP" altLang="en-US"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344</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154</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a:effectLst/>
                        </a:rPr>
                        <a:t>249.0</a:t>
                      </a:r>
                      <a:endParaRPr lang="en-US" altLang="ja-JP" sz="18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a:effectLst/>
                        </a:rPr>
                        <a:t>72.49</a:t>
                      </a:r>
                      <a:endParaRPr lang="en-US" altLang="ja-JP" sz="18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800" u="none" strike="noStrike" dirty="0">
                          <a:effectLst/>
                        </a:rPr>
                        <a:t>0.00000</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l" fontAlgn="ctr"/>
                      <a:r>
                        <a:rPr lang="ja-JP" altLang="en-US" sz="1800" u="none" strike="noStrike" dirty="0" smtClean="0">
                          <a:effectLst/>
                        </a:rPr>
                        <a:t>　</a:t>
                      </a:r>
                      <a:r>
                        <a:rPr lang="en-US" altLang="ja-JP" sz="1800" u="none" strike="noStrike" dirty="0" smtClean="0">
                          <a:effectLst/>
                        </a:rPr>
                        <a:t>5</a:t>
                      </a:r>
                      <a:r>
                        <a:rPr lang="en-US" altLang="ja-JP" sz="1800" u="none" strike="noStrike" dirty="0">
                          <a:effectLst/>
                        </a:rPr>
                        <a:t>%</a:t>
                      </a:r>
                      <a:r>
                        <a:rPr lang="ja-JP" altLang="en-US" sz="1800" u="none" strike="noStrike" dirty="0">
                          <a:effectLst/>
                        </a:rPr>
                        <a:t>レベルで有意</a:t>
                      </a:r>
                      <a:endParaRPr lang="ja-JP" altLang="en-US" sz="1800" b="0" i="0" u="none" strike="noStrike" dirty="0">
                        <a:solidFill>
                          <a:srgbClr val="000000"/>
                        </a:solidFill>
                        <a:effectLst/>
                        <a:latin typeface="ＭＳ Ｐゴシック"/>
                      </a:endParaRPr>
                    </a:p>
                  </a:txBody>
                  <a:tcPr marL="7620" marR="7620" marT="7620" marB="0" anchor="ctr"/>
                </a:tc>
              </a:tr>
              <a:tr h="279481">
                <a:tc>
                  <a:txBody>
                    <a:bodyPr/>
                    <a:lstStyle/>
                    <a:p>
                      <a:pPr algn="ctr" fontAlgn="ctr"/>
                      <a:r>
                        <a:rPr lang="ja-JP" altLang="en-US" sz="1800" u="none" strike="noStrike" dirty="0" smtClean="0">
                          <a:effectLst/>
                        </a:rPr>
                        <a:t>全体</a:t>
                      </a:r>
                      <a:endParaRPr lang="ja-JP" altLang="en-US"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a:effectLst/>
                        </a:rPr>
                        <a:t>729</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a:effectLst/>
                        </a:rPr>
                        <a:t>445</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a:effectLst/>
                        </a:rPr>
                        <a:t>587.0</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a:effectLst/>
                        </a:rPr>
                        <a:t>68.70</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a:effectLst/>
                        </a:rPr>
                        <a:t>0.00000</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l" fontAlgn="ctr"/>
                      <a:r>
                        <a:rPr lang="ja-JP" altLang="en-US" sz="1800" u="none" strike="noStrike" dirty="0" smtClean="0">
                          <a:effectLst/>
                        </a:rPr>
                        <a:t>　</a:t>
                      </a:r>
                      <a:r>
                        <a:rPr lang="en-US" altLang="ja-JP" sz="1800" u="none" strike="noStrike" dirty="0" smtClean="0">
                          <a:effectLst/>
                        </a:rPr>
                        <a:t>5</a:t>
                      </a:r>
                      <a:r>
                        <a:rPr lang="en-US" altLang="ja-JP" sz="1800" u="none" strike="noStrike" dirty="0">
                          <a:effectLst/>
                        </a:rPr>
                        <a:t>%</a:t>
                      </a:r>
                      <a:r>
                        <a:rPr lang="ja-JP" altLang="en-US" sz="1800" u="none" strike="noStrike" dirty="0">
                          <a:effectLst/>
                        </a:rPr>
                        <a:t>レベルで有意</a:t>
                      </a:r>
                      <a:endParaRPr lang="ja-JP" altLang="en-US"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r>
            </a:tbl>
          </a:graphicData>
        </a:graphic>
      </p:graphicFrame>
      <p:sp>
        <p:nvSpPr>
          <p:cNvPr id="10" name="テキスト ボックス 9"/>
          <p:cNvSpPr txBox="1"/>
          <p:nvPr/>
        </p:nvSpPr>
        <p:spPr>
          <a:xfrm>
            <a:off x="539552" y="5733256"/>
            <a:ext cx="8352928" cy="923330"/>
          </a:xfrm>
          <a:prstGeom prst="rect">
            <a:avLst/>
          </a:prstGeom>
          <a:noFill/>
        </p:spPr>
        <p:txBody>
          <a:bodyPr wrap="square" rtlCol="0">
            <a:spAutoFit/>
          </a:bodyPr>
          <a:lstStyle/>
          <a:p>
            <a:pPr algn="l"/>
            <a:r>
              <a:rPr lang="ja-JP" altLang="en-US" dirty="0" smtClean="0"/>
              <a:t>韓国</a:t>
            </a:r>
            <a:r>
              <a:rPr lang="en-US" altLang="ja-JP" dirty="0" smtClean="0"/>
              <a:t>(Korea, Korean(s))</a:t>
            </a:r>
            <a:r>
              <a:rPr lang="ja-JP" altLang="en-US" dirty="0" err="1" smtClean="0"/>
              <a:t>、</a:t>
            </a:r>
            <a:r>
              <a:rPr lang="ja-JP" altLang="en-US" dirty="0" smtClean="0"/>
              <a:t>日本</a:t>
            </a:r>
            <a:r>
              <a:rPr lang="en-US" altLang="ja-JP" dirty="0" smtClean="0"/>
              <a:t>(Japan, </a:t>
            </a:r>
            <a:r>
              <a:rPr lang="en-US" altLang="ja-JP" dirty="0" err="1" smtClean="0"/>
              <a:t>Japenese</a:t>
            </a:r>
            <a:r>
              <a:rPr lang="en-US" altLang="ja-JP" dirty="0" smtClean="0"/>
              <a:t>)</a:t>
            </a:r>
            <a:r>
              <a:rPr lang="ja-JP" altLang="en-US" dirty="0" smtClean="0"/>
              <a:t>の使用頻度に関しては、</a:t>
            </a:r>
            <a:r>
              <a:rPr lang="en-US" altLang="ja-JP" dirty="0" smtClean="0"/>
              <a:t>5</a:t>
            </a:r>
            <a:r>
              <a:rPr lang="ja-JP" altLang="en-US" dirty="0" smtClean="0"/>
              <a:t>％レベルで有意である。すなわち、アメリカ英語における頻度がイギリス英語における頻度よりも有意に多いと言える。３か国全体に関しても、アメリカ英語の方が有意に多い。</a:t>
            </a:r>
            <a:endParaRPr kumimoji="1" lang="ja-JP" altLang="en-US" dirty="0"/>
          </a:p>
        </p:txBody>
      </p:sp>
      <p:pic>
        <p:nvPicPr>
          <p:cNvPr id="3" name="gohou04-0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121598"/>
            <a:ext cx="487363" cy="487363"/>
          </a:xfrm>
          <a:prstGeom prst="rect">
            <a:avLst/>
          </a:prstGeom>
        </p:spPr>
      </p:pic>
    </p:spTree>
    <p:extLst>
      <p:ext uri="{BB962C8B-B14F-4D97-AF65-F5344CB8AC3E}">
        <p14:creationId xmlns:p14="http://schemas.microsoft.com/office/powerpoint/2010/main" val="55921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ja-JP" altLang="en-US" sz="4000" u="sng" dirty="0" smtClean="0"/>
              <a:t>年代差があるか</a:t>
            </a:r>
            <a:r>
              <a:rPr lang="en-US" altLang="ja-JP" sz="4000" u="sng" dirty="0" smtClean="0"/>
              <a:t>?</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④</a:t>
            </a:r>
            <a:endParaRPr kumimoji="1" lang="ja-JP" altLang="en-US" sz="3600" dirty="0">
              <a:solidFill>
                <a:srgbClr val="FF0000"/>
              </a:solidFill>
            </a:endParaRPr>
          </a:p>
        </p:txBody>
      </p:sp>
      <p:graphicFrame>
        <p:nvGraphicFramePr>
          <p:cNvPr id="5" name="表 4"/>
          <p:cNvGraphicFramePr>
            <a:graphicFrameLocks noGrp="1"/>
          </p:cNvGraphicFramePr>
          <p:nvPr>
            <p:extLst>
              <p:ext uri="{D42A27DB-BD31-4B8C-83A1-F6EECF244321}">
                <p14:modId xmlns:p14="http://schemas.microsoft.com/office/powerpoint/2010/main" val="1936081410"/>
              </p:ext>
            </p:extLst>
          </p:nvPr>
        </p:nvGraphicFramePr>
        <p:xfrm>
          <a:off x="467544" y="1340768"/>
          <a:ext cx="8004929" cy="1872207"/>
        </p:xfrm>
        <a:graphic>
          <a:graphicData uri="http://schemas.openxmlformats.org/drawingml/2006/table">
            <a:tbl>
              <a:tblPr>
                <a:tableStyleId>{5C22544A-7EE6-4342-B048-85BDC9FD1C3A}</a:tableStyleId>
              </a:tblPr>
              <a:tblGrid>
                <a:gridCol w="3283129"/>
                <a:gridCol w="1180450"/>
                <a:gridCol w="1180450"/>
                <a:gridCol w="1180450"/>
                <a:gridCol w="1180450"/>
              </a:tblGrid>
              <a:tr h="314312">
                <a:tc gridSpan="5">
                  <a:txBody>
                    <a:bodyPr/>
                    <a:lstStyle/>
                    <a:p>
                      <a:pPr algn="l" fontAlgn="ctr"/>
                      <a:r>
                        <a:rPr lang="ja-JP" altLang="en-US" sz="2000" u="none" strike="noStrike" dirty="0" smtClean="0">
                          <a:effectLst/>
                        </a:rPr>
                        <a:t>表３</a:t>
                      </a:r>
                      <a:r>
                        <a:rPr lang="ja-JP" altLang="en-US" sz="2000" u="none" strike="noStrike" dirty="0">
                          <a:effectLst/>
                        </a:rPr>
                        <a:t>　</a:t>
                      </a:r>
                      <a:r>
                        <a:rPr lang="ja-JP" altLang="en-US" sz="2000" u="none" strike="noStrike" dirty="0" smtClean="0">
                          <a:effectLst/>
                        </a:rPr>
                        <a:t>東アジア</a:t>
                      </a:r>
                      <a:r>
                        <a:rPr lang="ja-JP" altLang="en-US" sz="2000" u="none" strike="noStrike" dirty="0">
                          <a:effectLst/>
                        </a:rPr>
                        <a:t>３か国を表す語</a:t>
                      </a:r>
                      <a:r>
                        <a:rPr lang="ja-JP" altLang="en-US" sz="2000" u="none" strike="noStrike" dirty="0" smtClean="0">
                          <a:effectLst/>
                        </a:rPr>
                        <a:t>の年代別の使用</a:t>
                      </a:r>
                      <a:r>
                        <a:rPr lang="ja-JP" altLang="en-US" sz="2000" u="none" strike="noStrike" dirty="0">
                          <a:effectLst/>
                        </a:rPr>
                        <a:t>頻度</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14312">
                <a:tc>
                  <a:txBody>
                    <a:bodyPr/>
                    <a:lstStyle/>
                    <a:p>
                      <a:pPr algn="r" fontAlgn="ctr"/>
                      <a:r>
                        <a:rPr lang="ja-JP" altLang="en-US" sz="2000" u="none" strike="noStrike" dirty="0">
                          <a:effectLst/>
                        </a:rPr>
                        <a:t>　</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中国</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韓国</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日本</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計</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4959">
                <a:tc>
                  <a:txBody>
                    <a:bodyPr/>
                    <a:lstStyle/>
                    <a:p>
                      <a:pPr algn="l" fontAlgn="ctr"/>
                      <a:r>
                        <a:rPr lang="en-US" altLang="ja-JP" sz="2000" b="0" i="0" u="none" strike="noStrike" dirty="0" smtClean="0">
                          <a:solidFill>
                            <a:srgbClr val="000000"/>
                          </a:solidFill>
                          <a:effectLst/>
                          <a:latin typeface="ＭＳ Ｐゴシック"/>
                        </a:rPr>
                        <a:t>60</a:t>
                      </a:r>
                      <a:r>
                        <a:rPr lang="ja-JP" altLang="en-US" sz="2000" b="0" i="0" u="none" strike="noStrike" dirty="0" smtClean="0">
                          <a:solidFill>
                            <a:srgbClr val="000000"/>
                          </a:solidFill>
                          <a:effectLst/>
                          <a:latin typeface="ＭＳ Ｐゴシック"/>
                        </a:rPr>
                        <a:t>年代</a:t>
                      </a:r>
                      <a:r>
                        <a:rPr lang="en-US" altLang="ja-JP" sz="2000" b="0" i="0" u="none" strike="noStrike" dirty="0" smtClean="0">
                          <a:solidFill>
                            <a:srgbClr val="000000"/>
                          </a:solidFill>
                          <a:effectLst/>
                          <a:latin typeface="ＭＳ Ｐゴシック"/>
                        </a:rPr>
                        <a:t>(</a:t>
                      </a:r>
                      <a:r>
                        <a:rPr lang="en-US" altLang="ja-JP" sz="2000" b="0" i="0" u="none" strike="noStrike" dirty="0" err="1" smtClean="0">
                          <a:solidFill>
                            <a:srgbClr val="000000"/>
                          </a:solidFill>
                          <a:effectLst/>
                          <a:latin typeface="ＭＳ Ｐゴシック"/>
                        </a:rPr>
                        <a:t>Brown+LOB</a:t>
                      </a:r>
                      <a:r>
                        <a:rPr lang="en-US" altLang="ja-JP" sz="2000" b="0" i="0" u="none" strike="noStrike" dirty="0" smtClean="0">
                          <a:solidFill>
                            <a:srgbClr val="000000"/>
                          </a:solidFill>
                          <a:effectLst/>
                          <a:latin typeface="ＭＳ Ｐゴシック"/>
                        </a:rPr>
                        <a:t>)</a:t>
                      </a:r>
                      <a:endParaRPr 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b="0" i="0" u="none" strike="noStrike" dirty="0" smtClean="0">
                          <a:solidFill>
                            <a:srgbClr val="000000"/>
                          </a:solidFill>
                          <a:effectLst/>
                          <a:latin typeface="ＭＳ Ｐゴシック"/>
                        </a:rPr>
                        <a:t>254</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b="0" i="0" u="none" strike="noStrike" dirty="0" smtClean="0">
                          <a:solidFill>
                            <a:srgbClr val="000000"/>
                          </a:solidFill>
                          <a:effectLst/>
                          <a:latin typeface="ＭＳ Ｐゴシック"/>
                        </a:rPr>
                        <a:t>36</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b="0" i="0" u="none" strike="noStrike" dirty="0" smtClean="0">
                          <a:solidFill>
                            <a:srgbClr val="000000"/>
                          </a:solidFill>
                          <a:effectLst/>
                          <a:latin typeface="ＭＳ Ｐゴシック"/>
                        </a:rPr>
                        <a:t>123</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b="0" i="0" u="none" strike="noStrike" dirty="0" smtClean="0">
                          <a:solidFill>
                            <a:srgbClr val="000000"/>
                          </a:solidFill>
                          <a:effectLst/>
                          <a:latin typeface="ＭＳ Ｐゴシック"/>
                        </a:rPr>
                        <a:t>413</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r>
              <a:tr h="314312">
                <a:tc>
                  <a:txBody>
                    <a:bodyPr/>
                    <a:lstStyle/>
                    <a:p>
                      <a:pPr algn="l" fontAlgn="ctr"/>
                      <a:r>
                        <a:rPr lang="en-US" altLang="ja-JP" sz="2000" u="none" strike="noStrike" dirty="0" smtClean="0">
                          <a:effectLst/>
                        </a:rPr>
                        <a:t>90</a:t>
                      </a:r>
                      <a:r>
                        <a:rPr lang="ja-JP" altLang="en-US" sz="2000" u="none" strike="noStrike" dirty="0" smtClean="0">
                          <a:effectLst/>
                        </a:rPr>
                        <a:t>年代</a:t>
                      </a:r>
                      <a:r>
                        <a:rPr lang="en-US" altLang="ja-JP" sz="2000" u="none" strike="noStrike" dirty="0" smtClean="0">
                          <a:effectLst/>
                        </a:rPr>
                        <a:t>(</a:t>
                      </a:r>
                      <a:r>
                        <a:rPr lang="en-US" altLang="ja-JP" sz="2000" u="none" strike="noStrike" dirty="0" err="1" smtClean="0">
                          <a:effectLst/>
                        </a:rPr>
                        <a:t>Frown+FLOB</a:t>
                      </a:r>
                      <a:r>
                        <a:rPr lang="en-US" altLang="ja-JP" sz="2000" u="none" strike="noStrike" dirty="0" smtClean="0">
                          <a:effectLst/>
                        </a:rPr>
                        <a:t>)</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308</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78</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375</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761</a:t>
                      </a:r>
                      <a:endParaRPr lang="en-US" altLang="ja-JP" sz="2000" b="0" i="0" u="none" strike="noStrike" dirty="0">
                        <a:solidFill>
                          <a:srgbClr val="000000"/>
                        </a:solidFill>
                        <a:effectLst/>
                        <a:latin typeface="ＭＳ Ｐゴシック"/>
                      </a:endParaRPr>
                    </a:p>
                  </a:txBody>
                  <a:tcPr marL="7620" marR="7620" marT="7620" marB="0" anchor="ctr">
                    <a:lnB w="12700" cap="flat" cmpd="sng" algn="ctr">
                      <a:solidFill>
                        <a:schemeClr val="tx1"/>
                      </a:solidFill>
                      <a:prstDash val="solid"/>
                      <a:round/>
                      <a:headEnd type="none" w="med" len="med"/>
                      <a:tailEnd type="none" w="med" len="med"/>
                    </a:lnB>
                  </a:tcPr>
                </a:tc>
              </a:tr>
              <a:tr h="314312">
                <a:tc>
                  <a:txBody>
                    <a:bodyPr/>
                    <a:lstStyle/>
                    <a:p>
                      <a:pPr algn="l" fontAlgn="ctr"/>
                      <a:r>
                        <a:rPr lang="ja-JP" altLang="en-US" sz="2000" u="none" strike="noStrike" dirty="0">
                          <a:effectLst/>
                        </a:rPr>
                        <a:t>計</a:t>
                      </a:r>
                      <a:endParaRPr lang="ja-JP" alt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562</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114</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ctr"/>
                      <a:r>
                        <a:rPr lang="en-US" altLang="ja-JP" sz="2000" b="0" i="0" u="none" strike="noStrike" dirty="0" smtClean="0">
                          <a:solidFill>
                            <a:srgbClr val="000000"/>
                          </a:solidFill>
                          <a:effectLst/>
                          <a:latin typeface="ＭＳ Ｐゴシック"/>
                        </a:rPr>
                        <a:t>498</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2000" b="0" i="0" u="none" strike="noStrike" dirty="0" smtClean="0">
                          <a:solidFill>
                            <a:srgbClr val="000000"/>
                          </a:solidFill>
                          <a:effectLst/>
                          <a:latin typeface="ＭＳ Ｐゴシック"/>
                        </a:rPr>
                        <a:t>1,174</a:t>
                      </a:r>
                    </a:p>
                  </a:txBody>
                  <a:tcPr marL="7620" marR="7620" marT="7620" marB="0"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242185625"/>
              </p:ext>
            </p:extLst>
          </p:nvPr>
        </p:nvGraphicFramePr>
        <p:xfrm>
          <a:off x="395536" y="3789040"/>
          <a:ext cx="8496944" cy="1852432"/>
        </p:xfrm>
        <a:graphic>
          <a:graphicData uri="http://schemas.openxmlformats.org/drawingml/2006/table">
            <a:tbl>
              <a:tblPr>
                <a:tableStyleId>{5C22544A-7EE6-4342-B048-85BDC9FD1C3A}</a:tableStyleId>
              </a:tblPr>
              <a:tblGrid>
                <a:gridCol w="1071142"/>
                <a:gridCol w="1089098"/>
                <a:gridCol w="1152128"/>
                <a:gridCol w="1104123"/>
                <a:gridCol w="1104123"/>
                <a:gridCol w="1104123"/>
                <a:gridCol w="1872207"/>
              </a:tblGrid>
              <a:tr h="279481">
                <a:tc gridSpan="7">
                  <a:txBody>
                    <a:bodyPr/>
                    <a:lstStyle/>
                    <a:p>
                      <a:pPr algn="l" fontAlgn="ctr"/>
                      <a:r>
                        <a:rPr lang="ja-JP" altLang="en-US" sz="2000" u="none" strike="noStrike" dirty="0" smtClean="0">
                          <a:effectLst/>
                        </a:rPr>
                        <a:t>表４</a:t>
                      </a:r>
                      <a:r>
                        <a:rPr lang="ja-JP" altLang="en-US" sz="2000" u="none" strike="noStrike" dirty="0">
                          <a:effectLst/>
                        </a:rPr>
                        <a:t>　</a:t>
                      </a:r>
                      <a:r>
                        <a:rPr lang="ja-JP" altLang="en-US" sz="2000" u="none" strike="noStrike" dirty="0" smtClean="0">
                          <a:effectLst/>
                        </a:rPr>
                        <a:t>年代別の頻度と</a:t>
                      </a:r>
                      <a:r>
                        <a:rPr lang="en-US" altLang="ja-JP" sz="2000" u="none" strike="noStrike" dirty="0">
                          <a:effectLst/>
                        </a:rPr>
                        <a:t>χ2</a:t>
                      </a:r>
                      <a:r>
                        <a:rPr lang="ja-JP" altLang="en-US" sz="2000" u="none" strike="noStrike" dirty="0">
                          <a:effectLst/>
                        </a:rPr>
                        <a:t>乗検定の結果</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12252">
                <a:tc>
                  <a:txBody>
                    <a:bodyPr/>
                    <a:lstStyle/>
                    <a:p>
                      <a:pPr algn="l" fontAlgn="ctr"/>
                      <a:r>
                        <a:rPr lang="ja-JP" altLang="en-US" sz="1800" u="none" strike="noStrike" dirty="0">
                          <a:effectLst/>
                        </a:rPr>
                        <a:t>　</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dirty="0" smtClean="0">
                          <a:solidFill>
                            <a:srgbClr val="000000"/>
                          </a:solidFill>
                          <a:effectLst/>
                          <a:latin typeface="ＭＳ Ｐゴシック"/>
                        </a:rPr>
                        <a:t>60</a:t>
                      </a:r>
                      <a:r>
                        <a:rPr lang="ja-JP" altLang="en-US" sz="1800" b="0" i="0" u="none" strike="noStrike" dirty="0" smtClean="0">
                          <a:solidFill>
                            <a:srgbClr val="000000"/>
                          </a:solidFill>
                          <a:effectLst/>
                          <a:latin typeface="ＭＳ Ｐゴシック"/>
                        </a:rPr>
                        <a:t>年代</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800" u="none" strike="noStrike" dirty="0" smtClean="0">
                          <a:effectLst/>
                        </a:rPr>
                        <a:t>90</a:t>
                      </a:r>
                      <a:r>
                        <a:rPr lang="ja-JP" altLang="en-US" sz="1800" u="none" strike="noStrike" dirty="0" smtClean="0">
                          <a:effectLst/>
                        </a:rPr>
                        <a:t>年代</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1800" u="none" strike="noStrike" dirty="0">
                          <a:effectLst/>
                        </a:rPr>
                        <a:t>予測頻度</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l-GR" sz="1800" u="none" strike="noStrike">
                          <a:effectLst/>
                        </a:rPr>
                        <a:t>χ2</a:t>
                      </a:r>
                      <a:r>
                        <a:rPr lang="ja-JP" altLang="en-US" sz="1800" u="none" strike="noStrike">
                          <a:effectLst/>
                        </a:rPr>
                        <a:t>乗値</a:t>
                      </a:r>
                      <a:endParaRPr lang="ja-JP" altLang="en-US" sz="1800" b="0" i="0" u="none" strike="noStrike">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800" u="none" strike="noStrike" dirty="0">
                          <a:effectLst/>
                        </a:rPr>
                        <a:t>ｐ</a:t>
                      </a:r>
                      <a:r>
                        <a:rPr lang="ja-JP" altLang="en-US" sz="1800" u="none" strike="noStrike" dirty="0">
                          <a:effectLst/>
                        </a:rPr>
                        <a:t>値</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800" u="none" strike="noStrike" dirty="0">
                          <a:effectLst/>
                        </a:rPr>
                        <a:t>結論</a:t>
                      </a:r>
                      <a:endParaRPr lang="ja-JP" altLang="en-US" sz="18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9481">
                <a:tc>
                  <a:txBody>
                    <a:bodyPr/>
                    <a:lstStyle/>
                    <a:p>
                      <a:pPr algn="ctr" fontAlgn="ctr"/>
                      <a:r>
                        <a:rPr lang="ja-JP" altLang="en-US" sz="1800" u="none" strike="noStrike" dirty="0">
                          <a:effectLst/>
                        </a:rPr>
                        <a:t>中国</a:t>
                      </a:r>
                      <a:endParaRPr lang="ja-JP" altLang="en-US"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b="0" i="0" u="none" strike="noStrike" dirty="0" smtClean="0">
                          <a:solidFill>
                            <a:srgbClr val="000000"/>
                          </a:solidFill>
                          <a:effectLst/>
                          <a:latin typeface="ＭＳ Ｐゴシック"/>
                        </a:rPr>
                        <a:t>254</a:t>
                      </a:r>
                      <a:endParaRPr lang="en-US" altLang="ja-JP" sz="18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b="0" i="0" u="none" strike="noStrike" dirty="0" smtClean="0">
                          <a:solidFill>
                            <a:srgbClr val="000000"/>
                          </a:solidFill>
                          <a:effectLst/>
                          <a:latin typeface="ＭＳ Ｐゴシック"/>
                        </a:rPr>
                        <a:t>308</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b="0" i="0" u="none" strike="noStrike" dirty="0">
                          <a:solidFill>
                            <a:srgbClr val="000000"/>
                          </a:solidFill>
                          <a:effectLst/>
                          <a:latin typeface="Arial"/>
                        </a:rPr>
                        <a:t>281</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b="0" i="0" u="none" strike="noStrike" dirty="0">
                          <a:solidFill>
                            <a:srgbClr val="000000"/>
                          </a:solidFill>
                          <a:effectLst/>
                          <a:latin typeface="Arial"/>
                        </a:rPr>
                        <a:t>5.19</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800" b="0" i="0" u="none" strike="noStrike">
                          <a:solidFill>
                            <a:srgbClr val="000000"/>
                          </a:solidFill>
                          <a:effectLst/>
                          <a:latin typeface="Arial"/>
                        </a:rPr>
                        <a:t>0.02274</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800" b="0" i="0" u="none" strike="noStrike" dirty="0" smtClean="0">
                          <a:solidFill>
                            <a:srgbClr val="000000"/>
                          </a:solidFill>
                          <a:effectLst/>
                          <a:latin typeface="Arial"/>
                        </a:rPr>
                        <a:t>　</a:t>
                      </a:r>
                      <a:r>
                        <a:rPr lang="en-US" altLang="ja-JP" sz="1800" b="0" i="0" u="none" strike="noStrike" dirty="0" smtClean="0">
                          <a:solidFill>
                            <a:srgbClr val="000000"/>
                          </a:solidFill>
                          <a:effectLst/>
                          <a:latin typeface="Arial"/>
                        </a:rPr>
                        <a:t>5</a:t>
                      </a:r>
                      <a:r>
                        <a:rPr lang="en-US" altLang="ja-JP" sz="1800" b="0" i="0" u="none" strike="noStrike" dirty="0">
                          <a:solidFill>
                            <a:srgbClr val="000000"/>
                          </a:solidFill>
                          <a:effectLst/>
                          <a:latin typeface="Arial"/>
                        </a:rPr>
                        <a:t>%</a:t>
                      </a:r>
                      <a:r>
                        <a:rPr lang="ja-JP" altLang="en-US" sz="1800" b="0" i="0" u="none" strike="noStrike" dirty="0">
                          <a:solidFill>
                            <a:srgbClr val="000000"/>
                          </a:solidFill>
                          <a:effectLst/>
                          <a:latin typeface="ＭＳ Ｐゴシック"/>
                        </a:rPr>
                        <a:t>レベルで有意</a:t>
                      </a:r>
                      <a:endParaRPr lang="ja-JP" altLang="en-US" sz="1800" b="0" i="0" u="none" strike="noStrike" dirty="0">
                        <a:solidFill>
                          <a:srgbClr val="000000"/>
                        </a:solidFill>
                        <a:effectLst/>
                        <a:latin typeface="Arial"/>
                      </a:endParaRPr>
                    </a:p>
                  </a:txBody>
                  <a:tcPr marL="7620" marR="7620" marT="7620" marB="0" anchor="ctr">
                    <a:lnT w="12700" cap="flat" cmpd="sng" algn="ctr">
                      <a:solidFill>
                        <a:schemeClr val="tx1"/>
                      </a:solidFill>
                      <a:prstDash val="solid"/>
                      <a:round/>
                      <a:headEnd type="none" w="med" len="med"/>
                      <a:tailEnd type="none" w="med" len="med"/>
                    </a:lnT>
                  </a:tcPr>
                </a:tc>
              </a:tr>
              <a:tr h="279481">
                <a:tc>
                  <a:txBody>
                    <a:bodyPr/>
                    <a:lstStyle/>
                    <a:p>
                      <a:pPr algn="ctr" fontAlgn="ctr"/>
                      <a:r>
                        <a:rPr lang="ja-JP" altLang="en-US" sz="1800" u="none" strike="noStrike" dirty="0">
                          <a:effectLst/>
                        </a:rPr>
                        <a:t>韓国</a:t>
                      </a:r>
                      <a:endParaRPr lang="ja-JP" altLang="en-US"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dirty="0" smtClean="0">
                          <a:solidFill>
                            <a:srgbClr val="000000"/>
                          </a:solidFill>
                          <a:effectLst/>
                          <a:latin typeface="ＭＳ Ｐゴシック"/>
                        </a:rPr>
                        <a:t>36</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dirty="0" smtClean="0">
                          <a:solidFill>
                            <a:srgbClr val="000000"/>
                          </a:solidFill>
                          <a:effectLst/>
                          <a:latin typeface="ＭＳ Ｐゴシック"/>
                        </a:rPr>
                        <a:t>78</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a:solidFill>
                            <a:srgbClr val="000000"/>
                          </a:solidFill>
                          <a:effectLst/>
                          <a:latin typeface="Arial"/>
                        </a:rPr>
                        <a:t>57</a:t>
                      </a:r>
                    </a:p>
                  </a:txBody>
                  <a:tcPr marL="7620" marR="7620" marT="7620" marB="0" anchor="ctr"/>
                </a:tc>
                <a:tc>
                  <a:txBody>
                    <a:bodyPr/>
                    <a:lstStyle/>
                    <a:p>
                      <a:pPr algn="r" fontAlgn="ctr"/>
                      <a:r>
                        <a:rPr lang="en-US" altLang="ja-JP" sz="1800" b="0" i="0" u="none" strike="noStrike" dirty="0">
                          <a:solidFill>
                            <a:srgbClr val="000000"/>
                          </a:solidFill>
                          <a:effectLst/>
                          <a:latin typeface="Arial"/>
                        </a:rPr>
                        <a:t>15.47</a:t>
                      </a:r>
                    </a:p>
                  </a:txBody>
                  <a:tcPr marL="7620" marR="7620" marT="7620" marB="0" anchor="ctr"/>
                </a:tc>
                <a:tc>
                  <a:txBody>
                    <a:bodyPr/>
                    <a:lstStyle/>
                    <a:p>
                      <a:pPr algn="r" fontAlgn="ctr"/>
                      <a:r>
                        <a:rPr lang="en-US" altLang="ja-JP" sz="1800" b="0" i="0" u="none" strike="noStrike" dirty="0">
                          <a:solidFill>
                            <a:srgbClr val="000000"/>
                          </a:solidFill>
                          <a:effectLst/>
                          <a:latin typeface="Arial"/>
                        </a:rPr>
                        <a:t>0.00008</a:t>
                      </a:r>
                    </a:p>
                  </a:txBody>
                  <a:tcPr marL="7620" marR="7620" marT="7620" marB="0" anchor="ctr"/>
                </a:tc>
                <a:tc>
                  <a:txBody>
                    <a:bodyPr/>
                    <a:lstStyle/>
                    <a:p>
                      <a:pPr algn="l" fontAlgn="ctr"/>
                      <a:r>
                        <a:rPr lang="ja-JP" altLang="en-US" sz="1800" b="0" i="0" u="none" strike="noStrike" dirty="0" smtClean="0">
                          <a:solidFill>
                            <a:srgbClr val="000000"/>
                          </a:solidFill>
                          <a:effectLst/>
                          <a:latin typeface="Arial"/>
                        </a:rPr>
                        <a:t>　</a:t>
                      </a:r>
                      <a:r>
                        <a:rPr lang="en-US" altLang="ja-JP" sz="1800" b="0" i="0" u="none" strike="noStrike" dirty="0" smtClean="0">
                          <a:solidFill>
                            <a:srgbClr val="000000"/>
                          </a:solidFill>
                          <a:effectLst/>
                          <a:latin typeface="Arial"/>
                        </a:rPr>
                        <a:t>5</a:t>
                      </a:r>
                      <a:r>
                        <a:rPr lang="en-US" altLang="ja-JP" sz="1800" b="0" i="0" u="none" strike="noStrike" dirty="0">
                          <a:solidFill>
                            <a:srgbClr val="000000"/>
                          </a:solidFill>
                          <a:effectLst/>
                          <a:latin typeface="Arial"/>
                        </a:rPr>
                        <a:t>%</a:t>
                      </a:r>
                      <a:r>
                        <a:rPr lang="ja-JP" altLang="en-US" sz="1800" b="0" i="0" u="none" strike="noStrike" dirty="0">
                          <a:solidFill>
                            <a:srgbClr val="000000"/>
                          </a:solidFill>
                          <a:effectLst/>
                          <a:latin typeface="ＭＳ Ｐゴシック"/>
                        </a:rPr>
                        <a:t>レベルで有意</a:t>
                      </a:r>
                      <a:endParaRPr lang="ja-JP" altLang="en-US" sz="1800" b="0" i="0" u="none" strike="noStrike" dirty="0">
                        <a:solidFill>
                          <a:srgbClr val="000000"/>
                        </a:solidFill>
                        <a:effectLst/>
                        <a:latin typeface="Arial"/>
                      </a:endParaRPr>
                    </a:p>
                  </a:txBody>
                  <a:tcPr marL="7620" marR="7620" marT="7620" marB="0" anchor="ctr"/>
                </a:tc>
              </a:tr>
              <a:tr h="279481">
                <a:tc>
                  <a:txBody>
                    <a:bodyPr/>
                    <a:lstStyle/>
                    <a:p>
                      <a:pPr algn="ctr" fontAlgn="ctr"/>
                      <a:r>
                        <a:rPr lang="ja-JP" altLang="en-US" sz="1800" u="none" strike="noStrike" dirty="0" smtClean="0">
                          <a:effectLst/>
                        </a:rPr>
                        <a:t>日本</a:t>
                      </a:r>
                      <a:endParaRPr lang="ja-JP" altLang="en-US"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dirty="0" smtClean="0">
                          <a:solidFill>
                            <a:srgbClr val="000000"/>
                          </a:solidFill>
                          <a:effectLst/>
                          <a:latin typeface="ＭＳ Ｐゴシック"/>
                        </a:rPr>
                        <a:t>123</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dirty="0" smtClean="0">
                          <a:solidFill>
                            <a:srgbClr val="000000"/>
                          </a:solidFill>
                          <a:effectLst/>
                          <a:latin typeface="ＭＳ Ｐゴシック"/>
                        </a:rPr>
                        <a:t>375</a:t>
                      </a:r>
                      <a:endParaRPr lang="en-US" altLang="ja-JP" sz="18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800" b="0" i="0" u="none" strike="noStrike">
                          <a:solidFill>
                            <a:srgbClr val="000000"/>
                          </a:solidFill>
                          <a:effectLst/>
                          <a:latin typeface="Arial"/>
                        </a:rPr>
                        <a:t>249</a:t>
                      </a:r>
                    </a:p>
                  </a:txBody>
                  <a:tcPr marL="7620" marR="7620" marT="7620" marB="0" anchor="ctr"/>
                </a:tc>
                <a:tc>
                  <a:txBody>
                    <a:bodyPr/>
                    <a:lstStyle/>
                    <a:p>
                      <a:pPr algn="r" fontAlgn="ctr"/>
                      <a:r>
                        <a:rPr lang="en-US" altLang="ja-JP" sz="1800" b="0" i="0" u="none" strike="noStrike">
                          <a:solidFill>
                            <a:srgbClr val="000000"/>
                          </a:solidFill>
                          <a:effectLst/>
                          <a:latin typeface="Arial"/>
                        </a:rPr>
                        <a:t>127.52</a:t>
                      </a:r>
                    </a:p>
                  </a:txBody>
                  <a:tcPr marL="7620" marR="7620" marT="7620" marB="0" anchor="ctr"/>
                </a:tc>
                <a:tc>
                  <a:txBody>
                    <a:bodyPr/>
                    <a:lstStyle/>
                    <a:p>
                      <a:pPr algn="r" fontAlgn="ctr"/>
                      <a:r>
                        <a:rPr lang="en-US" altLang="ja-JP" sz="1800" b="0" i="0" u="none" strike="noStrike">
                          <a:solidFill>
                            <a:srgbClr val="000000"/>
                          </a:solidFill>
                          <a:effectLst/>
                          <a:latin typeface="Arial"/>
                        </a:rPr>
                        <a:t>0.00000</a:t>
                      </a:r>
                    </a:p>
                  </a:txBody>
                  <a:tcPr marL="7620" marR="7620" marT="7620" marB="0" anchor="ctr"/>
                </a:tc>
                <a:tc>
                  <a:txBody>
                    <a:bodyPr/>
                    <a:lstStyle/>
                    <a:p>
                      <a:pPr algn="l" fontAlgn="ctr"/>
                      <a:r>
                        <a:rPr lang="ja-JP" altLang="en-US" sz="1800" b="0" i="0" u="none" strike="noStrike" dirty="0" smtClean="0">
                          <a:solidFill>
                            <a:srgbClr val="000000"/>
                          </a:solidFill>
                          <a:effectLst/>
                          <a:latin typeface="Arial"/>
                        </a:rPr>
                        <a:t>　</a:t>
                      </a:r>
                      <a:r>
                        <a:rPr lang="en-US" altLang="ja-JP" sz="1800" b="0" i="0" u="none" strike="noStrike" dirty="0" smtClean="0">
                          <a:solidFill>
                            <a:srgbClr val="000000"/>
                          </a:solidFill>
                          <a:effectLst/>
                          <a:latin typeface="Arial"/>
                        </a:rPr>
                        <a:t>5</a:t>
                      </a:r>
                      <a:r>
                        <a:rPr lang="en-US" altLang="ja-JP" sz="1800" b="0" i="0" u="none" strike="noStrike" dirty="0">
                          <a:solidFill>
                            <a:srgbClr val="000000"/>
                          </a:solidFill>
                          <a:effectLst/>
                          <a:latin typeface="Arial"/>
                        </a:rPr>
                        <a:t>%</a:t>
                      </a:r>
                      <a:r>
                        <a:rPr lang="ja-JP" altLang="en-US" sz="1800" b="0" i="0" u="none" strike="noStrike" dirty="0">
                          <a:solidFill>
                            <a:srgbClr val="000000"/>
                          </a:solidFill>
                          <a:effectLst/>
                          <a:latin typeface="ＭＳ Ｐゴシック"/>
                        </a:rPr>
                        <a:t>レベルで有意</a:t>
                      </a:r>
                      <a:endParaRPr lang="ja-JP" altLang="en-US" sz="1800" b="0" i="0" u="none" strike="noStrike" dirty="0">
                        <a:solidFill>
                          <a:srgbClr val="000000"/>
                        </a:solidFill>
                        <a:effectLst/>
                        <a:latin typeface="Arial"/>
                      </a:endParaRPr>
                    </a:p>
                  </a:txBody>
                  <a:tcPr marL="7620" marR="7620" marT="7620" marB="0" anchor="ctr"/>
                </a:tc>
              </a:tr>
              <a:tr h="279481">
                <a:tc>
                  <a:txBody>
                    <a:bodyPr/>
                    <a:lstStyle/>
                    <a:p>
                      <a:pPr algn="ctr" fontAlgn="ctr"/>
                      <a:r>
                        <a:rPr lang="ja-JP" altLang="en-US" sz="1800" u="none" strike="noStrike" dirty="0" smtClean="0">
                          <a:effectLst/>
                        </a:rPr>
                        <a:t>全体</a:t>
                      </a:r>
                      <a:endParaRPr lang="ja-JP" altLang="en-US"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dirty="0" smtClean="0">
                          <a:solidFill>
                            <a:srgbClr val="000000"/>
                          </a:solidFill>
                          <a:effectLst/>
                          <a:latin typeface="ＭＳ Ｐゴシック"/>
                        </a:rPr>
                        <a:t>413</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dirty="0" smtClean="0">
                          <a:solidFill>
                            <a:srgbClr val="000000"/>
                          </a:solidFill>
                          <a:effectLst/>
                          <a:latin typeface="ＭＳ Ｐゴシック"/>
                        </a:rPr>
                        <a:t>761</a:t>
                      </a:r>
                      <a:endParaRPr lang="en-US" altLang="ja-JP" sz="18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a:solidFill>
                            <a:srgbClr val="000000"/>
                          </a:solidFill>
                          <a:effectLst/>
                          <a:latin typeface="Arial"/>
                        </a:rPr>
                        <a:t>587</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a:solidFill>
                            <a:srgbClr val="000000"/>
                          </a:solidFill>
                          <a:effectLst/>
                          <a:latin typeface="Arial"/>
                        </a:rPr>
                        <a:t>103.16</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1800" b="0" i="0" u="none" strike="noStrike">
                          <a:solidFill>
                            <a:srgbClr val="000000"/>
                          </a:solidFill>
                          <a:effectLst/>
                          <a:latin typeface="Arial"/>
                        </a:rPr>
                        <a:t>0.00000</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l" fontAlgn="ctr"/>
                      <a:r>
                        <a:rPr lang="ja-JP" altLang="en-US" sz="1800" b="0" i="0" u="none" strike="noStrike" dirty="0" smtClean="0">
                          <a:solidFill>
                            <a:srgbClr val="000000"/>
                          </a:solidFill>
                          <a:effectLst/>
                          <a:latin typeface="Arial"/>
                        </a:rPr>
                        <a:t>　</a:t>
                      </a:r>
                      <a:r>
                        <a:rPr lang="en-US" altLang="ja-JP" sz="1800" b="0" i="0" u="none" strike="noStrike" dirty="0" smtClean="0">
                          <a:solidFill>
                            <a:srgbClr val="000000"/>
                          </a:solidFill>
                          <a:effectLst/>
                          <a:latin typeface="Arial"/>
                        </a:rPr>
                        <a:t>5%</a:t>
                      </a:r>
                      <a:r>
                        <a:rPr lang="ja-JP" altLang="en-US" sz="1800" b="0" i="0" u="none" strike="noStrike" dirty="0">
                          <a:solidFill>
                            <a:srgbClr val="000000"/>
                          </a:solidFill>
                          <a:effectLst/>
                          <a:latin typeface="ＭＳ Ｐゴシック"/>
                        </a:rPr>
                        <a:t>レベルで有意</a:t>
                      </a:r>
                      <a:endParaRPr lang="ja-JP" altLang="en-US" sz="1800" b="0" i="0" u="none" strike="noStrike" dirty="0">
                        <a:solidFill>
                          <a:srgbClr val="000000"/>
                        </a:solidFill>
                        <a:effectLst/>
                        <a:latin typeface="Arial"/>
                      </a:endParaRPr>
                    </a:p>
                  </a:txBody>
                  <a:tcPr marL="7620" marR="7620" marT="7620" marB="0" anchor="ctr">
                    <a:lnB w="28575" cap="flat" cmpd="sng" algn="ctr">
                      <a:solidFill>
                        <a:schemeClr val="tx1"/>
                      </a:solidFill>
                      <a:prstDash val="solid"/>
                      <a:round/>
                      <a:headEnd type="none" w="med" len="med"/>
                      <a:tailEnd type="none" w="med" len="med"/>
                    </a:lnB>
                  </a:tcPr>
                </a:tc>
              </a:tr>
            </a:tbl>
          </a:graphicData>
        </a:graphic>
      </p:graphicFrame>
      <p:sp>
        <p:nvSpPr>
          <p:cNvPr id="3" name="テキスト ボックス 2"/>
          <p:cNvSpPr txBox="1"/>
          <p:nvPr/>
        </p:nvSpPr>
        <p:spPr>
          <a:xfrm>
            <a:off x="539552" y="5916238"/>
            <a:ext cx="8163748" cy="646331"/>
          </a:xfrm>
          <a:prstGeom prst="rect">
            <a:avLst/>
          </a:prstGeom>
          <a:noFill/>
        </p:spPr>
        <p:txBody>
          <a:bodyPr wrap="square" rtlCol="0">
            <a:spAutoFit/>
          </a:bodyPr>
          <a:lstStyle/>
          <a:p>
            <a:pPr algn="l"/>
            <a:r>
              <a:rPr kumimoji="1" lang="en-US" altLang="ja-JP" dirty="0" smtClean="0"/>
              <a:t>3</a:t>
            </a:r>
            <a:r>
              <a:rPr kumimoji="1" lang="ja-JP" altLang="en-US" dirty="0" smtClean="0"/>
              <a:t>か国を表す語の使用頻度は、いずれも、</a:t>
            </a:r>
            <a:r>
              <a:rPr kumimoji="1" lang="en-US" altLang="ja-JP" dirty="0" smtClean="0"/>
              <a:t>5%</a:t>
            </a:r>
            <a:r>
              <a:rPr kumimoji="1" lang="ja-JP" altLang="en-US" dirty="0" smtClean="0"/>
              <a:t>有意レベルにおいて</a:t>
            </a:r>
            <a:r>
              <a:rPr kumimoji="1" lang="en-US" altLang="ja-JP" dirty="0" smtClean="0"/>
              <a:t>60</a:t>
            </a:r>
            <a:r>
              <a:rPr lang="ja-JP" altLang="en-US" dirty="0" smtClean="0"/>
              <a:t>年代</a:t>
            </a:r>
            <a:r>
              <a:rPr lang="ja-JP" altLang="en-US" dirty="0"/>
              <a:t>より</a:t>
            </a:r>
            <a:r>
              <a:rPr lang="ja-JP" altLang="en-US" dirty="0" smtClean="0"/>
              <a:t>も</a:t>
            </a:r>
            <a:r>
              <a:rPr lang="en-US" altLang="ja-JP" dirty="0" smtClean="0"/>
              <a:t>90</a:t>
            </a:r>
            <a:r>
              <a:rPr lang="ja-JP" altLang="en-US" dirty="0" smtClean="0"/>
              <a:t>年代の方が多いと言える。</a:t>
            </a:r>
            <a:endParaRPr kumimoji="1" lang="ja-JP" altLang="en-US" dirty="0"/>
          </a:p>
        </p:txBody>
      </p:sp>
      <p:pic>
        <p:nvPicPr>
          <p:cNvPr id="2" name="gohou04-0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187544"/>
            <a:ext cx="487363" cy="487363"/>
          </a:xfrm>
          <a:prstGeom prst="rect">
            <a:avLst/>
          </a:prstGeom>
        </p:spPr>
      </p:pic>
    </p:spTree>
    <p:extLst>
      <p:ext uri="{BB962C8B-B14F-4D97-AF65-F5344CB8AC3E}">
        <p14:creationId xmlns:p14="http://schemas.microsoft.com/office/powerpoint/2010/main" val="55921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ja-JP" altLang="en-US" sz="4000" u="sng" dirty="0" smtClean="0"/>
              <a:t>第</a:t>
            </a:r>
            <a:r>
              <a:rPr lang="en-US" altLang="ja-JP" sz="4000" u="sng" dirty="0" smtClean="0"/>
              <a:t>4</a:t>
            </a:r>
            <a:r>
              <a:rPr lang="ja-JP" altLang="en-US" sz="4000" u="sng" dirty="0" smtClean="0"/>
              <a:t>回小課題</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⑤</a:t>
            </a:r>
            <a:endParaRPr kumimoji="1" lang="ja-JP" altLang="en-US" sz="3600" dirty="0">
              <a:solidFill>
                <a:srgbClr val="FF0000"/>
              </a:solidFill>
            </a:endParaRPr>
          </a:p>
        </p:txBody>
      </p:sp>
      <p:sp>
        <p:nvSpPr>
          <p:cNvPr id="4" name="コンテンツ プレースホルダー 2"/>
          <p:cNvSpPr>
            <a:spLocks noGrp="1"/>
          </p:cNvSpPr>
          <p:nvPr>
            <p:ph idx="1"/>
          </p:nvPr>
        </p:nvSpPr>
        <p:spPr>
          <a:xfrm>
            <a:off x="348905" y="1196752"/>
            <a:ext cx="8280920" cy="1944216"/>
          </a:xfrm>
          <a:ln w="31750">
            <a:solidFill>
              <a:srgbClr val="C00000"/>
            </a:solidFill>
            <a:prstDash val="sysDash"/>
          </a:ln>
        </p:spPr>
        <p:txBody>
          <a:bodyPr>
            <a:normAutofit fontScale="77500" lnSpcReduction="20000"/>
          </a:bodyPr>
          <a:lstStyle/>
          <a:p>
            <a:pPr marL="0" indent="0">
              <a:buNone/>
            </a:pPr>
            <a:r>
              <a:rPr lang="ja-JP" altLang="en-US" sz="2900" dirty="0" smtClean="0"/>
              <a:t>　　　　</a:t>
            </a:r>
            <a:endParaRPr lang="en-US" altLang="ja-JP" sz="2900" dirty="0" smtClean="0"/>
          </a:p>
          <a:p>
            <a:pPr marL="0" indent="0">
              <a:buNone/>
            </a:pPr>
            <a:r>
              <a:rPr lang="ja-JP" altLang="en-US" sz="2900" dirty="0" smtClean="0"/>
              <a:t>　アメリカとイギリスの間には、あるいは、</a:t>
            </a:r>
            <a:r>
              <a:rPr lang="en-US" altLang="ja-JP" sz="2900" dirty="0" smtClean="0"/>
              <a:t>60</a:t>
            </a:r>
            <a:r>
              <a:rPr lang="ja-JP" altLang="en-US" sz="2900" dirty="0" smtClean="0"/>
              <a:t>年代と</a:t>
            </a:r>
            <a:r>
              <a:rPr lang="en-US" altLang="ja-JP" sz="2900" dirty="0" smtClean="0"/>
              <a:t>90</a:t>
            </a:r>
            <a:r>
              <a:rPr lang="ja-JP" altLang="en-US" sz="2900" dirty="0" smtClean="0"/>
              <a:t>年代の間には、どんな領域において社会的関心に違いがあると言われているだろうか？　特定の領域を決めて、コーパス調査と頻度分析によって、英米の地域差、あるいは</a:t>
            </a:r>
            <a:r>
              <a:rPr lang="en-US" altLang="ja-JP" sz="2900" dirty="0" smtClean="0"/>
              <a:t>60</a:t>
            </a:r>
            <a:r>
              <a:rPr lang="ja-JP" altLang="en-US" sz="2900" dirty="0" smtClean="0"/>
              <a:t>年代と</a:t>
            </a:r>
            <a:r>
              <a:rPr lang="en-US" altLang="ja-JP" sz="2900" dirty="0" smtClean="0"/>
              <a:t>90</a:t>
            </a:r>
            <a:r>
              <a:rPr lang="ja-JP" altLang="en-US" sz="2900" dirty="0" smtClean="0"/>
              <a:t>年代の年代差による違いがあるかどうかを検証しなさい。　</a:t>
            </a:r>
            <a:r>
              <a:rPr lang="en-US" altLang="ja-JP" sz="2900" dirty="0" smtClean="0"/>
              <a:t>	</a:t>
            </a:r>
            <a:r>
              <a:rPr lang="ja-JP" altLang="en-US" sz="2900" dirty="0" smtClean="0"/>
              <a:t>　　　　　　　　　　　　　　　　　　　　　　　　　　　　　　　　　</a:t>
            </a:r>
            <a:endParaRPr kumimoji="1" lang="en-US" altLang="ja-JP" sz="2900" dirty="0" smtClean="0"/>
          </a:p>
        </p:txBody>
      </p:sp>
      <p:sp>
        <p:nvSpPr>
          <p:cNvPr id="2" name="テキスト ボックス 1"/>
          <p:cNvSpPr txBox="1"/>
          <p:nvPr/>
        </p:nvSpPr>
        <p:spPr>
          <a:xfrm>
            <a:off x="467544" y="3429000"/>
            <a:ext cx="7540847" cy="2862322"/>
          </a:xfrm>
          <a:prstGeom prst="rect">
            <a:avLst/>
          </a:prstGeom>
          <a:noFill/>
        </p:spPr>
        <p:txBody>
          <a:bodyPr wrap="none" rtlCol="0">
            <a:spAutoFit/>
          </a:bodyPr>
          <a:lstStyle/>
          <a:p>
            <a:pPr algn="l"/>
            <a:r>
              <a:rPr kumimoji="1" lang="ja-JP" altLang="en-US" dirty="0" smtClean="0"/>
              <a:t>１．違いが実証できそうな領域を特定する（文献を参照して候補を探る）</a:t>
            </a:r>
            <a:endParaRPr kumimoji="1" lang="en-US" altLang="ja-JP" dirty="0" smtClean="0"/>
          </a:p>
          <a:p>
            <a:pPr algn="l"/>
            <a:r>
              <a:rPr lang="ja-JP" altLang="en-US" dirty="0"/>
              <a:t>　</a:t>
            </a:r>
            <a:r>
              <a:rPr lang="ja-JP" altLang="en-US" dirty="0" smtClean="0"/>
              <a:t>　　（違いが自明な</a:t>
            </a:r>
            <a:r>
              <a:rPr lang="en-US" altLang="ja-JP" dirty="0" smtClean="0"/>
              <a:t>(trivial)</a:t>
            </a:r>
            <a:r>
              <a:rPr lang="ja-JP" altLang="en-US" dirty="0" smtClean="0"/>
              <a:t>な領域を選んでも、当たり前でインパクトがない）</a:t>
            </a:r>
            <a:endParaRPr lang="en-US" altLang="ja-JP" dirty="0" smtClean="0"/>
          </a:p>
          <a:p>
            <a:pPr algn="l"/>
            <a:r>
              <a:rPr kumimoji="1" lang="ja-JP" altLang="en-US" dirty="0"/>
              <a:t>　</a:t>
            </a:r>
            <a:r>
              <a:rPr kumimoji="1" lang="ja-JP" altLang="en-US" dirty="0" smtClean="0"/>
              <a:t>　　（例：</a:t>
            </a:r>
            <a:r>
              <a:rPr kumimoji="1" lang="en-US" altLang="ja-JP" dirty="0" smtClean="0"/>
              <a:t>flat</a:t>
            </a:r>
            <a:r>
              <a:rPr kumimoji="1" lang="ja-JP" altLang="en-US" dirty="0" smtClean="0"/>
              <a:t>（米）対</a:t>
            </a:r>
            <a:r>
              <a:rPr kumimoji="1" lang="en-US" altLang="ja-JP" dirty="0" smtClean="0"/>
              <a:t>apartment</a:t>
            </a:r>
            <a:r>
              <a:rPr kumimoji="1" lang="ja-JP" altLang="en-US" dirty="0" smtClean="0"/>
              <a:t>（英）、</a:t>
            </a:r>
            <a:r>
              <a:rPr kumimoji="1" lang="en-US" altLang="ja-JP" dirty="0" smtClean="0"/>
              <a:t>center</a:t>
            </a:r>
            <a:r>
              <a:rPr kumimoji="1" lang="ja-JP" altLang="en-US" dirty="0" smtClean="0"/>
              <a:t>（米）</a:t>
            </a:r>
            <a:r>
              <a:rPr lang="ja-JP" altLang="en-US" dirty="0" smtClean="0"/>
              <a:t>対</a:t>
            </a:r>
            <a:r>
              <a:rPr lang="en-US" altLang="ja-JP" dirty="0" err="1" smtClean="0"/>
              <a:t>centre</a:t>
            </a:r>
            <a:r>
              <a:rPr lang="ja-JP" altLang="en-US" dirty="0" smtClean="0"/>
              <a:t>（英）など）</a:t>
            </a:r>
            <a:endParaRPr kumimoji="1" lang="en-US" altLang="ja-JP" dirty="0" smtClean="0"/>
          </a:p>
          <a:p>
            <a:pPr algn="l"/>
            <a:r>
              <a:rPr lang="ja-JP" altLang="en-US" dirty="0"/>
              <a:t>２</a:t>
            </a:r>
            <a:r>
              <a:rPr lang="ja-JP" altLang="en-US" dirty="0" smtClean="0"/>
              <a:t>．その領域に特に関連の深い調査項目を選定する</a:t>
            </a:r>
            <a:endParaRPr lang="en-US" altLang="ja-JP" dirty="0" smtClean="0"/>
          </a:p>
          <a:p>
            <a:pPr algn="l"/>
            <a:r>
              <a:rPr lang="ja-JP" altLang="en-US" dirty="0"/>
              <a:t>　</a:t>
            </a:r>
            <a:r>
              <a:rPr lang="ja-JP" altLang="en-US" dirty="0" smtClean="0"/>
              <a:t>　　（調査項目が少ないと信頼性に欠ける。</a:t>
            </a:r>
            <a:endParaRPr lang="en-US" altLang="ja-JP" dirty="0" smtClean="0"/>
          </a:p>
          <a:p>
            <a:pPr algn="l"/>
            <a:r>
              <a:rPr lang="ja-JP" altLang="en-US" dirty="0"/>
              <a:t>　</a:t>
            </a:r>
            <a:r>
              <a:rPr lang="ja-JP" altLang="en-US" dirty="0" smtClean="0"/>
              <a:t>　　　ただし、すべてを網羅するのは不可能。一応の目安として８～</a:t>
            </a:r>
            <a:r>
              <a:rPr lang="en-US" altLang="ja-JP" dirty="0" smtClean="0"/>
              <a:t>12</a:t>
            </a:r>
            <a:r>
              <a:rPr lang="ja-JP" altLang="en-US" dirty="0"/>
              <a:t>項目</a:t>
            </a:r>
            <a:r>
              <a:rPr lang="ja-JP" altLang="en-US" dirty="0" smtClean="0"/>
              <a:t>）</a:t>
            </a:r>
            <a:endParaRPr lang="en-US" altLang="ja-JP" dirty="0" smtClean="0"/>
          </a:p>
          <a:p>
            <a:pPr algn="l"/>
            <a:r>
              <a:rPr kumimoji="1" lang="ja-JP" altLang="en-US" dirty="0"/>
              <a:t>３</a:t>
            </a:r>
            <a:r>
              <a:rPr kumimoji="1" lang="ja-JP" altLang="en-US" dirty="0" smtClean="0"/>
              <a:t>．コーパスを選定し、検索を実施、頻度表を作成する</a:t>
            </a:r>
            <a:endParaRPr kumimoji="1" lang="en-US" altLang="ja-JP" dirty="0" smtClean="0"/>
          </a:p>
          <a:p>
            <a:pPr algn="l"/>
            <a:r>
              <a:rPr lang="ja-JP" altLang="en-US" dirty="0"/>
              <a:t>　</a:t>
            </a:r>
            <a:r>
              <a:rPr lang="ja-JP" altLang="en-US" dirty="0" smtClean="0"/>
              <a:t>　　（正確な頻度調査を）</a:t>
            </a:r>
            <a:endParaRPr kumimoji="1" lang="en-US" altLang="ja-JP" dirty="0" smtClean="0"/>
          </a:p>
          <a:p>
            <a:pPr algn="l"/>
            <a:r>
              <a:rPr lang="ja-JP" altLang="en-US" dirty="0"/>
              <a:t>４</a:t>
            </a:r>
            <a:r>
              <a:rPr lang="ja-JP" altLang="en-US" dirty="0" smtClean="0"/>
              <a:t>．</a:t>
            </a:r>
            <a:r>
              <a:rPr lang="en-US" altLang="ja-JP" dirty="0" smtClean="0"/>
              <a:t>χ2</a:t>
            </a:r>
            <a:r>
              <a:rPr lang="ja-JP" altLang="en-US" dirty="0" smtClean="0"/>
              <a:t>乗分析を行い、有意差があるかどうかを判定する。</a:t>
            </a:r>
            <a:endParaRPr lang="en-US" altLang="ja-JP" dirty="0" smtClean="0"/>
          </a:p>
          <a:p>
            <a:pPr algn="l"/>
            <a:r>
              <a:rPr kumimoji="1" lang="ja-JP" altLang="en-US" dirty="0"/>
              <a:t>　</a:t>
            </a:r>
            <a:r>
              <a:rPr kumimoji="1" lang="ja-JP" altLang="en-US" dirty="0" smtClean="0"/>
              <a:t>　　（有意差の存在を実証することを目指す。）</a:t>
            </a:r>
            <a:endParaRPr kumimoji="1" lang="ja-JP" altLang="en-US" dirty="0"/>
          </a:p>
        </p:txBody>
      </p:sp>
      <p:pic>
        <p:nvPicPr>
          <p:cNvPr id="3" name="gohou04-0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79483"/>
            <a:ext cx="487363" cy="487363"/>
          </a:xfrm>
          <a:prstGeom prst="rect">
            <a:avLst/>
          </a:prstGeom>
        </p:spPr>
      </p:pic>
    </p:spTree>
    <p:extLst>
      <p:ext uri="{BB962C8B-B14F-4D97-AF65-F5344CB8AC3E}">
        <p14:creationId xmlns:p14="http://schemas.microsoft.com/office/powerpoint/2010/main" val="55921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5987008" cy="633412"/>
          </a:xfrm>
        </p:spPr>
        <p:txBody>
          <a:bodyPr/>
          <a:lstStyle/>
          <a:p>
            <a:pPr algn="l"/>
            <a:r>
              <a:rPr lang="ja-JP" altLang="en-US" sz="4000" u="sng" dirty="0" smtClean="0"/>
              <a:t>１．領域と項目を決める</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⑥</a:t>
            </a:r>
            <a:endParaRPr kumimoji="1" lang="ja-JP" altLang="en-US" sz="3600" dirty="0">
              <a:solidFill>
                <a:srgbClr val="FF0000"/>
              </a:solidFill>
            </a:endParaRPr>
          </a:p>
        </p:txBody>
      </p:sp>
      <p:sp>
        <p:nvSpPr>
          <p:cNvPr id="2" name="テキスト ボックス 1"/>
          <p:cNvSpPr txBox="1"/>
          <p:nvPr/>
        </p:nvSpPr>
        <p:spPr>
          <a:xfrm>
            <a:off x="683568" y="1268760"/>
            <a:ext cx="8366393" cy="3970318"/>
          </a:xfrm>
          <a:prstGeom prst="rect">
            <a:avLst/>
          </a:prstGeom>
          <a:noFill/>
        </p:spPr>
        <p:txBody>
          <a:bodyPr wrap="none" rtlCol="0">
            <a:spAutoFit/>
          </a:bodyPr>
          <a:lstStyle/>
          <a:p>
            <a:pPr algn="l"/>
            <a:r>
              <a:rPr kumimoji="1" lang="ja-JP" altLang="en-US" dirty="0" smtClean="0"/>
              <a:t>　アメリカは、国内に大きな自動車メーカーを擁し、世界に先駆けてモータリゼーション</a:t>
            </a:r>
            <a:endParaRPr kumimoji="1" lang="en-US" altLang="ja-JP" dirty="0" smtClean="0"/>
          </a:p>
          <a:p>
            <a:pPr algn="l"/>
            <a:r>
              <a:rPr lang="ja-JP" altLang="en-US" dirty="0" smtClean="0"/>
              <a:t>を成し遂げた</a:t>
            </a:r>
            <a:r>
              <a:rPr kumimoji="1" lang="ja-JP" altLang="en-US" dirty="0" smtClean="0"/>
              <a:t>「車社会」と言われる。</a:t>
            </a:r>
            <a:endParaRPr kumimoji="1" lang="en-US" altLang="ja-JP" dirty="0" smtClean="0"/>
          </a:p>
          <a:p>
            <a:pPr algn="l"/>
            <a:endParaRPr kumimoji="1" lang="en-US" altLang="ja-JP" dirty="0" smtClean="0"/>
          </a:p>
          <a:p>
            <a:pPr algn="l"/>
            <a:r>
              <a:rPr lang="ja-JP" altLang="en-US" dirty="0" smtClean="0"/>
              <a:t>⇒自動車関連語彙</a:t>
            </a:r>
            <a:endParaRPr lang="en-US" altLang="ja-JP" dirty="0" smtClean="0"/>
          </a:p>
          <a:p>
            <a:pPr algn="l"/>
            <a:r>
              <a:rPr kumimoji="1" lang="ja-JP" altLang="en-US" dirty="0" smtClean="0"/>
              <a:t>１．自動車の種類⇒</a:t>
            </a:r>
            <a:r>
              <a:rPr kumimoji="1" lang="en-US" altLang="ja-JP" dirty="0" smtClean="0"/>
              <a:t>car(s), bus(</a:t>
            </a:r>
            <a:r>
              <a:rPr kumimoji="1" lang="en-US" altLang="ja-JP" dirty="0" err="1" smtClean="0"/>
              <a:t>es</a:t>
            </a:r>
            <a:r>
              <a:rPr kumimoji="1" lang="en-US" altLang="ja-JP" dirty="0" smtClean="0"/>
              <a:t>), taxi(s), truck(s)</a:t>
            </a:r>
          </a:p>
          <a:p>
            <a:pPr algn="l"/>
            <a:r>
              <a:rPr lang="ja-JP" altLang="en-US" dirty="0" smtClean="0"/>
              <a:t>２．自動車の部品⇒</a:t>
            </a:r>
            <a:r>
              <a:rPr lang="en-US" altLang="ja-JP" dirty="0" smtClean="0"/>
              <a:t>steering(s), wheel(s), brake(s), wiper(s</a:t>
            </a:r>
            <a:r>
              <a:rPr lang="en-US" altLang="ja-JP" dirty="0"/>
              <a:t>), </a:t>
            </a:r>
            <a:endParaRPr lang="en-US" altLang="ja-JP" dirty="0" smtClean="0"/>
          </a:p>
          <a:p>
            <a:pPr algn="l"/>
            <a:r>
              <a:rPr lang="ja-JP" altLang="en-US" dirty="0"/>
              <a:t>　</a:t>
            </a:r>
            <a:r>
              <a:rPr lang="ja-JP" altLang="en-US" dirty="0" smtClean="0"/>
              <a:t>　　　　　　　　　　　 </a:t>
            </a:r>
            <a:r>
              <a:rPr lang="en-US" altLang="ja-JP" dirty="0" smtClean="0"/>
              <a:t>bonnet(s</a:t>
            </a:r>
            <a:r>
              <a:rPr lang="en-US" altLang="ja-JP" dirty="0"/>
              <a:t>), engine(s), gear(s</a:t>
            </a:r>
            <a:r>
              <a:rPr lang="en-US" altLang="ja-JP" dirty="0" smtClean="0"/>
              <a:t>)</a:t>
            </a:r>
          </a:p>
          <a:p>
            <a:pPr algn="l"/>
            <a:r>
              <a:rPr lang="ja-JP" altLang="en-US" dirty="0" smtClean="0"/>
              <a:t>３．燃料⇒</a:t>
            </a:r>
            <a:r>
              <a:rPr lang="en-US" altLang="ja-JP" dirty="0" smtClean="0"/>
              <a:t>gasoline/petrol, gas/filling station(s)</a:t>
            </a:r>
          </a:p>
          <a:p>
            <a:pPr algn="l"/>
            <a:r>
              <a:rPr lang="en-US" altLang="ja-JP" dirty="0"/>
              <a:t> </a:t>
            </a:r>
            <a:r>
              <a:rPr lang="en-US" altLang="ja-JP" dirty="0" smtClean="0"/>
              <a:t>       ※gasoline station, petrol station</a:t>
            </a:r>
            <a:r>
              <a:rPr lang="ja-JP" altLang="en-US" dirty="0" smtClean="0"/>
              <a:t>を別個に検索しない（２重検索を避ける）</a:t>
            </a:r>
            <a:endParaRPr lang="en-US" altLang="ja-JP" dirty="0" smtClean="0"/>
          </a:p>
          <a:p>
            <a:pPr algn="l"/>
            <a:r>
              <a:rPr lang="ja-JP" altLang="en-US" dirty="0" smtClean="0"/>
              <a:t>４．運転手⇒</a:t>
            </a:r>
            <a:r>
              <a:rPr lang="en-US" altLang="ja-JP" dirty="0" smtClean="0"/>
              <a:t>driver(s), motorist(s), chauffeur(s)</a:t>
            </a:r>
          </a:p>
          <a:p>
            <a:pPr algn="l"/>
            <a:r>
              <a:rPr lang="ja-JP" altLang="en-US" dirty="0" smtClean="0"/>
              <a:t>５．乗る、乗せる⇒</a:t>
            </a:r>
            <a:r>
              <a:rPr lang="en-US" altLang="ja-JP" dirty="0" smtClean="0"/>
              <a:t>a ride, pick (</a:t>
            </a:r>
            <a:r>
              <a:rPr lang="en-US" altLang="ja-JP" dirty="0" err="1" smtClean="0"/>
              <a:t>me|you|him|her|us|them</a:t>
            </a:r>
            <a:r>
              <a:rPr lang="en-US" altLang="ja-JP" dirty="0" smtClean="0"/>
              <a:t>) up</a:t>
            </a:r>
            <a:endParaRPr lang="en-US" altLang="ja-JP" dirty="0"/>
          </a:p>
          <a:p>
            <a:pPr algn="l"/>
            <a:r>
              <a:rPr lang="ja-JP" altLang="en-US" dirty="0"/>
              <a:t>　</a:t>
            </a:r>
            <a:r>
              <a:rPr lang="ja-JP" altLang="en-US" dirty="0" smtClean="0"/>
              <a:t>　</a:t>
            </a:r>
            <a:r>
              <a:rPr kumimoji="1" lang="ja-JP" altLang="en-US" dirty="0" smtClean="0"/>
              <a:t>運転する⇒</a:t>
            </a:r>
            <a:r>
              <a:rPr kumimoji="1" lang="en-US" altLang="ja-JP" dirty="0" smtClean="0"/>
              <a:t>drive (</a:t>
            </a:r>
            <a:r>
              <a:rPr kumimoji="1" lang="en-US" altLang="ja-JP" dirty="0" err="1" smtClean="0"/>
              <a:t>a|the|my|your|his|her|our|their</a:t>
            </a:r>
            <a:r>
              <a:rPr kumimoji="1" lang="en-US" altLang="ja-JP" dirty="0" smtClean="0"/>
              <a:t>) car</a:t>
            </a:r>
          </a:p>
          <a:p>
            <a:pPr algn="l"/>
            <a:r>
              <a:rPr lang="ja-JP" altLang="en-US" dirty="0"/>
              <a:t>６</a:t>
            </a:r>
            <a:r>
              <a:rPr lang="ja-JP" altLang="en-US" dirty="0" smtClean="0"/>
              <a:t>．交通、道路⇒</a:t>
            </a:r>
            <a:r>
              <a:rPr lang="en-US" altLang="ja-JP" dirty="0" smtClean="0"/>
              <a:t>traffic, </a:t>
            </a:r>
            <a:r>
              <a:rPr lang="en-US" altLang="ja-JP" dirty="0"/>
              <a:t>highway(s), motorway(s), freeway(s)</a:t>
            </a:r>
          </a:p>
          <a:p>
            <a:pPr algn="l"/>
            <a:endParaRPr lang="en-US" altLang="ja-JP" dirty="0" smtClean="0"/>
          </a:p>
        </p:txBody>
      </p:sp>
      <p:pic>
        <p:nvPicPr>
          <p:cNvPr id="3" name="gohou04-0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58968"/>
            <a:ext cx="487363" cy="487363"/>
          </a:xfrm>
          <a:prstGeom prst="rect">
            <a:avLst/>
          </a:prstGeom>
        </p:spPr>
      </p:pic>
    </p:spTree>
    <p:extLst>
      <p:ext uri="{BB962C8B-B14F-4D97-AF65-F5344CB8AC3E}">
        <p14:creationId xmlns:p14="http://schemas.microsoft.com/office/powerpoint/2010/main" val="55921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en-US" altLang="ja-JP" sz="4000" u="sng" dirty="0" smtClean="0"/>
              <a:t>2</a:t>
            </a:r>
            <a:r>
              <a:rPr lang="ja-JP" altLang="en-US" sz="4000" u="sng" dirty="0" err="1" smtClean="0"/>
              <a:t>．</a:t>
            </a:r>
            <a:r>
              <a:rPr lang="ja-JP" altLang="en-US" sz="4000" u="sng" dirty="0" smtClean="0"/>
              <a:t>頻度</a:t>
            </a:r>
            <a:r>
              <a:rPr lang="ja-JP" altLang="en-US" sz="4000" u="sng" dirty="0"/>
              <a:t>調査</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⑦</a:t>
            </a:r>
            <a:endParaRPr kumimoji="1" lang="ja-JP" altLang="en-US" sz="3600" dirty="0">
              <a:solidFill>
                <a:srgbClr val="FF0000"/>
              </a:solidFill>
            </a:endParaRPr>
          </a:p>
        </p:txBody>
      </p:sp>
      <p:sp>
        <p:nvSpPr>
          <p:cNvPr id="4" name="テキスト ボックス 3"/>
          <p:cNvSpPr txBox="1"/>
          <p:nvPr/>
        </p:nvSpPr>
        <p:spPr>
          <a:xfrm>
            <a:off x="683568" y="1268760"/>
            <a:ext cx="8280920" cy="5078313"/>
          </a:xfrm>
          <a:prstGeom prst="rect">
            <a:avLst/>
          </a:prstGeom>
          <a:noFill/>
        </p:spPr>
        <p:txBody>
          <a:bodyPr wrap="square" rtlCol="0">
            <a:spAutoFit/>
          </a:bodyPr>
          <a:lstStyle/>
          <a:p>
            <a:pPr algn="l"/>
            <a:r>
              <a:rPr kumimoji="1" lang="ja-JP" altLang="en-US" dirty="0" smtClean="0"/>
              <a:t>対象コーパス</a:t>
            </a:r>
            <a:endParaRPr kumimoji="1" lang="en-US" altLang="ja-JP" dirty="0" smtClean="0"/>
          </a:p>
          <a:p>
            <a:pPr algn="l"/>
            <a:r>
              <a:rPr kumimoji="1" lang="ja-JP" altLang="en-US" dirty="0" smtClean="0"/>
              <a:t>地域差⇒</a:t>
            </a:r>
            <a:r>
              <a:rPr kumimoji="1" lang="en-US" altLang="ja-JP" dirty="0" smtClean="0"/>
              <a:t>(</a:t>
            </a:r>
            <a:r>
              <a:rPr kumimoji="1" lang="en-US" altLang="ja-JP" dirty="0" err="1" smtClean="0"/>
              <a:t>Brown+Frown</a:t>
            </a:r>
            <a:r>
              <a:rPr kumimoji="1" lang="en-US" altLang="ja-JP" dirty="0" smtClean="0"/>
              <a:t>) </a:t>
            </a:r>
            <a:r>
              <a:rPr kumimoji="1" lang="ja-JP" altLang="en-US" dirty="0" smtClean="0"/>
              <a:t>対</a:t>
            </a:r>
            <a:r>
              <a:rPr kumimoji="1" lang="en-US" altLang="ja-JP" dirty="0" smtClean="0"/>
              <a:t>(LOB+FLOB)</a:t>
            </a:r>
            <a:endParaRPr lang="en-US" altLang="ja-JP" dirty="0"/>
          </a:p>
          <a:p>
            <a:pPr algn="l"/>
            <a:r>
              <a:rPr kumimoji="1" lang="ja-JP" altLang="en-US" dirty="0" smtClean="0"/>
              <a:t>年代差⇒（</a:t>
            </a:r>
            <a:r>
              <a:rPr kumimoji="1" lang="en-US" altLang="ja-JP" dirty="0" err="1" smtClean="0"/>
              <a:t>Brown+LOB</a:t>
            </a:r>
            <a:r>
              <a:rPr kumimoji="1" lang="en-US" altLang="ja-JP" dirty="0" smtClean="0"/>
              <a:t>)</a:t>
            </a:r>
            <a:r>
              <a:rPr lang="ja-JP" altLang="en-US" dirty="0" smtClean="0"/>
              <a:t>対</a:t>
            </a:r>
            <a:r>
              <a:rPr lang="en-US" altLang="ja-JP" dirty="0" smtClean="0"/>
              <a:t>(</a:t>
            </a:r>
            <a:r>
              <a:rPr lang="en-US" altLang="ja-JP" dirty="0" err="1" smtClean="0"/>
              <a:t>Frown+FLOB</a:t>
            </a:r>
            <a:r>
              <a:rPr lang="en-US" altLang="ja-JP" dirty="0" smtClean="0"/>
              <a:t>)</a:t>
            </a:r>
          </a:p>
          <a:p>
            <a:pPr algn="l"/>
            <a:endParaRPr kumimoji="1" lang="en-US" altLang="ja-JP" dirty="0"/>
          </a:p>
          <a:p>
            <a:pPr algn="l"/>
            <a:r>
              <a:rPr lang="ja-JP" altLang="en-US" dirty="0" smtClean="0"/>
              <a:t>正規表現で検索文字列を指定</a:t>
            </a:r>
            <a:endParaRPr kumimoji="1" lang="en-US" altLang="ja-JP" dirty="0" smtClean="0"/>
          </a:p>
          <a:p>
            <a:pPr algn="l"/>
            <a:r>
              <a:rPr lang="ja-JP" altLang="en-US" dirty="0" smtClean="0"/>
              <a:t>複数の語を複数形も含めて一括検索</a:t>
            </a:r>
            <a:endParaRPr lang="en-US" altLang="ja-JP" dirty="0" smtClean="0"/>
          </a:p>
          <a:p>
            <a:pPr algn="l"/>
            <a:r>
              <a:rPr lang="en-US" altLang="ja-JP" dirty="0"/>
              <a:t> </a:t>
            </a:r>
            <a:r>
              <a:rPr lang="ja-JP" altLang="en-US" dirty="0"/>
              <a:t>（例）</a:t>
            </a:r>
            <a:r>
              <a:rPr lang="en-US" altLang="ja-JP" dirty="0"/>
              <a:t>steering(s), wheel(s), brake(s), wiper(s), bonnet(s), engine(s), gear(s)</a:t>
            </a:r>
          </a:p>
          <a:p>
            <a:pPr algn="l"/>
            <a:r>
              <a:rPr lang="ja-JP" altLang="en-US" dirty="0"/>
              <a:t>　　　　⇒</a:t>
            </a:r>
            <a:r>
              <a:rPr lang="en-US" altLang="ja-JP" dirty="0"/>
              <a:t>\b</a:t>
            </a:r>
            <a:r>
              <a:rPr lang="en-US" altLang="ja-JP" dirty="0">
                <a:solidFill>
                  <a:srgbClr val="FF0000"/>
                </a:solidFill>
              </a:rPr>
              <a:t>(</a:t>
            </a:r>
            <a:r>
              <a:rPr lang="en-US" altLang="ja-JP" dirty="0" err="1">
                <a:solidFill>
                  <a:srgbClr val="FF0000"/>
                </a:solidFill>
              </a:rPr>
              <a:t>steering|wheel|brake|wiper|bonnet|engine|gear</a:t>
            </a:r>
            <a:r>
              <a:rPr lang="en-US" altLang="ja-JP" dirty="0">
                <a:solidFill>
                  <a:srgbClr val="FF0000"/>
                </a:solidFill>
              </a:rPr>
              <a:t>)(s)?</a:t>
            </a:r>
            <a:r>
              <a:rPr lang="en-US" altLang="ja-JP" dirty="0"/>
              <a:t>\b</a:t>
            </a:r>
          </a:p>
          <a:p>
            <a:pPr algn="l"/>
            <a:r>
              <a:rPr kumimoji="1" lang="ja-JP" altLang="en-US" dirty="0" smtClean="0"/>
              <a:t>　（例）</a:t>
            </a:r>
            <a:r>
              <a:rPr kumimoji="1" lang="en-US" altLang="ja-JP" dirty="0" smtClean="0"/>
              <a:t>car(s), bus(</a:t>
            </a:r>
            <a:r>
              <a:rPr kumimoji="1" lang="en-US" altLang="ja-JP" dirty="0" err="1" smtClean="0"/>
              <a:t>es</a:t>
            </a:r>
            <a:r>
              <a:rPr kumimoji="1" lang="en-US" altLang="ja-JP" dirty="0" smtClean="0"/>
              <a:t>), taxi(s), truck(s)</a:t>
            </a:r>
          </a:p>
          <a:p>
            <a:pPr algn="l"/>
            <a:r>
              <a:rPr lang="en-US" altLang="ja-JP" dirty="0" smtClean="0"/>
              <a:t>          \b(</a:t>
            </a:r>
            <a:r>
              <a:rPr lang="en-US" altLang="ja-JP" dirty="0" err="1" smtClean="0"/>
              <a:t>car|cars|bus|buses|taxi|taxis|truck|trucks</a:t>
            </a:r>
            <a:r>
              <a:rPr lang="en-US" altLang="ja-JP" dirty="0" smtClean="0"/>
              <a:t>)\b</a:t>
            </a:r>
          </a:p>
          <a:p>
            <a:pPr algn="l"/>
            <a:r>
              <a:rPr lang="en-US" altLang="ja-JP" dirty="0"/>
              <a:t> </a:t>
            </a:r>
            <a:r>
              <a:rPr lang="en-US" altLang="ja-JP" dirty="0" smtClean="0"/>
              <a:t>         </a:t>
            </a:r>
            <a:r>
              <a:rPr lang="ja-JP" altLang="en-US" dirty="0" smtClean="0"/>
              <a:t>⇒</a:t>
            </a:r>
            <a:r>
              <a:rPr lang="en-US" altLang="ja-JP" dirty="0" smtClean="0"/>
              <a:t>\b</a:t>
            </a:r>
            <a:r>
              <a:rPr lang="en-US" altLang="ja-JP" dirty="0" smtClean="0">
                <a:solidFill>
                  <a:srgbClr val="FF0000"/>
                </a:solidFill>
              </a:rPr>
              <a:t>(car(s)?|bus(</a:t>
            </a:r>
            <a:r>
              <a:rPr lang="en-US" altLang="ja-JP" dirty="0" err="1" smtClean="0">
                <a:solidFill>
                  <a:srgbClr val="FF0000"/>
                </a:solidFill>
              </a:rPr>
              <a:t>es</a:t>
            </a:r>
            <a:r>
              <a:rPr lang="en-US" altLang="ja-JP" dirty="0" smtClean="0">
                <a:solidFill>
                  <a:srgbClr val="FF0000"/>
                </a:solidFill>
              </a:rPr>
              <a:t>)?|taxi(s)?|truck(s)?)\</a:t>
            </a:r>
            <a:r>
              <a:rPr lang="en-US" altLang="ja-JP" dirty="0" smtClean="0"/>
              <a:t>b</a:t>
            </a:r>
          </a:p>
          <a:p>
            <a:pPr algn="l"/>
            <a:r>
              <a:rPr lang="ja-JP" altLang="en-US" dirty="0" smtClean="0"/>
              <a:t>（例）</a:t>
            </a:r>
            <a:r>
              <a:rPr lang="en-US" altLang="ja-JP" dirty="0" smtClean="0"/>
              <a:t>pick someone up</a:t>
            </a:r>
          </a:p>
          <a:p>
            <a:pPr algn="l"/>
            <a:r>
              <a:rPr lang="en-US" altLang="ja-JP" dirty="0"/>
              <a:t> </a:t>
            </a:r>
            <a:r>
              <a:rPr lang="en-US" altLang="ja-JP" dirty="0" smtClean="0"/>
              <a:t>         \</a:t>
            </a:r>
            <a:r>
              <a:rPr lang="en-US" altLang="ja-JP" dirty="0" err="1" smtClean="0"/>
              <a:t>bpick</a:t>
            </a:r>
            <a:r>
              <a:rPr lang="en-US" altLang="ja-JP" dirty="0" smtClean="0"/>
              <a:t>(</a:t>
            </a:r>
            <a:r>
              <a:rPr lang="en-US" altLang="ja-JP" dirty="0" err="1" smtClean="0"/>
              <a:t>s|ed|ing</a:t>
            </a:r>
            <a:r>
              <a:rPr lang="en-US" altLang="ja-JP" dirty="0" smtClean="0"/>
              <a:t>)? (</a:t>
            </a:r>
            <a:r>
              <a:rPr lang="en-US" altLang="ja-JP" dirty="0" err="1" smtClean="0"/>
              <a:t>me|you|him|her|us|them</a:t>
            </a:r>
            <a:r>
              <a:rPr lang="en-US" altLang="ja-JP" dirty="0" smtClean="0"/>
              <a:t>) up\b</a:t>
            </a:r>
          </a:p>
          <a:p>
            <a:pPr algn="l"/>
            <a:r>
              <a:rPr lang="ja-JP" altLang="en-US" dirty="0"/>
              <a:t>　</a:t>
            </a:r>
            <a:r>
              <a:rPr lang="ja-JP" altLang="en-US" dirty="0" smtClean="0"/>
              <a:t>　　　　今回の調査では、目的語を代名詞だけに限定</a:t>
            </a:r>
            <a:endParaRPr lang="en-US" altLang="ja-JP" dirty="0" smtClean="0"/>
          </a:p>
          <a:p>
            <a:pPr algn="l"/>
            <a:r>
              <a:rPr lang="ja-JP" altLang="en-US" dirty="0"/>
              <a:t>　</a:t>
            </a:r>
            <a:r>
              <a:rPr lang="ja-JP" altLang="en-US" dirty="0" smtClean="0"/>
              <a:t>（例）</a:t>
            </a:r>
            <a:r>
              <a:rPr lang="en-US" altLang="ja-JP" dirty="0" smtClean="0"/>
              <a:t>drive a/the/one’s car</a:t>
            </a:r>
            <a:endParaRPr lang="en-US" altLang="ja-JP" dirty="0"/>
          </a:p>
          <a:p>
            <a:pPr algn="l"/>
            <a:r>
              <a:rPr lang="ja-JP" altLang="en-US" dirty="0"/>
              <a:t> </a:t>
            </a:r>
            <a:r>
              <a:rPr lang="ja-JP" altLang="en-US" dirty="0" smtClean="0"/>
              <a:t>         </a:t>
            </a:r>
            <a:r>
              <a:rPr lang="en-US" altLang="ja-JP" dirty="0" smtClean="0"/>
              <a:t>\b(</a:t>
            </a:r>
            <a:r>
              <a:rPr kumimoji="1" lang="en-US" altLang="ja-JP" dirty="0" err="1" smtClean="0"/>
              <a:t>drive|drove|driven|driving</a:t>
            </a:r>
            <a:r>
              <a:rPr kumimoji="1" lang="en-US" altLang="ja-JP" dirty="0" smtClean="0"/>
              <a:t>) (</a:t>
            </a:r>
            <a:r>
              <a:rPr kumimoji="1" lang="en-US" altLang="ja-JP" dirty="0" err="1" smtClean="0"/>
              <a:t>a|the|this|my|your|his|her|our|their</a:t>
            </a:r>
            <a:r>
              <a:rPr kumimoji="1" lang="en-US" altLang="ja-JP" dirty="0" smtClean="0"/>
              <a:t>) car\b</a:t>
            </a:r>
          </a:p>
          <a:p>
            <a:pPr algn="l"/>
            <a:r>
              <a:rPr lang="ja-JP" altLang="en-US" dirty="0"/>
              <a:t>　</a:t>
            </a:r>
            <a:r>
              <a:rPr lang="ja-JP" altLang="en-US" dirty="0" smtClean="0"/>
              <a:t>　　　　</a:t>
            </a:r>
            <a:r>
              <a:rPr lang="ja-JP" altLang="en-US" dirty="0"/>
              <a:t>今回の調査では、目的語</a:t>
            </a:r>
            <a:r>
              <a:rPr lang="ja-JP" altLang="en-US" dirty="0" smtClean="0"/>
              <a:t>を冠詞、所有格代名詞に限定</a:t>
            </a:r>
            <a:endParaRPr kumimoji="1" lang="en-US" altLang="ja-JP" dirty="0" smtClean="0"/>
          </a:p>
          <a:p>
            <a:pPr algn="l"/>
            <a:endParaRPr kumimoji="1" lang="ja-JP" altLang="en-US" dirty="0"/>
          </a:p>
        </p:txBody>
      </p:sp>
      <p:pic>
        <p:nvPicPr>
          <p:cNvPr id="2" name="gohou04-0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158968"/>
            <a:ext cx="487363" cy="487363"/>
          </a:xfrm>
          <a:prstGeom prst="rect">
            <a:avLst/>
          </a:prstGeom>
        </p:spPr>
      </p:pic>
    </p:spTree>
    <p:extLst>
      <p:ext uri="{BB962C8B-B14F-4D97-AF65-F5344CB8AC3E}">
        <p14:creationId xmlns:p14="http://schemas.microsoft.com/office/powerpoint/2010/main" val="55921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4978896" cy="633412"/>
          </a:xfrm>
        </p:spPr>
        <p:txBody>
          <a:bodyPr/>
          <a:lstStyle/>
          <a:p>
            <a:pPr algn="l"/>
            <a:r>
              <a:rPr lang="en-US" altLang="ja-JP" sz="4000" u="sng" dirty="0" smtClean="0"/>
              <a:t>2</a:t>
            </a:r>
            <a:r>
              <a:rPr lang="ja-JP" altLang="en-US" sz="4000" u="sng" dirty="0" err="1" smtClean="0"/>
              <a:t>．</a:t>
            </a:r>
            <a:r>
              <a:rPr lang="ja-JP" altLang="en-US" sz="4000" u="sng" dirty="0" smtClean="0"/>
              <a:t>頻度</a:t>
            </a:r>
            <a:r>
              <a:rPr lang="ja-JP" altLang="en-US" sz="4000" u="sng" dirty="0"/>
              <a:t>調査</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⑧</a:t>
            </a:r>
            <a:endParaRPr kumimoji="1" lang="ja-JP" altLang="en-US" sz="3600" dirty="0">
              <a:solidFill>
                <a:srgbClr val="FF0000"/>
              </a:solidFill>
            </a:endParaRPr>
          </a:p>
        </p:txBody>
      </p:sp>
      <p:sp>
        <p:nvSpPr>
          <p:cNvPr id="4" name="テキスト ボックス 3"/>
          <p:cNvSpPr txBox="1"/>
          <p:nvPr/>
        </p:nvSpPr>
        <p:spPr>
          <a:xfrm>
            <a:off x="683568" y="1268760"/>
            <a:ext cx="8280920" cy="2031325"/>
          </a:xfrm>
          <a:prstGeom prst="rect">
            <a:avLst/>
          </a:prstGeom>
          <a:noFill/>
        </p:spPr>
        <p:txBody>
          <a:bodyPr wrap="square" rtlCol="0">
            <a:spAutoFit/>
          </a:bodyPr>
          <a:lstStyle/>
          <a:p>
            <a:pPr algn="l"/>
            <a:r>
              <a:rPr lang="ja-JP" altLang="en-US" dirty="0" smtClean="0"/>
              <a:t>調査項目ごとの頻度集計</a:t>
            </a:r>
            <a:endParaRPr lang="en-US" altLang="ja-JP" dirty="0" smtClean="0"/>
          </a:p>
          <a:p>
            <a:pPr algn="l"/>
            <a:r>
              <a:rPr lang="ja-JP" altLang="en-US" dirty="0" smtClean="0"/>
              <a:t>（例）検索文字列</a:t>
            </a:r>
            <a:r>
              <a:rPr lang="ja-JP" altLang="en-US" dirty="0"/>
              <a:t>　</a:t>
            </a:r>
            <a:r>
              <a:rPr lang="ja-JP" altLang="en-US" dirty="0" smtClean="0"/>
              <a:t>　</a:t>
            </a:r>
            <a:r>
              <a:rPr lang="en-US" altLang="ja-JP" dirty="0" smtClean="0"/>
              <a:t>\b</a:t>
            </a:r>
            <a:r>
              <a:rPr lang="en-US" altLang="ja-JP" dirty="0" smtClean="0">
                <a:solidFill>
                  <a:srgbClr val="FF0000"/>
                </a:solidFill>
              </a:rPr>
              <a:t>(car(s)?|bus(</a:t>
            </a:r>
            <a:r>
              <a:rPr lang="en-US" altLang="ja-JP" dirty="0" err="1" smtClean="0">
                <a:solidFill>
                  <a:srgbClr val="FF0000"/>
                </a:solidFill>
              </a:rPr>
              <a:t>es</a:t>
            </a:r>
            <a:r>
              <a:rPr lang="en-US" altLang="ja-JP" dirty="0" smtClean="0">
                <a:solidFill>
                  <a:srgbClr val="FF0000"/>
                </a:solidFill>
              </a:rPr>
              <a:t>)?|taxi(s)?|truck(s)?)\</a:t>
            </a:r>
            <a:r>
              <a:rPr lang="en-US" altLang="ja-JP" dirty="0" smtClean="0"/>
              <a:t>b</a:t>
            </a:r>
          </a:p>
          <a:p>
            <a:pPr algn="l"/>
            <a:endParaRPr lang="en-US" altLang="ja-JP" dirty="0" smtClean="0"/>
          </a:p>
          <a:p>
            <a:pPr algn="l"/>
            <a:r>
              <a:rPr lang="ja-JP" altLang="en-US" dirty="0"/>
              <a:t>　</a:t>
            </a:r>
            <a:r>
              <a:rPr lang="ja-JP" altLang="en-US" dirty="0" smtClean="0"/>
              <a:t>　　集計ボタン⇒「</a:t>
            </a:r>
            <a:r>
              <a:rPr lang="en-US" altLang="ja-JP" dirty="0" smtClean="0"/>
              <a:t>Node</a:t>
            </a:r>
            <a:r>
              <a:rPr lang="ja-JP" altLang="en-US" dirty="0" smtClean="0"/>
              <a:t>」（キーワード位置）パネル</a:t>
            </a:r>
            <a:endParaRPr lang="en-US" altLang="ja-JP" dirty="0" smtClean="0"/>
          </a:p>
          <a:p>
            <a:pPr algn="l"/>
            <a:r>
              <a:rPr lang="ja-JP" altLang="en-US" dirty="0"/>
              <a:t>　</a:t>
            </a:r>
            <a:r>
              <a:rPr lang="ja-JP" altLang="en-US" dirty="0" smtClean="0"/>
              <a:t>　　　　　　　　　　</a:t>
            </a:r>
            <a:r>
              <a:rPr lang="ja-JP" altLang="en-US" dirty="0"/>
              <a:t>集計方式</a:t>
            </a:r>
            <a:r>
              <a:rPr lang="ja-JP" altLang="en-US" dirty="0" smtClean="0"/>
              <a:t>「</a:t>
            </a:r>
            <a:r>
              <a:rPr lang="en-US" altLang="ja-JP" dirty="0" smtClean="0"/>
              <a:t>Lemmatized</a:t>
            </a:r>
            <a:r>
              <a:rPr lang="ja-JP" altLang="en-US" dirty="0" smtClean="0"/>
              <a:t>」ボタンで、単複を合わせて集計できる</a:t>
            </a:r>
            <a:endParaRPr lang="en-US" altLang="ja-JP" dirty="0" smtClean="0"/>
          </a:p>
          <a:p>
            <a:pPr algn="l"/>
            <a:endParaRPr lang="en-US" altLang="ja-JP" dirty="0" smtClean="0"/>
          </a:p>
          <a:p>
            <a:pPr algn="l"/>
            <a:endParaRPr kumimoji="1" lang="ja-JP" alt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3166864" cy="286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726" y="2996952"/>
            <a:ext cx="3227749" cy="291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右矢印 1"/>
          <p:cNvSpPr/>
          <p:nvPr/>
        </p:nvSpPr>
        <p:spPr bwMode="auto">
          <a:xfrm>
            <a:off x="4499992" y="4149080"/>
            <a:ext cx="324036" cy="43204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charset="-128"/>
            </a:endParaRPr>
          </a:p>
        </p:txBody>
      </p:sp>
      <p:sp>
        <p:nvSpPr>
          <p:cNvPr id="3" name="テキスト ボックス 2"/>
          <p:cNvSpPr txBox="1"/>
          <p:nvPr/>
        </p:nvSpPr>
        <p:spPr>
          <a:xfrm>
            <a:off x="536551" y="6237312"/>
            <a:ext cx="8108310" cy="369332"/>
          </a:xfrm>
          <a:prstGeom prst="rect">
            <a:avLst/>
          </a:prstGeom>
          <a:noFill/>
        </p:spPr>
        <p:txBody>
          <a:bodyPr wrap="none" rtlCol="0">
            <a:spAutoFit/>
          </a:bodyPr>
          <a:lstStyle/>
          <a:p>
            <a:r>
              <a:rPr kumimoji="1" lang="ja-JP" altLang="en-US" dirty="0" smtClean="0"/>
              <a:t>⇒頻度表において、調査項目をアルファベット順に配置しておくと、転記が楽になる</a:t>
            </a:r>
            <a:endParaRPr kumimoji="1" lang="ja-JP" altLang="en-US" dirty="0"/>
          </a:p>
        </p:txBody>
      </p:sp>
      <p:pic>
        <p:nvPicPr>
          <p:cNvPr id="5" name="gohou04-0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79483"/>
            <a:ext cx="487363" cy="487363"/>
          </a:xfrm>
          <a:prstGeom prst="rect">
            <a:avLst/>
          </a:prstGeom>
        </p:spPr>
      </p:pic>
    </p:spTree>
    <p:extLst>
      <p:ext uri="{BB962C8B-B14F-4D97-AF65-F5344CB8AC3E}">
        <p14:creationId xmlns:p14="http://schemas.microsoft.com/office/powerpoint/2010/main" val="3045571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1520" y="156265"/>
            <a:ext cx="7499176" cy="490066"/>
          </a:xfrm>
        </p:spPr>
        <p:txBody>
          <a:bodyPr/>
          <a:lstStyle/>
          <a:p>
            <a:pPr algn="l"/>
            <a:r>
              <a:rPr lang="en-US" altLang="ja-JP" sz="4000" u="sng" dirty="0" smtClean="0"/>
              <a:t>2</a:t>
            </a:r>
            <a:r>
              <a:rPr lang="ja-JP" altLang="en-US" sz="4000" u="sng" dirty="0" err="1" smtClean="0"/>
              <a:t>．</a:t>
            </a:r>
            <a:r>
              <a:rPr lang="ja-JP" altLang="en-US" sz="4000" u="sng" dirty="0" smtClean="0"/>
              <a:t>頻度集計表（行と列の変換）</a:t>
            </a:r>
            <a:endParaRPr lang="en-US" altLang="ja-JP" sz="4000" u="sng" dirty="0"/>
          </a:p>
        </p:txBody>
      </p:sp>
      <p:sp>
        <p:nvSpPr>
          <p:cNvPr id="7" name="テキスト ボックス 6"/>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⑨</a:t>
            </a:r>
            <a:endParaRPr kumimoji="1" lang="ja-JP" altLang="en-US" sz="3600" dirty="0">
              <a:solidFill>
                <a:srgbClr val="FF0000"/>
              </a:solidFill>
            </a:endParaRPr>
          </a:p>
        </p:txBody>
      </p:sp>
      <p:sp>
        <p:nvSpPr>
          <p:cNvPr id="4" name="テキスト ボックス 3"/>
          <p:cNvSpPr txBox="1"/>
          <p:nvPr/>
        </p:nvSpPr>
        <p:spPr>
          <a:xfrm>
            <a:off x="363941" y="836713"/>
            <a:ext cx="8108533" cy="2031325"/>
          </a:xfrm>
          <a:prstGeom prst="rect">
            <a:avLst/>
          </a:prstGeom>
          <a:noFill/>
        </p:spPr>
        <p:txBody>
          <a:bodyPr wrap="square" rtlCol="0">
            <a:spAutoFit/>
          </a:bodyPr>
          <a:lstStyle/>
          <a:p>
            <a:pPr algn="l"/>
            <a:r>
              <a:rPr lang="ja-JP" altLang="en-US" dirty="0" smtClean="0"/>
              <a:t>行と列の転換によって、</a:t>
            </a:r>
            <a:r>
              <a:rPr lang="ja-JP" altLang="en-US" dirty="0"/>
              <a:t>頻度</a:t>
            </a:r>
            <a:r>
              <a:rPr lang="ja-JP" altLang="en-US" dirty="0" smtClean="0"/>
              <a:t>集計表から</a:t>
            </a:r>
            <a:r>
              <a:rPr lang="en-US" altLang="ja-JP" dirty="0" smtClean="0"/>
              <a:t>χ2</a:t>
            </a:r>
            <a:r>
              <a:rPr lang="ja-JP" altLang="en-US" dirty="0"/>
              <a:t>乗</a:t>
            </a:r>
            <a:r>
              <a:rPr lang="ja-JP" altLang="en-US" dirty="0" smtClean="0"/>
              <a:t>検定用の表を作る</a:t>
            </a:r>
            <a:endParaRPr lang="en-US" altLang="ja-JP" dirty="0"/>
          </a:p>
          <a:p>
            <a:pPr algn="l"/>
            <a:r>
              <a:rPr lang="ja-JP" altLang="en-US" dirty="0" smtClean="0"/>
              <a:t>１．頻度集計表を選択し、別の場所にコピーを作る</a:t>
            </a:r>
            <a:endParaRPr lang="en-US" altLang="ja-JP" dirty="0" smtClean="0"/>
          </a:p>
          <a:p>
            <a:pPr algn="l"/>
            <a:r>
              <a:rPr lang="ja-JP" altLang="en-US" dirty="0"/>
              <a:t>　</a:t>
            </a:r>
            <a:r>
              <a:rPr lang="ja-JP" altLang="en-US" dirty="0" smtClean="0"/>
              <a:t>　（計算式を含む表は）単純に貼り付けをしないで、</a:t>
            </a:r>
            <a:endParaRPr lang="en-US" altLang="ja-JP" dirty="0" smtClean="0"/>
          </a:p>
          <a:p>
            <a:pPr algn="l"/>
            <a:r>
              <a:rPr lang="ja-JP" altLang="en-US" dirty="0"/>
              <a:t>　</a:t>
            </a:r>
            <a:r>
              <a:rPr lang="ja-JP" altLang="en-US" dirty="0" smtClean="0"/>
              <a:t>　「貼り付け」の中から、「形式を選択</a:t>
            </a:r>
            <a:r>
              <a:rPr lang="ja-JP" altLang="en-US" dirty="0"/>
              <a:t>して</a:t>
            </a:r>
            <a:r>
              <a:rPr lang="ja-JP" altLang="en-US" dirty="0" smtClean="0"/>
              <a:t>貼り付け」を選択し、「値」にチェック</a:t>
            </a:r>
            <a:endParaRPr lang="en-US" altLang="ja-JP" dirty="0"/>
          </a:p>
          <a:p>
            <a:pPr algn="l"/>
            <a:r>
              <a:rPr lang="ja-JP" altLang="en-US" dirty="0" smtClean="0"/>
              <a:t>２．（コピーされた）頻度表から、別の場所に行列転換した表を作る</a:t>
            </a:r>
            <a:endParaRPr lang="en-US" altLang="ja-JP" dirty="0" smtClean="0"/>
          </a:p>
          <a:p>
            <a:pPr algn="l"/>
            <a:r>
              <a:rPr lang="ja-JP" altLang="en-US" dirty="0"/>
              <a:t>　</a:t>
            </a:r>
            <a:r>
              <a:rPr lang="ja-JP" altLang="en-US" dirty="0" smtClean="0"/>
              <a:t>　頻度表を選択し、コピーを作る場所を指定</a:t>
            </a:r>
            <a:endParaRPr lang="en-US" altLang="ja-JP" dirty="0" smtClean="0"/>
          </a:p>
          <a:p>
            <a:pPr algn="l"/>
            <a:r>
              <a:rPr lang="ja-JP" altLang="en-US" dirty="0"/>
              <a:t>　</a:t>
            </a:r>
            <a:r>
              <a:rPr lang="ja-JP" altLang="en-US" dirty="0" smtClean="0"/>
              <a:t>　「</a:t>
            </a:r>
            <a:r>
              <a:rPr lang="ja-JP" altLang="en-US" dirty="0"/>
              <a:t> 「形式を選択して貼り付け」を選択し、</a:t>
            </a:r>
            <a:r>
              <a:rPr lang="ja-JP" altLang="en-US" dirty="0" smtClean="0"/>
              <a:t>「行と列を変換」</a:t>
            </a:r>
            <a:r>
              <a:rPr lang="ja-JP" altLang="en-US" dirty="0"/>
              <a:t>に</a:t>
            </a:r>
            <a:r>
              <a:rPr lang="ja-JP" altLang="en-US" dirty="0" smtClean="0"/>
              <a:t>チェック</a:t>
            </a:r>
            <a:endParaRPr lang="en-US" altLang="ja-JP" dirty="0" smtClean="0"/>
          </a:p>
        </p:txBody>
      </p:sp>
      <p:sp>
        <p:nvSpPr>
          <p:cNvPr id="2" name="右矢印 1"/>
          <p:cNvSpPr/>
          <p:nvPr/>
        </p:nvSpPr>
        <p:spPr bwMode="auto">
          <a:xfrm rot="5191503">
            <a:off x="3123262" y="4313481"/>
            <a:ext cx="324036" cy="43204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charset="-128"/>
            </a:endParaRPr>
          </a:p>
        </p:txBody>
      </p:sp>
      <p:sp>
        <p:nvSpPr>
          <p:cNvPr id="9" name="テキスト ボックス 8"/>
          <p:cNvSpPr txBox="1"/>
          <p:nvPr/>
        </p:nvSpPr>
        <p:spPr>
          <a:xfrm>
            <a:off x="5364088" y="4846280"/>
            <a:ext cx="3374642" cy="923330"/>
          </a:xfrm>
          <a:prstGeom prst="rect">
            <a:avLst/>
          </a:prstGeom>
          <a:noFill/>
        </p:spPr>
        <p:txBody>
          <a:bodyPr wrap="none" rtlCol="0">
            <a:spAutoFit/>
          </a:bodyPr>
          <a:lstStyle/>
          <a:p>
            <a:pPr algn="l"/>
            <a:r>
              <a:rPr kumimoji="1" lang="ja-JP" altLang="en-US" dirty="0" smtClean="0"/>
              <a:t>この後、「予測頻度」など、必要な</a:t>
            </a:r>
            <a:endParaRPr kumimoji="1" lang="en-US" altLang="ja-JP" dirty="0" smtClean="0"/>
          </a:p>
          <a:p>
            <a:pPr algn="l"/>
            <a:r>
              <a:rPr lang="ja-JP" altLang="en-US" dirty="0"/>
              <a:t>列</a:t>
            </a:r>
            <a:r>
              <a:rPr lang="ja-JP" altLang="en-US" dirty="0" smtClean="0"/>
              <a:t>を加えて、</a:t>
            </a:r>
            <a:r>
              <a:rPr lang="en-US" altLang="ja-JP" dirty="0" smtClean="0"/>
              <a:t>χ2</a:t>
            </a:r>
            <a:r>
              <a:rPr lang="ja-JP" altLang="en-US" dirty="0" smtClean="0"/>
              <a:t>乗検定用の</a:t>
            </a:r>
            <a:endParaRPr lang="en-US" altLang="ja-JP" dirty="0" smtClean="0"/>
          </a:p>
          <a:p>
            <a:pPr algn="l"/>
            <a:r>
              <a:rPr kumimoji="1" lang="ja-JP" altLang="en-US" dirty="0"/>
              <a:t>表</a:t>
            </a:r>
            <a:r>
              <a:rPr kumimoji="1" lang="ja-JP" altLang="en-US" dirty="0" smtClean="0"/>
              <a:t>にする</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613379416"/>
              </p:ext>
            </p:extLst>
          </p:nvPr>
        </p:nvGraphicFramePr>
        <p:xfrm>
          <a:off x="876684" y="2996952"/>
          <a:ext cx="5279493" cy="1152128"/>
        </p:xfrm>
        <a:graphic>
          <a:graphicData uri="http://schemas.openxmlformats.org/drawingml/2006/table">
            <a:tbl>
              <a:tblPr>
                <a:tableStyleId>{5C22544A-7EE6-4342-B048-85BDC9FD1C3A}</a:tableStyleId>
              </a:tblPr>
              <a:tblGrid>
                <a:gridCol w="1143138"/>
                <a:gridCol w="827271"/>
                <a:gridCol w="827271"/>
                <a:gridCol w="827271"/>
                <a:gridCol w="827271"/>
                <a:gridCol w="827271"/>
              </a:tblGrid>
              <a:tr h="288032">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sz="1400" u="none" strike="noStrike" dirty="0">
                          <a:effectLst/>
                        </a:rPr>
                        <a:t>bus</a:t>
                      </a:r>
                      <a:endParaRPr 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sz="1400" u="none" strike="noStrike" dirty="0">
                          <a:effectLst/>
                        </a:rPr>
                        <a:t>car</a:t>
                      </a:r>
                      <a:endParaRPr 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sz="1400" u="none" strike="noStrike" dirty="0">
                          <a:effectLst/>
                        </a:rPr>
                        <a:t>taxi</a:t>
                      </a:r>
                      <a:endParaRPr 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sz="1400" u="none" strike="noStrike">
                          <a:effectLst/>
                        </a:rPr>
                        <a:t>truck</a:t>
                      </a:r>
                      <a:endParaRPr lang="en-US" sz="1400" b="0" i="0" u="none" strike="noStrike">
                        <a:solidFill>
                          <a:srgbClr val="000000"/>
                        </a:solidFill>
                        <a:effectLst/>
                        <a:latin typeface="ＭＳ Ｐゴシック"/>
                      </a:endParaRPr>
                    </a:p>
                  </a:txBody>
                  <a:tcPr marL="7620" marR="7620" marT="7620" marB="0" anchor="ctr"/>
                </a:tc>
                <a:tc>
                  <a:txBody>
                    <a:bodyPr/>
                    <a:lstStyle/>
                    <a:p>
                      <a:pPr algn="r" fontAlgn="ctr"/>
                      <a:r>
                        <a:rPr lang="ja-JP" altLang="en-US" sz="1400" u="none" strike="noStrike">
                          <a:effectLst/>
                        </a:rPr>
                        <a:t>計</a:t>
                      </a:r>
                      <a:endParaRPr lang="ja-JP" altLang="en-US" sz="1400" b="0" i="0" u="none" strike="noStrike">
                        <a:solidFill>
                          <a:srgbClr val="000000"/>
                        </a:solidFill>
                        <a:effectLst/>
                        <a:latin typeface="ＭＳ Ｐゴシック"/>
                      </a:endParaRPr>
                    </a:p>
                  </a:txBody>
                  <a:tcPr marL="7620" marR="7620" marT="7620" marB="0" anchor="ctr"/>
                </a:tc>
              </a:tr>
              <a:tr h="288032">
                <a:tc>
                  <a:txBody>
                    <a:bodyPr/>
                    <a:lstStyle/>
                    <a:p>
                      <a:pPr algn="l" fontAlgn="ctr"/>
                      <a:r>
                        <a:rPr lang="ja-JP" altLang="en-US" sz="1400" u="none" strike="noStrike">
                          <a:effectLst/>
                        </a:rPr>
                        <a:t>アメリカ英語</a:t>
                      </a:r>
                      <a:endParaRPr lang="ja-JP" alt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100</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725</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34</a:t>
                      </a:r>
                      <a:endParaRPr lang="en-US" altLang="ja-JP"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189</a:t>
                      </a:r>
                      <a:endParaRPr lang="en-US" altLang="ja-JP"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1,048</a:t>
                      </a:r>
                      <a:endParaRPr lang="en-US" altLang="ja-JP" sz="1400" b="0" i="0" u="none" strike="noStrike" dirty="0">
                        <a:solidFill>
                          <a:srgbClr val="000000"/>
                        </a:solidFill>
                        <a:effectLst/>
                        <a:latin typeface="ＭＳ Ｐゴシック"/>
                      </a:endParaRPr>
                    </a:p>
                  </a:txBody>
                  <a:tcPr marL="7620" marR="7620" marT="7620" marB="0" anchor="ctr"/>
                </a:tc>
              </a:tr>
              <a:tr h="288032">
                <a:tc>
                  <a:txBody>
                    <a:bodyPr/>
                    <a:lstStyle/>
                    <a:p>
                      <a:pPr algn="l" fontAlgn="ctr"/>
                      <a:r>
                        <a:rPr lang="ja-JP" altLang="en-US" sz="1400" u="none" strike="noStrike">
                          <a:effectLst/>
                        </a:rPr>
                        <a:t>イギリス英語</a:t>
                      </a:r>
                      <a:endParaRPr lang="ja-JP" alt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158</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653</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49</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32</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892</a:t>
                      </a:r>
                      <a:endParaRPr lang="en-US" altLang="ja-JP" sz="1400" b="0" i="0" u="none" strike="noStrike" dirty="0">
                        <a:solidFill>
                          <a:srgbClr val="000000"/>
                        </a:solidFill>
                        <a:effectLst/>
                        <a:latin typeface="ＭＳ Ｐゴシック"/>
                      </a:endParaRPr>
                    </a:p>
                  </a:txBody>
                  <a:tcPr marL="7620" marR="7620" marT="7620" marB="0" anchor="ctr"/>
                </a:tc>
              </a:tr>
              <a:tr h="288032">
                <a:tc>
                  <a:txBody>
                    <a:bodyPr/>
                    <a:lstStyle/>
                    <a:p>
                      <a:pPr algn="l" fontAlgn="ctr"/>
                      <a:r>
                        <a:rPr lang="ja-JP" altLang="en-US" sz="1400" u="none" strike="noStrike" dirty="0">
                          <a:effectLst/>
                        </a:rPr>
                        <a:t>計</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258</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1,378</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83</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221</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1,940</a:t>
                      </a:r>
                      <a:endParaRPr lang="en-US" altLang="ja-JP" sz="1400" b="0" i="0" u="none" strike="noStrike" dirty="0">
                        <a:solidFill>
                          <a:srgbClr val="000000"/>
                        </a:solidFill>
                        <a:effectLst/>
                        <a:latin typeface="ＭＳ Ｐゴシック"/>
                      </a:endParaRPr>
                    </a:p>
                  </a:txBody>
                  <a:tcPr marL="7620" marR="7620" marT="7620" marB="0" anchor="ctr"/>
                </a:tc>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262339293"/>
              </p:ext>
            </p:extLst>
          </p:nvPr>
        </p:nvGraphicFramePr>
        <p:xfrm>
          <a:off x="1115616" y="4866832"/>
          <a:ext cx="3888431" cy="1539240"/>
        </p:xfrm>
        <a:graphic>
          <a:graphicData uri="http://schemas.openxmlformats.org/drawingml/2006/table">
            <a:tbl>
              <a:tblPr>
                <a:tableStyleId>{5C22544A-7EE6-4342-B048-85BDC9FD1C3A}</a:tableStyleId>
              </a:tblPr>
              <a:tblGrid>
                <a:gridCol w="1226228"/>
                <a:gridCol w="887401"/>
                <a:gridCol w="887401"/>
                <a:gridCol w="887401"/>
              </a:tblGrid>
              <a:tr h="425297">
                <a:tc>
                  <a:txBody>
                    <a:bodyPr/>
                    <a:lstStyle/>
                    <a:p>
                      <a:pPr algn="l" fontAlgn="ct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ja-JP" altLang="en-US" sz="1400" u="none" strike="noStrike" dirty="0">
                          <a:effectLst/>
                        </a:rPr>
                        <a:t>アメリカ英語</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ja-JP" altLang="en-US" sz="1400" u="none" strike="noStrike" dirty="0">
                          <a:effectLst/>
                        </a:rPr>
                        <a:t>イギリス英語</a:t>
                      </a:r>
                      <a:endParaRPr lang="ja-JP" altLang="en-US" sz="1400" b="0" i="0" u="none" strike="noStrike" dirty="0">
                        <a:solidFill>
                          <a:srgbClr val="000000"/>
                        </a:solidFill>
                        <a:effectLst/>
                        <a:latin typeface="ＭＳ Ｐゴシック"/>
                      </a:endParaRPr>
                    </a:p>
                  </a:txBody>
                  <a:tcPr marL="7620" marR="7620" marT="7620" marB="0" anchor="ctr"/>
                </a:tc>
                <a:tc>
                  <a:txBody>
                    <a:bodyPr/>
                    <a:lstStyle/>
                    <a:p>
                      <a:pPr algn="r" fontAlgn="ctr"/>
                      <a:r>
                        <a:rPr lang="ja-JP" altLang="en-US" sz="1400" u="none" strike="noStrike" dirty="0">
                          <a:effectLst/>
                        </a:rPr>
                        <a:t>計</a:t>
                      </a:r>
                      <a:endParaRPr lang="ja-JP" altLang="en-US" sz="1400" b="0" i="0" u="none" strike="noStrike" dirty="0">
                        <a:solidFill>
                          <a:srgbClr val="000000"/>
                        </a:solidFill>
                        <a:effectLst/>
                        <a:latin typeface="ＭＳ Ｐゴシック"/>
                      </a:endParaRPr>
                    </a:p>
                  </a:txBody>
                  <a:tcPr marL="7620" marR="7620" marT="7620" marB="0" anchor="ctr"/>
                </a:tc>
              </a:tr>
              <a:tr h="217374">
                <a:tc>
                  <a:txBody>
                    <a:bodyPr/>
                    <a:lstStyle/>
                    <a:p>
                      <a:pPr algn="l" fontAlgn="ctr"/>
                      <a:r>
                        <a:rPr lang="en-US" sz="1400" u="none" strike="noStrike">
                          <a:effectLst/>
                        </a:rPr>
                        <a:t>bus</a:t>
                      </a:r>
                      <a:endParaRPr 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100</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158</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258</a:t>
                      </a:r>
                      <a:endParaRPr lang="en-US" altLang="ja-JP" sz="1400" b="0" i="0" u="none" strike="noStrike" dirty="0">
                        <a:solidFill>
                          <a:srgbClr val="000000"/>
                        </a:solidFill>
                        <a:effectLst/>
                        <a:latin typeface="ＭＳ Ｐゴシック"/>
                      </a:endParaRPr>
                    </a:p>
                  </a:txBody>
                  <a:tcPr marL="7620" marR="7620" marT="7620" marB="0" anchor="ctr"/>
                </a:tc>
              </a:tr>
              <a:tr h="217374">
                <a:tc>
                  <a:txBody>
                    <a:bodyPr/>
                    <a:lstStyle/>
                    <a:p>
                      <a:pPr algn="l" fontAlgn="ctr"/>
                      <a:r>
                        <a:rPr lang="en-US" sz="1400" u="none" strike="noStrike">
                          <a:effectLst/>
                        </a:rPr>
                        <a:t>car</a:t>
                      </a:r>
                      <a:endParaRPr 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725</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653</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1378</a:t>
                      </a:r>
                      <a:endParaRPr lang="en-US" altLang="ja-JP" sz="1400" b="0" i="0" u="none" strike="noStrike" dirty="0">
                        <a:solidFill>
                          <a:srgbClr val="000000"/>
                        </a:solidFill>
                        <a:effectLst/>
                        <a:latin typeface="ＭＳ Ｐゴシック"/>
                      </a:endParaRPr>
                    </a:p>
                  </a:txBody>
                  <a:tcPr marL="7620" marR="7620" marT="7620" marB="0" anchor="ctr"/>
                </a:tc>
              </a:tr>
              <a:tr h="217374">
                <a:tc>
                  <a:txBody>
                    <a:bodyPr/>
                    <a:lstStyle/>
                    <a:p>
                      <a:pPr algn="l" fontAlgn="ctr"/>
                      <a:r>
                        <a:rPr lang="en-US" sz="1400" u="none" strike="noStrike">
                          <a:effectLst/>
                        </a:rPr>
                        <a:t>taxi</a:t>
                      </a:r>
                      <a:endParaRPr 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34</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49</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83</a:t>
                      </a:r>
                      <a:endParaRPr lang="en-US" altLang="ja-JP" sz="1400" b="0" i="0" u="none" strike="noStrike" dirty="0">
                        <a:solidFill>
                          <a:srgbClr val="000000"/>
                        </a:solidFill>
                        <a:effectLst/>
                        <a:latin typeface="ＭＳ Ｐゴシック"/>
                      </a:endParaRPr>
                    </a:p>
                  </a:txBody>
                  <a:tcPr marL="7620" marR="7620" marT="7620" marB="0" anchor="ctr"/>
                </a:tc>
              </a:tr>
              <a:tr h="217374">
                <a:tc>
                  <a:txBody>
                    <a:bodyPr/>
                    <a:lstStyle/>
                    <a:p>
                      <a:pPr algn="l" fontAlgn="ctr"/>
                      <a:r>
                        <a:rPr lang="en-US" sz="1400" u="none" strike="noStrike">
                          <a:effectLst/>
                        </a:rPr>
                        <a:t>truck</a:t>
                      </a:r>
                      <a:endParaRPr 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189</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32</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a:effectLst/>
                        </a:rPr>
                        <a:t>221</a:t>
                      </a:r>
                      <a:endParaRPr lang="en-US" altLang="ja-JP" sz="1400" b="0" i="0" u="none" strike="noStrike" dirty="0">
                        <a:solidFill>
                          <a:srgbClr val="000000"/>
                        </a:solidFill>
                        <a:effectLst/>
                        <a:latin typeface="ＭＳ Ｐゴシック"/>
                      </a:endParaRPr>
                    </a:p>
                  </a:txBody>
                  <a:tcPr marL="7620" marR="7620" marT="7620" marB="0" anchor="ctr"/>
                </a:tc>
              </a:tr>
              <a:tr h="217374">
                <a:tc>
                  <a:txBody>
                    <a:bodyPr/>
                    <a:lstStyle/>
                    <a:p>
                      <a:pPr algn="l" fontAlgn="ctr"/>
                      <a:r>
                        <a:rPr lang="ja-JP" altLang="en-US" sz="1400" u="none" strike="noStrike">
                          <a:effectLst/>
                        </a:rPr>
                        <a:t>計</a:t>
                      </a:r>
                      <a:endParaRPr lang="ja-JP" altLang="en-US"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smtClean="0">
                          <a:effectLst/>
                        </a:rPr>
                        <a:t>1,048</a:t>
                      </a:r>
                      <a:endParaRPr lang="en-US" altLang="ja-JP" sz="1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a:effectLst/>
                        </a:rPr>
                        <a:t>892</a:t>
                      </a:r>
                      <a:endParaRPr lang="en-US" altLang="ja-JP" sz="1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1400" u="none" strike="noStrike" dirty="0" smtClean="0">
                          <a:effectLst/>
                        </a:rPr>
                        <a:t>1,940</a:t>
                      </a:r>
                      <a:endParaRPr lang="en-US" altLang="ja-JP" sz="1400" b="0" i="0" u="none" strike="noStrike" dirty="0">
                        <a:solidFill>
                          <a:srgbClr val="000000"/>
                        </a:solidFill>
                        <a:effectLst/>
                        <a:latin typeface="ＭＳ Ｐゴシック"/>
                      </a:endParaRPr>
                    </a:p>
                  </a:txBody>
                  <a:tcPr marL="7620" marR="7620" marT="7620" marB="0" anchor="ctr"/>
                </a:tc>
              </a:tr>
            </a:tbl>
          </a:graphicData>
        </a:graphic>
      </p:graphicFrame>
      <p:pic>
        <p:nvPicPr>
          <p:cNvPr id="3" name="gohou04-0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58968"/>
            <a:ext cx="487363" cy="487363"/>
          </a:xfrm>
          <a:prstGeom prst="rect">
            <a:avLst/>
          </a:prstGeom>
        </p:spPr>
      </p:pic>
    </p:spTree>
    <p:extLst>
      <p:ext uri="{BB962C8B-B14F-4D97-AF65-F5344CB8AC3E}">
        <p14:creationId xmlns:p14="http://schemas.microsoft.com/office/powerpoint/2010/main" val="2398325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637</Words>
  <Application>Microsoft Office PowerPoint</Application>
  <PresentationFormat>画面に合わせる (4:3)</PresentationFormat>
  <Paragraphs>322</Paragraphs>
  <Slides>11</Slides>
  <Notes>0</Notes>
  <HiddenSlides>0</HiddenSlides>
  <MMClips>10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標準デザイン</vt:lpstr>
      <vt:lpstr>地域差と年代差  </vt:lpstr>
      <vt:lpstr>地域差</vt:lpstr>
      <vt:lpstr>頻度集計とχ2乗検定</vt:lpstr>
      <vt:lpstr>年代差があるか?</vt:lpstr>
      <vt:lpstr>第4回小課題</vt:lpstr>
      <vt:lpstr>１．領域と項目を決める</vt:lpstr>
      <vt:lpstr>2．頻度調査</vt:lpstr>
      <vt:lpstr>2．頻度調査</vt:lpstr>
      <vt:lpstr>2．頻度集計表（行と列の変換）</vt:lpstr>
      <vt:lpstr>PowerPoint プレゼンテーション</vt:lpstr>
      <vt:lpstr>小課題の提出</vt:lpstr>
    </vt:vector>
  </TitlesOfParts>
  <Company>Fukuda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母音の種類と発音</dc:title>
  <dc:creator>Kaoru</dc:creator>
  <cp:lastModifiedBy>福田薫</cp:lastModifiedBy>
  <cp:revision>95</cp:revision>
  <cp:lastPrinted>2020-05-19T23:45:43Z</cp:lastPrinted>
  <dcterms:created xsi:type="dcterms:W3CDTF">2009-04-20T15:05:58Z</dcterms:created>
  <dcterms:modified xsi:type="dcterms:W3CDTF">2020-05-31T04:33:39Z</dcterms:modified>
</cp:coreProperties>
</file>