
<file path=[Content_Types].xml><?xml version="1.0" encoding="utf-8"?>
<Types xmlns="http://schemas.openxmlformats.org/package/2006/content-types">
  <Default Extension="png" ContentType="image/png"/>
  <Default Extension="m4a" ContentType="audio/unknown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14"/>
  </p:handoutMasterIdLst>
  <p:sldIdLst>
    <p:sldId id="256" r:id="rId2"/>
    <p:sldId id="257" r:id="rId3"/>
    <p:sldId id="272" r:id="rId4"/>
    <p:sldId id="298" r:id="rId5"/>
    <p:sldId id="299" r:id="rId6"/>
    <p:sldId id="304" r:id="rId7"/>
    <p:sldId id="305" r:id="rId8"/>
    <p:sldId id="307" r:id="rId9"/>
    <p:sldId id="308" r:id="rId10"/>
    <p:sldId id="309" r:id="rId11"/>
    <p:sldId id="310" r:id="rId12"/>
    <p:sldId id="311" r:id="rId13"/>
  </p:sldIdLst>
  <p:sldSz cx="9144000" cy="6858000" type="screen4x3"/>
  <p:notesSz cx="6797675" cy="9926638"/>
  <p:defaultTextStyle>
    <a:defPPr>
      <a:defRPr lang="ja-JP"/>
    </a:defPPr>
    <a:lvl1pPr algn="ctr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00"/>
    <a:srgbClr val="00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9" d="100"/>
          <a:sy n="79" d="100"/>
        </p:scale>
        <p:origin x="-350" y="-1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endParaRPr lang="en-US" altLang="ja-JP"/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49688" y="0"/>
            <a:ext cx="294640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 altLang="ja-JP"/>
          </a:p>
        </p:txBody>
      </p:sp>
      <p:sp>
        <p:nvSpPr>
          <p:cNvPr id="1024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28163"/>
            <a:ext cx="2946400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endParaRPr lang="en-US" altLang="ja-JP"/>
          </a:p>
        </p:txBody>
      </p:sp>
      <p:sp>
        <p:nvSpPr>
          <p:cNvPr id="1024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BE695C75-049A-4511-ACEF-D96AE7B1706D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10654460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ja-JP" altLang="en-US" smtClean="0"/>
              <a:t>マスター サブタイトルの書式設定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66BDBA9-DC01-4B39-BEF0-0E0B9CCC4C18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6156075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2493F57-4440-4EDE-9AB9-DFCED0A78179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1734367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5CC080-263D-4556-B0DE-DC01733ADDD4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40532112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83DBFE-9F72-4838-AAF8-D1F73EEE16CD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2240540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6AA5734-75DB-40C1-B915-D5ABF8A2427D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8021279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031979B-3D2A-4EF0-94CF-91CE344A6750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9333288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5453231-6DD3-4068-8131-660A04AC40B9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012656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74EEFD-87C5-4AC0-AD32-9B3D958153BE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40670253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C6E4CD8-353D-44ED-89CD-66FF08984B08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42819470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764BC0B-DB3D-4D43-BDAD-DDCED375B447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7692594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6DFEA2F-CE7D-4C85-ABE7-AD14C27FE8EF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3964462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タイトルの書式設定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/>
            </a:lvl1pPr>
          </a:lstStyle>
          <a:p>
            <a:endParaRPr lang="en-US" altLang="ja-JP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altLang="ja-JP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071F5C47-DD10-455F-98BB-D38008A4DC92}" type="slidenum">
              <a:rPr lang="en-US" altLang="ja-JP"/>
              <a:pPr/>
              <a:t>‹#›</a:t>
            </a:fld>
            <a:endParaRPr lang="en-US" altLang="ja-JP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2pPr>
      <a:lvl3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3pPr>
      <a:lvl4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4pPr>
      <a:lvl5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3988" cy="3027363"/>
          </a:xfrm>
        </p:spPr>
        <p:txBody>
          <a:bodyPr/>
          <a:lstStyle/>
          <a:p>
            <a:r>
              <a:rPr lang="ja-JP" altLang="en-US" sz="3200" dirty="0"/>
              <a:t>柔軟で効率的な検索（</a:t>
            </a:r>
            <a:r>
              <a:rPr lang="en-US" altLang="ja-JP" sz="3200" dirty="0"/>
              <a:t>1</a:t>
            </a:r>
            <a:r>
              <a:rPr lang="ja-JP" altLang="en-US" sz="3200" dirty="0"/>
              <a:t>）</a:t>
            </a:r>
            <a:r>
              <a:rPr lang="ja-JP" altLang="en-US" sz="3200" dirty="0" smtClean="0"/>
              <a:t>：</a:t>
            </a:r>
            <a:r>
              <a:rPr lang="en-US" altLang="ja-JP" sz="3200" dirty="0" smtClean="0"/>
              <a:t/>
            </a:r>
            <a:br>
              <a:rPr lang="en-US" altLang="ja-JP" sz="3200" dirty="0" smtClean="0"/>
            </a:br>
            <a:r>
              <a:rPr lang="en-US" altLang="ja-JP" sz="3200" dirty="0" smtClean="0"/>
              <a:t>18</a:t>
            </a:r>
            <a:r>
              <a:rPr lang="ja-JP" altLang="en-US" sz="3200" dirty="0"/>
              <a:t>文字以上の長い語を検索する</a:t>
            </a:r>
            <a:r>
              <a:rPr lang="ja-JP" altLang="en-US" sz="5400" dirty="0"/>
              <a:t/>
            </a:r>
            <a:br>
              <a:rPr lang="ja-JP" altLang="en-US" sz="5400" dirty="0"/>
            </a:br>
            <a:r>
              <a:rPr lang="ja-JP" altLang="en-US" sz="5400" dirty="0"/>
              <a:t/>
            </a:r>
            <a:br>
              <a:rPr lang="ja-JP" altLang="en-US" sz="5400" dirty="0"/>
            </a:br>
            <a:endParaRPr lang="en-US" altLang="ja-JP" sz="5400" dirty="0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4213" y="620713"/>
            <a:ext cx="6296025" cy="406400"/>
          </a:xfrm>
        </p:spPr>
        <p:txBody>
          <a:bodyPr/>
          <a:lstStyle/>
          <a:p>
            <a:pPr algn="l"/>
            <a:r>
              <a:rPr lang="ja-JP" altLang="en-US" sz="1800" dirty="0" smtClean="0"/>
              <a:t>英語語法調査</a:t>
            </a:r>
            <a:endParaRPr lang="en-US" altLang="ja-JP" sz="1800" dirty="0" smtClean="0"/>
          </a:p>
          <a:p>
            <a:pPr algn="l"/>
            <a:r>
              <a:rPr lang="ja-JP" altLang="en-US" sz="1800" dirty="0" smtClean="0"/>
              <a:t>第５回</a:t>
            </a:r>
            <a:endParaRPr lang="en-US" altLang="ja-JP" sz="1800" dirty="0"/>
          </a:p>
        </p:txBody>
      </p:sp>
      <p:sp>
        <p:nvSpPr>
          <p:cNvPr id="2" name="テキスト ボックス 1"/>
          <p:cNvSpPr txBox="1"/>
          <p:nvPr/>
        </p:nvSpPr>
        <p:spPr>
          <a:xfrm>
            <a:off x="8472476" y="0"/>
            <a:ext cx="6463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600" dirty="0" smtClean="0">
                <a:solidFill>
                  <a:srgbClr val="FF0000"/>
                </a:solidFill>
              </a:rPr>
              <a:t>①</a:t>
            </a:r>
            <a:endParaRPr kumimoji="1" lang="ja-JP" altLang="en-US" sz="3600" dirty="0">
              <a:solidFill>
                <a:srgbClr val="FF0000"/>
              </a:solidFill>
            </a:endParaRPr>
          </a:p>
        </p:txBody>
      </p:sp>
      <p:pic>
        <p:nvPicPr>
          <p:cNvPr id="3" name="gohou05-01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740352" y="158968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44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67544" y="221278"/>
            <a:ext cx="4752528" cy="687442"/>
          </a:xfrm>
        </p:spPr>
        <p:txBody>
          <a:bodyPr/>
          <a:lstStyle/>
          <a:p>
            <a:pPr algn="l"/>
            <a:r>
              <a:rPr kumimoji="1" lang="ja-JP" altLang="en-US" sz="3600" dirty="0" smtClean="0"/>
              <a:t>正規表現のイディオム</a:t>
            </a:r>
            <a:endParaRPr kumimoji="1" lang="ja-JP" altLang="en-US" sz="3600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67544" y="1124744"/>
            <a:ext cx="8229600" cy="4713387"/>
          </a:xfrm>
        </p:spPr>
        <p:txBody>
          <a:bodyPr/>
          <a:lstStyle/>
          <a:p>
            <a:pPr marL="0" indent="0">
              <a:buNone/>
            </a:pPr>
            <a:r>
              <a:rPr kumimoji="1" lang="ja-JP" altLang="en-US" sz="2400" dirty="0"/>
              <a:t>　</a:t>
            </a:r>
            <a:r>
              <a:rPr kumimoji="1" lang="ja-JP" altLang="en-US" sz="2400" dirty="0" smtClean="0"/>
              <a:t>　　　　　　</a:t>
            </a:r>
            <a:endParaRPr kumimoji="1" lang="ja-JP" altLang="en-US" sz="2400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8472471" y="0"/>
            <a:ext cx="6463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600" dirty="0" smtClean="0">
                <a:solidFill>
                  <a:srgbClr val="FF0000"/>
                </a:solidFill>
              </a:rPr>
              <a:t>⑩</a:t>
            </a:r>
            <a:endParaRPr kumimoji="1" lang="ja-JP" altLang="en-US" sz="3600" dirty="0">
              <a:solidFill>
                <a:srgbClr val="FF0000"/>
              </a:solidFill>
            </a:endParaRPr>
          </a:p>
        </p:txBody>
      </p:sp>
      <p:sp>
        <p:nvSpPr>
          <p:cNvPr id="6" name="コンテンツ プレースホルダー 2"/>
          <p:cNvSpPr txBox="1">
            <a:spLocks/>
          </p:cNvSpPr>
          <p:nvPr/>
        </p:nvSpPr>
        <p:spPr bwMode="auto">
          <a:xfrm>
            <a:off x="619944" y="908720"/>
            <a:ext cx="8229600" cy="54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buNone/>
            </a:pPr>
            <a:r>
              <a:rPr lang="ja-JP" altLang="en-US" sz="2400" dirty="0" smtClean="0"/>
              <a:t>コーパス調査の際に役立つイディオム</a:t>
            </a:r>
            <a:endParaRPr lang="en-US" altLang="ja-JP" sz="2400" dirty="0" smtClean="0"/>
          </a:p>
          <a:p>
            <a:pPr marL="0" indent="0">
              <a:buNone/>
            </a:pPr>
            <a:endParaRPr lang="en-US" altLang="ja-JP" sz="2400" dirty="0"/>
          </a:p>
          <a:p>
            <a:pPr marL="0" indent="0">
              <a:buNone/>
            </a:pPr>
            <a:endParaRPr lang="en-US" altLang="ja-JP" sz="2400" dirty="0" smtClean="0"/>
          </a:p>
          <a:p>
            <a:pPr marL="0" indent="0">
              <a:buNone/>
            </a:pPr>
            <a:endParaRPr lang="en-US" altLang="ja-JP" sz="2400" dirty="0"/>
          </a:p>
          <a:p>
            <a:pPr marL="0" indent="0">
              <a:buNone/>
            </a:pPr>
            <a:endParaRPr lang="en-US" altLang="ja-JP" sz="2400" dirty="0" smtClean="0"/>
          </a:p>
          <a:p>
            <a:pPr marL="0" indent="0">
              <a:buNone/>
            </a:pPr>
            <a:endParaRPr lang="en-US" altLang="ja-JP" sz="2400" dirty="0"/>
          </a:p>
          <a:p>
            <a:pPr marL="0" indent="0">
              <a:buNone/>
            </a:pPr>
            <a:endParaRPr lang="en-US" altLang="ja-JP" sz="2400" dirty="0" smtClean="0"/>
          </a:p>
          <a:p>
            <a:pPr marL="0" indent="0">
              <a:buNone/>
            </a:pPr>
            <a:endParaRPr lang="en-US" altLang="ja-JP" sz="2400" dirty="0"/>
          </a:p>
          <a:p>
            <a:pPr marL="0" indent="0">
              <a:buNone/>
            </a:pPr>
            <a:endParaRPr lang="ja-JP" altLang="ja-JP" sz="2400" dirty="0"/>
          </a:p>
        </p:txBody>
      </p:sp>
      <p:graphicFrame>
        <p:nvGraphicFramePr>
          <p:cNvPr id="7" name="表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37425035"/>
              </p:ext>
            </p:extLst>
          </p:nvPr>
        </p:nvGraphicFramePr>
        <p:xfrm>
          <a:off x="522276" y="1484784"/>
          <a:ext cx="8424936" cy="479419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04256"/>
                <a:gridCol w="6120680"/>
              </a:tblGrid>
              <a:tr h="721847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800" dirty="0" smtClean="0">
                          <a:solidFill>
                            <a:schemeClr val="tx1"/>
                          </a:solidFill>
                        </a:rPr>
                        <a:t>正規表現</a:t>
                      </a:r>
                      <a:endParaRPr kumimoji="1" lang="ja-JP" altLang="en-US" sz="28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800" dirty="0" smtClean="0">
                          <a:solidFill>
                            <a:schemeClr val="tx1"/>
                          </a:solidFill>
                        </a:rPr>
                        <a:t>意味するパタン</a:t>
                      </a:r>
                      <a:endParaRPr kumimoji="1" lang="ja-JP" altLang="en-US" sz="28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18969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 smtClean="0">
                          <a:solidFill>
                            <a:srgbClr val="FF0000"/>
                          </a:solidFill>
                        </a:rPr>
                        <a:t>\b</a:t>
                      </a:r>
                      <a:r>
                        <a:rPr kumimoji="1" lang="en-US" altLang="ja-JP" sz="2000" dirty="0" smtClean="0"/>
                        <a:t>…</a:t>
                      </a:r>
                      <a:r>
                        <a:rPr kumimoji="1" lang="en-US" altLang="ja-JP" sz="2000" dirty="0" smtClean="0">
                          <a:solidFill>
                            <a:srgbClr val="FF0000"/>
                          </a:solidFill>
                        </a:rPr>
                        <a:t>\b</a:t>
                      </a:r>
                    </a:p>
                    <a:p>
                      <a:pPr algn="ctr"/>
                      <a:r>
                        <a:rPr kumimoji="1" lang="en-US" altLang="ja-JP" sz="2000" dirty="0" smtClean="0"/>
                        <a:t>\</a:t>
                      </a:r>
                      <a:r>
                        <a:rPr kumimoji="1" lang="en-US" altLang="ja-JP" sz="2000" dirty="0" err="1" smtClean="0"/>
                        <a:t>btest</a:t>
                      </a:r>
                      <a:r>
                        <a:rPr kumimoji="1" lang="en-US" altLang="ja-JP" sz="2000" dirty="0" smtClean="0"/>
                        <a:t>\b</a:t>
                      </a:r>
                      <a:endParaRPr kumimoji="1" lang="ja-JP" altLang="en-US" sz="2000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en-US" altLang="ja-JP" sz="2000" baseline="0" dirty="0" smtClean="0"/>
                        <a:t>\b</a:t>
                      </a:r>
                      <a:r>
                        <a:rPr kumimoji="1" lang="ja-JP" altLang="en-US" sz="2000" baseline="0" dirty="0" smtClean="0"/>
                        <a:t>で囲まれた文字列に正確に合致</a:t>
                      </a:r>
                      <a:endParaRPr kumimoji="1" lang="en-US" altLang="ja-JP" sz="2000" baseline="0" dirty="0" smtClean="0"/>
                    </a:p>
                    <a:p>
                      <a:pPr algn="l"/>
                      <a:r>
                        <a:rPr kumimoji="1" lang="en-US" altLang="ja-JP" sz="2000" baseline="0" dirty="0" smtClean="0"/>
                        <a:t>test</a:t>
                      </a:r>
                      <a:r>
                        <a:rPr kumimoji="1" lang="ja-JP" altLang="en-US" sz="2000" baseline="0" dirty="0" smtClean="0"/>
                        <a:t> にのみ合致（</a:t>
                      </a:r>
                      <a:r>
                        <a:rPr kumimoji="1" lang="en-US" altLang="ja-JP" sz="2000" baseline="0" dirty="0" smtClean="0"/>
                        <a:t>tests, contest</a:t>
                      </a:r>
                      <a:r>
                        <a:rPr kumimoji="1" lang="ja-JP" altLang="en-US" sz="2000" baseline="0" dirty="0" smtClean="0"/>
                        <a:t>などには合致しない）</a:t>
                      </a:r>
                      <a:endParaRPr kumimoji="1" lang="ja-JP" altLang="en-US" sz="2000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18969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 smtClean="0">
                          <a:solidFill>
                            <a:srgbClr val="FF3300"/>
                          </a:solidFill>
                        </a:rPr>
                        <a:t>\w+</a:t>
                      </a:r>
                    </a:p>
                    <a:p>
                      <a:pPr algn="ctr"/>
                      <a:r>
                        <a:rPr kumimoji="1" lang="en-US" altLang="ja-JP" sz="2000" dirty="0" smtClean="0">
                          <a:solidFill>
                            <a:schemeClr val="tx1"/>
                          </a:solidFill>
                        </a:rPr>
                        <a:t>\b</a:t>
                      </a:r>
                      <a:r>
                        <a:rPr kumimoji="1" lang="en-US" altLang="ja-JP" sz="2000" dirty="0" smtClean="0">
                          <a:solidFill>
                            <a:srgbClr val="FF0000"/>
                          </a:solidFill>
                        </a:rPr>
                        <a:t>\</a:t>
                      </a:r>
                      <a:r>
                        <a:rPr kumimoji="1" lang="en-US" altLang="ja-JP" sz="2000" dirty="0" err="1" smtClean="0">
                          <a:solidFill>
                            <a:srgbClr val="FF0000"/>
                          </a:solidFill>
                        </a:rPr>
                        <a:t>w+</a:t>
                      </a:r>
                      <a:r>
                        <a:rPr kumimoji="1" lang="en-US" altLang="ja-JP" sz="2000" dirty="0" err="1" smtClean="0">
                          <a:solidFill>
                            <a:schemeClr val="tx1"/>
                          </a:solidFill>
                        </a:rPr>
                        <a:t>ful</a:t>
                      </a:r>
                      <a:r>
                        <a:rPr kumimoji="1" lang="en-US" altLang="ja-JP" sz="2000" dirty="0" smtClean="0">
                          <a:solidFill>
                            <a:schemeClr val="tx1"/>
                          </a:solidFill>
                        </a:rPr>
                        <a:t>\b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2000" dirty="0" smtClean="0"/>
                        <a:t>アルファベット文字の（１文字以上の）連続＝任意の１語</a:t>
                      </a:r>
                      <a:endParaRPr kumimoji="1" lang="en-US" altLang="ja-JP" sz="2000" dirty="0" smtClean="0">
                        <a:solidFill>
                          <a:srgbClr val="FF3300"/>
                        </a:solidFill>
                      </a:endParaRPr>
                    </a:p>
                    <a:p>
                      <a:pPr algn="l"/>
                      <a:r>
                        <a:rPr kumimoji="1" lang="en-US" altLang="ja-JP" sz="2000" dirty="0" smtClean="0">
                          <a:solidFill>
                            <a:schemeClr val="tx1"/>
                          </a:solidFill>
                        </a:rPr>
                        <a:t>powerful,</a:t>
                      </a:r>
                      <a:r>
                        <a:rPr kumimoji="1" lang="en-US" altLang="ja-JP" sz="2000" baseline="0" dirty="0" smtClean="0">
                          <a:solidFill>
                            <a:schemeClr val="tx1"/>
                          </a:solidFill>
                        </a:rPr>
                        <a:t> peaceful</a:t>
                      </a:r>
                      <a:r>
                        <a:rPr kumimoji="1" lang="ja-JP" altLang="en-US" sz="2000" baseline="0" dirty="0" smtClean="0">
                          <a:solidFill>
                            <a:schemeClr val="tx1"/>
                          </a:solidFill>
                        </a:rPr>
                        <a:t>など、</a:t>
                      </a:r>
                      <a:r>
                        <a:rPr kumimoji="1" lang="en-US" altLang="ja-JP" sz="2000" baseline="0" dirty="0" smtClean="0">
                          <a:solidFill>
                            <a:schemeClr val="tx1"/>
                          </a:solidFill>
                        </a:rPr>
                        <a:t>-</a:t>
                      </a:r>
                      <a:r>
                        <a:rPr kumimoji="1" lang="en-US" altLang="ja-JP" sz="2000" baseline="0" dirty="0" err="1" smtClean="0">
                          <a:solidFill>
                            <a:schemeClr val="tx1"/>
                          </a:solidFill>
                        </a:rPr>
                        <a:t>ful</a:t>
                      </a:r>
                      <a:r>
                        <a:rPr kumimoji="1" lang="ja-JP" altLang="en-US" sz="2000" baseline="0" dirty="0" smtClean="0">
                          <a:solidFill>
                            <a:schemeClr val="tx1"/>
                          </a:solidFill>
                        </a:rPr>
                        <a:t>で終わる語</a:t>
                      </a:r>
                      <a:endParaRPr kumimoji="1" lang="en-US" altLang="ja-JP" sz="2000" dirty="0" smtClean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18969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 smtClean="0">
                          <a:solidFill>
                            <a:srgbClr val="FF0000"/>
                          </a:solidFill>
                        </a:rPr>
                        <a:t>( \w+)?</a:t>
                      </a:r>
                    </a:p>
                    <a:p>
                      <a:pPr algn="ctr"/>
                      <a:r>
                        <a:rPr kumimoji="1" lang="en-US" altLang="ja-JP" sz="2000" dirty="0" smtClean="0"/>
                        <a:t>\</a:t>
                      </a:r>
                      <a:r>
                        <a:rPr kumimoji="1" lang="en-US" altLang="ja-JP" sz="2000" dirty="0" err="1" smtClean="0"/>
                        <a:t>ba</a:t>
                      </a:r>
                      <a:r>
                        <a:rPr kumimoji="1" lang="en-US" altLang="ja-JP" sz="2000" dirty="0" smtClean="0">
                          <a:solidFill>
                            <a:srgbClr val="FF0000"/>
                          </a:solidFill>
                        </a:rPr>
                        <a:t>( \w+)?</a:t>
                      </a:r>
                      <a:r>
                        <a:rPr kumimoji="1" lang="en-US" altLang="ja-JP" sz="2000" dirty="0" smtClean="0"/>
                        <a:t> girl\b</a:t>
                      </a:r>
                      <a:endParaRPr kumimoji="1" lang="ja-JP" altLang="en-US" sz="2000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2000" dirty="0" smtClean="0"/>
                        <a:t>（半角空白と語）の有無＝</a:t>
                      </a:r>
                      <a:r>
                        <a:rPr kumimoji="1" lang="ja-JP" altLang="en-US" sz="2000" dirty="0" smtClean="0">
                          <a:solidFill>
                            <a:srgbClr val="FF0000"/>
                          </a:solidFill>
                        </a:rPr>
                        <a:t>オプショナルな１語</a:t>
                      </a:r>
                      <a:endParaRPr kumimoji="1" lang="en-US" altLang="ja-JP" sz="2000" dirty="0" smtClean="0">
                        <a:solidFill>
                          <a:srgbClr val="FF0000"/>
                        </a:solidFill>
                      </a:endParaRPr>
                    </a:p>
                    <a:p>
                      <a:pPr algn="l"/>
                      <a:r>
                        <a:rPr kumimoji="1" lang="en-US" altLang="ja-JP" sz="2000" dirty="0" smtClean="0"/>
                        <a:t>a girl, a </a:t>
                      </a:r>
                      <a:r>
                        <a:rPr kumimoji="1" lang="en-US" altLang="ja-JP" sz="2000" dirty="0" smtClean="0">
                          <a:solidFill>
                            <a:srgbClr val="FF0000"/>
                          </a:solidFill>
                        </a:rPr>
                        <a:t>lovely</a:t>
                      </a:r>
                      <a:r>
                        <a:rPr kumimoji="1" lang="en-US" altLang="ja-JP" sz="2000" baseline="0" dirty="0" smtClean="0"/>
                        <a:t> girl, a </a:t>
                      </a:r>
                      <a:r>
                        <a:rPr kumimoji="1" lang="en-US" altLang="ja-JP" sz="2000" baseline="0" dirty="0" smtClean="0">
                          <a:solidFill>
                            <a:srgbClr val="FF0000"/>
                          </a:solidFill>
                        </a:rPr>
                        <a:t>brilliant</a:t>
                      </a:r>
                      <a:r>
                        <a:rPr kumimoji="1" lang="en-US" altLang="ja-JP" sz="2000" baseline="0" dirty="0" smtClean="0"/>
                        <a:t> girl </a:t>
                      </a:r>
                      <a:r>
                        <a:rPr kumimoji="1" lang="ja-JP" altLang="en-US" sz="2000" baseline="0" dirty="0" smtClean="0"/>
                        <a:t>など</a:t>
                      </a:r>
                      <a:endParaRPr kumimoji="1" lang="ja-JP" altLang="en-US" sz="2000" dirty="0" smtClean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31115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 smtClean="0"/>
                        <a:t>( \w+){</a:t>
                      </a:r>
                      <a:r>
                        <a:rPr kumimoji="1" lang="en-US" altLang="ja-JP" sz="2000" dirty="0" err="1" smtClean="0"/>
                        <a:t>m,n</a:t>
                      </a:r>
                      <a:r>
                        <a:rPr kumimoji="1" lang="en-US" altLang="ja-JP" sz="2000" dirty="0" smtClean="0"/>
                        <a:t>}</a:t>
                      </a:r>
                    </a:p>
                    <a:p>
                      <a:pPr algn="ctr"/>
                      <a:endParaRPr kumimoji="1" lang="en-US" altLang="ja-JP" sz="2000" dirty="0" smtClean="0"/>
                    </a:p>
                    <a:p>
                      <a:pPr algn="ctr"/>
                      <a:r>
                        <a:rPr kumimoji="1" lang="en-US" altLang="ja-JP" sz="2000" dirty="0" smtClean="0"/>
                        <a:t>\</a:t>
                      </a:r>
                      <a:r>
                        <a:rPr kumimoji="1" lang="en-US" altLang="ja-JP" sz="2000" dirty="0" err="1" smtClean="0"/>
                        <a:t>bgive</a:t>
                      </a:r>
                      <a:r>
                        <a:rPr kumimoji="1" lang="en-US" altLang="ja-JP" sz="2000" baseline="0" dirty="0" smtClean="0"/>
                        <a:t>( \w+){0,3} a chance\b</a:t>
                      </a:r>
                      <a:endParaRPr kumimoji="1" lang="ja-JP" altLang="en-US" sz="2000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2000" dirty="0" smtClean="0"/>
                        <a:t>（半角空白と語）の</a:t>
                      </a:r>
                      <a:r>
                        <a:rPr kumimoji="1" lang="en-US" altLang="ja-JP" sz="2000" dirty="0" err="1" smtClean="0"/>
                        <a:t>m~n</a:t>
                      </a:r>
                      <a:r>
                        <a:rPr kumimoji="1" lang="ja-JP" altLang="en-US" sz="2000" dirty="0" smtClean="0"/>
                        <a:t>回繰り返し＝オプショナルな</a:t>
                      </a:r>
                      <a:endParaRPr kumimoji="1" lang="en-US" altLang="ja-JP" sz="2000" dirty="0" smtClean="0"/>
                    </a:p>
                    <a:p>
                      <a:pPr algn="l"/>
                      <a:r>
                        <a:rPr kumimoji="1" lang="en-US" altLang="ja-JP" sz="2000" dirty="0" smtClean="0"/>
                        <a:t>m</a:t>
                      </a:r>
                      <a:r>
                        <a:rPr kumimoji="1" lang="ja-JP" altLang="en-US" sz="2000" dirty="0" smtClean="0"/>
                        <a:t>～</a:t>
                      </a:r>
                      <a:r>
                        <a:rPr kumimoji="1" lang="en-US" altLang="ja-JP" sz="2000" dirty="0" smtClean="0"/>
                        <a:t>n</a:t>
                      </a:r>
                      <a:r>
                        <a:rPr kumimoji="1" lang="ja-JP" altLang="en-US" sz="2000" dirty="0" smtClean="0"/>
                        <a:t>個の語</a:t>
                      </a:r>
                      <a:endParaRPr kumimoji="1" lang="en-US" altLang="ja-JP" sz="2000" dirty="0" smtClean="0"/>
                    </a:p>
                    <a:p>
                      <a:pPr algn="l"/>
                      <a:r>
                        <a:rPr kumimoji="1" lang="en-US" altLang="ja-JP" sz="2000" dirty="0" smtClean="0"/>
                        <a:t>give </a:t>
                      </a:r>
                      <a:r>
                        <a:rPr kumimoji="1" lang="ja-JP" altLang="en-US" sz="2000" dirty="0" smtClean="0"/>
                        <a:t>～ </a:t>
                      </a:r>
                      <a:r>
                        <a:rPr kumimoji="1" lang="en-US" altLang="ja-JP" sz="2000" dirty="0" smtClean="0"/>
                        <a:t>a </a:t>
                      </a:r>
                      <a:r>
                        <a:rPr kumimoji="1" lang="en-US" altLang="ja-JP" sz="2000" baseline="0" dirty="0" smtClean="0"/>
                        <a:t>chance</a:t>
                      </a:r>
                      <a:r>
                        <a:rPr kumimoji="1" lang="ja-JP" altLang="en-US" sz="2000" dirty="0" smtClean="0"/>
                        <a:t>（～の部分に、０～</a:t>
                      </a:r>
                      <a:r>
                        <a:rPr kumimoji="1" lang="en-US" altLang="ja-JP" sz="2000" dirty="0" smtClean="0"/>
                        <a:t>2</a:t>
                      </a:r>
                      <a:r>
                        <a:rPr kumimoji="1" lang="ja-JP" altLang="en-US" sz="2000" dirty="0" smtClean="0"/>
                        <a:t>語）</a:t>
                      </a:r>
                      <a:endParaRPr kumimoji="1" lang="en-US" altLang="ja-JP" sz="2000" dirty="0" smtClean="0"/>
                    </a:p>
                    <a:p>
                      <a:pPr algn="l"/>
                      <a:r>
                        <a:rPr kumimoji="1" lang="en-US" altLang="ja-JP" sz="2000" dirty="0" smtClean="0"/>
                        <a:t>give a </a:t>
                      </a:r>
                      <a:r>
                        <a:rPr kumimoji="1" lang="en-US" altLang="ja-JP" sz="2000" baseline="0" dirty="0" smtClean="0"/>
                        <a:t>chance</a:t>
                      </a:r>
                      <a:r>
                        <a:rPr kumimoji="1" lang="en-US" altLang="ja-JP" sz="2000" dirty="0" smtClean="0"/>
                        <a:t>, give </a:t>
                      </a:r>
                      <a:r>
                        <a:rPr kumimoji="1" lang="en-US" altLang="ja-JP" sz="2000" dirty="0" smtClean="0">
                          <a:solidFill>
                            <a:srgbClr val="FF0000"/>
                          </a:solidFill>
                        </a:rPr>
                        <a:t>him</a:t>
                      </a:r>
                      <a:r>
                        <a:rPr kumimoji="1" lang="en-US" altLang="ja-JP" sz="2000" dirty="0" smtClean="0"/>
                        <a:t> a chance,</a:t>
                      </a:r>
                      <a:r>
                        <a:rPr kumimoji="1" lang="en-US" altLang="ja-JP" sz="2000" baseline="0" dirty="0" smtClean="0"/>
                        <a:t> give </a:t>
                      </a:r>
                      <a:r>
                        <a:rPr kumimoji="1" lang="en-US" altLang="ja-JP" sz="2000" baseline="0" dirty="0" smtClean="0">
                          <a:solidFill>
                            <a:srgbClr val="FF0000"/>
                          </a:solidFill>
                        </a:rPr>
                        <a:t>the man </a:t>
                      </a:r>
                      <a:r>
                        <a:rPr kumimoji="1" lang="en-US" altLang="ja-JP" sz="2000" baseline="0" dirty="0" smtClean="0"/>
                        <a:t>chance</a:t>
                      </a:r>
                      <a:r>
                        <a:rPr kumimoji="1" lang="ja-JP" altLang="en-US" sz="2000" baseline="0" dirty="0" smtClean="0"/>
                        <a:t>など</a:t>
                      </a:r>
                      <a:endParaRPr kumimoji="1" lang="ja-JP" altLang="en-US" sz="2000" dirty="0" smtClean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テキスト ボックス 4"/>
          <p:cNvSpPr txBox="1"/>
          <p:nvPr/>
        </p:nvSpPr>
        <p:spPr>
          <a:xfrm>
            <a:off x="619944" y="6313606"/>
            <a:ext cx="74045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“Give </a:t>
            </a:r>
            <a:r>
              <a:rPr lang="en-US" altLang="ja-JP" dirty="0">
                <a:solidFill>
                  <a:srgbClr val="FF0000"/>
                </a:solidFill>
              </a:rPr>
              <a:t>the poor girl </a:t>
            </a:r>
            <a:r>
              <a:rPr lang="en-US" altLang="ja-JP" dirty="0"/>
              <a:t>a chance to get a word in</a:t>
            </a:r>
            <a:r>
              <a:rPr lang="en-US" altLang="ja-JP" dirty="0" smtClean="0"/>
              <a:t>!” </a:t>
            </a:r>
            <a:r>
              <a:rPr lang="en-US" altLang="ja-JP" dirty="0"/>
              <a:t>Jean laughed</a:t>
            </a:r>
            <a:r>
              <a:rPr lang="en-US" altLang="ja-JP" dirty="0" smtClean="0"/>
              <a:t>.</a:t>
            </a:r>
            <a:r>
              <a:rPr lang="ja-JP" altLang="en-US" dirty="0" smtClean="0"/>
              <a:t>　（</a:t>
            </a:r>
            <a:r>
              <a:rPr lang="en-US" altLang="ja-JP" dirty="0" smtClean="0"/>
              <a:t>LOB, P)</a:t>
            </a:r>
            <a:endParaRPr kumimoji="1" lang="ja-JP" altLang="en-US" dirty="0"/>
          </a:p>
        </p:txBody>
      </p:sp>
      <p:pic>
        <p:nvPicPr>
          <p:cNvPr id="9" name="gohou05-10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68344" y="7948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512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833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67544" y="221278"/>
            <a:ext cx="4752528" cy="687442"/>
          </a:xfrm>
        </p:spPr>
        <p:txBody>
          <a:bodyPr/>
          <a:lstStyle/>
          <a:p>
            <a:pPr algn="l"/>
            <a:r>
              <a:rPr kumimoji="1" lang="ja-JP" altLang="en-US" sz="3600" dirty="0" smtClean="0"/>
              <a:t>正規表現の練習</a:t>
            </a:r>
            <a:endParaRPr kumimoji="1" lang="ja-JP" altLang="en-US" sz="3600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67544" y="1124744"/>
            <a:ext cx="8229600" cy="4713387"/>
          </a:xfrm>
        </p:spPr>
        <p:txBody>
          <a:bodyPr/>
          <a:lstStyle/>
          <a:p>
            <a:pPr marL="0" indent="0">
              <a:buNone/>
            </a:pPr>
            <a:r>
              <a:rPr kumimoji="1" lang="ja-JP" altLang="en-US" sz="2400" dirty="0"/>
              <a:t>　</a:t>
            </a:r>
            <a:r>
              <a:rPr kumimoji="1" lang="ja-JP" altLang="en-US" sz="2400" dirty="0" smtClean="0"/>
              <a:t>　　　　　　</a:t>
            </a:r>
            <a:endParaRPr kumimoji="1" lang="ja-JP" altLang="en-US" sz="2400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8472471" y="0"/>
            <a:ext cx="6463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3600" dirty="0">
                <a:solidFill>
                  <a:srgbClr val="FF0000"/>
                </a:solidFill>
              </a:rPr>
              <a:t>⑪</a:t>
            </a:r>
            <a:endParaRPr kumimoji="1" lang="ja-JP" altLang="en-US" sz="3600" dirty="0">
              <a:solidFill>
                <a:srgbClr val="FF0000"/>
              </a:solidFill>
            </a:endParaRPr>
          </a:p>
        </p:txBody>
      </p:sp>
      <p:sp>
        <p:nvSpPr>
          <p:cNvPr id="6" name="コンテンツ プレースホルダー 2"/>
          <p:cNvSpPr txBox="1">
            <a:spLocks/>
          </p:cNvSpPr>
          <p:nvPr/>
        </p:nvSpPr>
        <p:spPr bwMode="auto">
          <a:xfrm>
            <a:off x="619944" y="980728"/>
            <a:ext cx="8229600" cy="54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buNone/>
            </a:pPr>
            <a:r>
              <a:rPr lang="en-US" altLang="ja-JP" sz="2400" dirty="0" smtClean="0"/>
              <a:t>Brown family </a:t>
            </a:r>
            <a:r>
              <a:rPr lang="ja-JP" altLang="en-US" sz="2400" dirty="0" smtClean="0"/>
              <a:t>４コーパスを使って次の表現を検索したい。どのような正規表現で検索すべきか？（かっこ内は抽出された用例数、正解が複数の場合もありえる）</a:t>
            </a:r>
            <a:endParaRPr lang="en-US" altLang="ja-JP" sz="2400" dirty="0"/>
          </a:p>
          <a:p>
            <a:pPr marL="0" indent="0">
              <a:buNone/>
            </a:pPr>
            <a:r>
              <a:rPr lang="ja-JP" altLang="en-US" sz="2400" dirty="0" smtClean="0"/>
              <a:t>どのような正規表</a:t>
            </a:r>
            <a:endParaRPr lang="en-US" altLang="ja-JP" sz="2400" dirty="0" smtClean="0"/>
          </a:p>
          <a:p>
            <a:pPr marL="0" indent="0">
              <a:buNone/>
            </a:pPr>
            <a:endParaRPr lang="en-US" altLang="ja-JP" sz="2400" dirty="0"/>
          </a:p>
          <a:p>
            <a:pPr marL="0" indent="0">
              <a:buNone/>
            </a:pPr>
            <a:endParaRPr lang="en-US" altLang="ja-JP" sz="2400" dirty="0" smtClean="0"/>
          </a:p>
          <a:p>
            <a:pPr marL="0" indent="0">
              <a:buNone/>
            </a:pPr>
            <a:endParaRPr lang="en-US" altLang="ja-JP" sz="2400" dirty="0"/>
          </a:p>
          <a:p>
            <a:pPr marL="0" indent="0">
              <a:buNone/>
            </a:pPr>
            <a:endParaRPr lang="ja-JP" altLang="ja-JP" sz="2400" dirty="0"/>
          </a:p>
        </p:txBody>
      </p:sp>
      <p:graphicFrame>
        <p:nvGraphicFramePr>
          <p:cNvPr id="7" name="表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9456748"/>
              </p:ext>
            </p:extLst>
          </p:nvPr>
        </p:nvGraphicFramePr>
        <p:xfrm>
          <a:off x="395536" y="2276872"/>
          <a:ext cx="8454008" cy="44046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76464"/>
                <a:gridCol w="4277544"/>
              </a:tblGrid>
              <a:tr h="849694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400" dirty="0" smtClean="0">
                          <a:solidFill>
                            <a:schemeClr val="tx1"/>
                          </a:solidFill>
                        </a:rPr>
                        <a:t>検索したい表現</a:t>
                      </a:r>
                      <a:endParaRPr kumimoji="1" lang="ja-JP" alt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400" dirty="0" smtClean="0">
                          <a:solidFill>
                            <a:schemeClr val="tx1"/>
                          </a:solidFill>
                        </a:rPr>
                        <a:t>正規表現を使った検索文字列</a:t>
                      </a:r>
                      <a:endParaRPr kumimoji="1" lang="ja-JP" alt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49694">
                <a:tc>
                  <a:txBody>
                    <a:bodyPr/>
                    <a:lstStyle/>
                    <a:p>
                      <a:pPr algn="l"/>
                      <a:r>
                        <a:rPr kumimoji="1" lang="en-US" altLang="ja-JP" sz="2000" dirty="0" smtClean="0"/>
                        <a:t>(1)</a:t>
                      </a:r>
                      <a:r>
                        <a:rPr kumimoji="1" lang="en-US" altLang="ja-JP" sz="2000" dirty="0" smtClean="0">
                          <a:solidFill>
                            <a:schemeClr val="tx1"/>
                          </a:solidFill>
                        </a:rPr>
                        <a:t> bad</a:t>
                      </a:r>
                      <a:r>
                        <a:rPr kumimoji="1" lang="ja-JP" altLang="en-US" sz="2000" dirty="0" smtClean="0">
                          <a:solidFill>
                            <a:schemeClr val="tx1"/>
                          </a:solidFill>
                        </a:rPr>
                        <a:t>の級変化</a:t>
                      </a:r>
                      <a:endParaRPr kumimoji="1" lang="en-US" altLang="ja-JP" sz="2000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l"/>
                      <a:r>
                        <a:rPr kumimoji="1" lang="en-US" altLang="ja-JP" sz="2000" dirty="0" smtClean="0">
                          <a:solidFill>
                            <a:schemeClr val="tx1"/>
                          </a:solidFill>
                        </a:rPr>
                        <a:t>bad, worse, worst</a:t>
                      </a:r>
                      <a:r>
                        <a:rPr kumimoji="1" lang="ja-JP" altLang="en-US" sz="2000" dirty="0" smtClean="0">
                          <a:solidFill>
                            <a:schemeClr val="tx1"/>
                          </a:solidFill>
                        </a:rPr>
                        <a:t>（</a:t>
                      </a:r>
                      <a:r>
                        <a:rPr kumimoji="1" lang="en-US" altLang="ja-JP" sz="2000" dirty="0" smtClean="0">
                          <a:solidFill>
                            <a:schemeClr val="tx1"/>
                          </a:solidFill>
                        </a:rPr>
                        <a:t>1,117</a:t>
                      </a:r>
                      <a:r>
                        <a:rPr kumimoji="1" lang="ja-JP" altLang="en-US" sz="2000" dirty="0" smtClean="0">
                          <a:solidFill>
                            <a:schemeClr val="tx1"/>
                          </a:solidFill>
                        </a:rPr>
                        <a:t>件）</a:t>
                      </a:r>
                      <a:endParaRPr kumimoji="1" lang="en-US" altLang="ja-JP" sz="2000" dirty="0" smtClean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000" dirty="0" smtClean="0">
                          <a:solidFill>
                            <a:schemeClr val="tx1"/>
                          </a:solidFill>
                        </a:rPr>
                        <a:t>\b(</a:t>
                      </a:r>
                      <a:r>
                        <a:rPr kumimoji="1" lang="en-US" altLang="ja-JP" sz="2000" dirty="0" err="1" smtClean="0">
                          <a:solidFill>
                            <a:schemeClr val="tx1"/>
                          </a:solidFill>
                        </a:rPr>
                        <a:t>bad|worse|worst</a:t>
                      </a:r>
                      <a:r>
                        <a:rPr kumimoji="1" lang="en-US" altLang="ja-JP" sz="2000" dirty="0" smtClean="0">
                          <a:solidFill>
                            <a:schemeClr val="tx1"/>
                          </a:solidFill>
                        </a:rPr>
                        <a:t>)\b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4969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000" dirty="0" smtClean="0">
                          <a:solidFill>
                            <a:schemeClr val="tx1"/>
                          </a:solidFill>
                        </a:rPr>
                        <a:t>(2)</a:t>
                      </a:r>
                      <a:r>
                        <a:rPr kumimoji="1" lang="ja-JP" altLang="en-US" sz="2000" dirty="0" smtClean="0"/>
                        <a:t>名詞</a:t>
                      </a:r>
                      <a:r>
                        <a:rPr kumimoji="1" lang="en-US" altLang="ja-JP" sz="2000" dirty="0" smtClean="0"/>
                        <a:t>city</a:t>
                      </a:r>
                      <a:r>
                        <a:rPr kumimoji="1" lang="ja-JP" altLang="en-US" sz="2000" dirty="0" smtClean="0"/>
                        <a:t>の単数形と複数形（</a:t>
                      </a:r>
                      <a:r>
                        <a:rPr kumimoji="1" lang="en-US" altLang="ja-JP" sz="2000" dirty="0" smtClean="0"/>
                        <a:t>1,580</a:t>
                      </a:r>
                      <a:r>
                        <a:rPr kumimoji="1" lang="ja-JP" altLang="en-US" sz="2000" dirty="0" smtClean="0"/>
                        <a:t>件）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en-US" altLang="ja-JP" sz="2000" dirty="0" smtClean="0"/>
                        <a:t>\</a:t>
                      </a:r>
                      <a:r>
                        <a:rPr kumimoji="1" lang="en-US" altLang="ja-JP" sz="2000" dirty="0" err="1" smtClean="0"/>
                        <a:t>bcit</a:t>
                      </a:r>
                      <a:r>
                        <a:rPr kumimoji="1" lang="en-US" altLang="ja-JP" sz="2000" dirty="0" smtClean="0"/>
                        <a:t>(</a:t>
                      </a:r>
                      <a:r>
                        <a:rPr kumimoji="1" lang="en-US" altLang="ja-JP" sz="2000" dirty="0" err="1" smtClean="0"/>
                        <a:t>y|ies</a:t>
                      </a:r>
                      <a:r>
                        <a:rPr kumimoji="1" lang="en-US" altLang="ja-JP" sz="2000" dirty="0" smtClean="0"/>
                        <a:t>)\b</a:t>
                      </a:r>
                    </a:p>
                    <a:p>
                      <a:pPr algn="l"/>
                      <a:r>
                        <a:rPr kumimoji="1" lang="en-US" altLang="ja-JP" sz="2000" dirty="0" smtClean="0"/>
                        <a:t>\b(</a:t>
                      </a:r>
                      <a:r>
                        <a:rPr kumimoji="1" lang="en-US" altLang="ja-JP" sz="2000" dirty="0" err="1" smtClean="0"/>
                        <a:t>city|cities</a:t>
                      </a:r>
                      <a:r>
                        <a:rPr kumimoji="1" lang="en-US" altLang="ja-JP" sz="2000" dirty="0" smtClean="0"/>
                        <a:t>)\b</a:t>
                      </a:r>
                      <a:r>
                        <a:rPr kumimoji="1" lang="ja-JP" altLang="en-US" sz="2000" dirty="0" smtClean="0"/>
                        <a:t>も可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49694">
                <a:tc>
                  <a:txBody>
                    <a:bodyPr/>
                    <a:lstStyle/>
                    <a:p>
                      <a:pPr algn="l"/>
                      <a:r>
                        <a:rPr kumimoji="1" lang="en-US" altLang="ja-JP" sz="2000" dirty="0" smtClean="0"/>
                        <a:t>(3) powerful</a:t>
                      </a:r>
                      <a:r>
                        <a:rPr kumimoji="1" lang="ja-JP" altLang="en-US" sz="2000" dirty="0" smtClean="0"/>
                        <a:t>の級変化</a:t>
                      </a:r>
                      <a:endParaRPr kumimoji="1" lang="en-US" altLang="ja-JP" sz="2000" dirty="0" smtClean="0"/>
                    </a:p>
                    <a:p>
                      <a:pPr algn="l"/>
                      <a:r>
                        <a:rPr kumimoji="1" lang="en-US" altLang="ja-JP" sz="2000" dirty="0" smtClean="0"/>
                        <a:t>(303</a:t>
                      </a:r>
                      <a:r>
                        <a:rPr kumimoji="1" lang="ja-JP" altLang="en-US" sz="2000" dirty="0" smtClean="0"/>
                        <a:t>件）</a:t>
                      </a:r>
                      <a:endParaRPr kumimoji="1" lang="ja-JP" altLang="en-US" sz="2000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en-US" altLang="ja-JP" sz="2000" dirty="0" smtClean="0"/>
                        <a:t>\b(more |most )?powerful\b</a:t>
                      </a:r>
                    </a:p>
                    <a:p>
                      <a:pPr algn="l"/>
                      <a:r>
                        <a:rPr kumimoji="1" lang="en-US" altLang="ja-JP" sz="2000" dirty="0" smtClean="0"/>
                        <a:t>\b(</a:t>
                      </a:r>
                      <a:r>
                        <a:rPr kumimoji="1" lang="en-US" altLang="ja-JP" sz="2000" dirty="0" err="1" smtClean="0"/>
                        <a:t>more|most</a:t>
                      </a:r>
                      <a:r>
                        <a:rPr kumimoji="1" lang="en-US" altLang="ja-JP" sz="2000" dirty="0" smtClean="0"/>
                        <a:t>)?</a:t>
                      </a:r>
                      <a:r>
                        <a:rPr kumimoji="1" lang="en-US" altLang="ja-JP" sz="2000" baseline="0" dirty="0" smtClean="0"/>
                        <a:t> powerful\b</a:t>
                      </a:r>
                      <a:r>
                        <a:rPr kumimoji="1" lang="ja-JP" altLang="en-US" sz="2000" baseline="0" dirty="0" smtClean="0"/>
                        <a:t>は不正解</a:t>
                      </a:r>
                      <a:r>
                        <a:rPr kumimoji="1" lang="en-US" altLang="ja-JP" sz="2000" baseline="0" dirty="0" smtClean="0"/>
                        <a:t>(279</a:t>
                      </a:r>
                      <a:r>
                        <a:rPr kumimoji="1" lang="ja-JP" altLang="en-US" sz="2000" baseline="0" dirty="0" smtClean="0"/>
                        <a:t>件）</a:t>
                      </a:r>
                      <a:endParaRPr kumimoji="1" lang="en-US" altLang="ja-JP" sz="2000" dirty="0" smtClean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49694">
                <a:tc>
                  <a:txBody>
                    <a:bodyPr/>
                    <a:lstStyle/>
                    <a:p>
                      <a:pPr algn="l"/>
                      <a:r>
                        <a:rPr kumimoji="1" lang="en-US" altLang="ja-JP" sz="2000" dirty="0" smtClean="0"/>
                        <a:t>(4) !</a:t>
                      </a:r>
                      <a:r>
                        <a:rPr kumimoji="1" lang="ja-JP" altLang="en-US" sz="2000" dirty="0" err="1" smtClean="0"/>
                        <a:t>のつ</a:t>
                      </a:r>
                      <a:r>
                        <a:rPr kumimoji="1" lang="ja-JP" altLang="en-US" sz="2000" dirty="0" smtClean="0"/>
                        <a:t>いた感嘆文（</a:t>
                      </a:r>
                      <a:r>
                        <a:rPr kumimoji="1" lang="en-US" altLang="ja-JP" sz="2000" dirty="0" smtClean="0"/>
                        <a:t>3,536</a:t>
                      </a:r>
                      <a:r>
                        <a:rPr kumimoji="1" lang="ja-JP" altLang="en-US" sz="2000" dirty="0" smtClean="0"/>
                        <a:t>件）</a:t>
                      </a:r>
                      <a:endParaRPr kumimoji="1" lang="ja-JP" altLang="en-US" sz="2000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en-US" altLang="ja-JP" sz="2000" dirty="0" smtClean="0">
                          <a:solidFill>
                            <a:srgbClr val="FF0000"/>
                          </a:solidFill>
                        </a:rPr>
                        <a:t>\!</a:t>
                      </a:r>
                      <a:endParaRPr kumimoji="1" lang="ja-JP" altLang="en-US" sz="2000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5" name="gohou05-11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596336" y="7948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821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38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67544" y="221278"/>
            <a:ext cx="4752528" cy="687442"/>
          </a:xfrm>
        </p:spPr>
        <p:txBody>
          <a:bodyPr/>
          <a:lstStyle/>
          <a:p>
            <a:pPr algn="l"/>
            <a:r>
              <a:rPr kumimoji="1" lang="ja-JP" altLang="en-US" sz="3600" dirty="0" smtClean="0"/>
              <a:t>正規表現の練習</a:t>
            </a:r>
            <a:endParaRPr kumimoji="1" lang="ja-JP" altLang="en-US" sz="3600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67544" y="1124744"/>
            <a:ext cx="8229600" cy="4713387"/>
          </a:xfrm>
        </p:spPr>
        <p:txBody>
          <a:bodyPr/>
          <a:lstStyle/>
          <a:p>
            <a:pPr marL="0" indent="0">
              <a:buNone/>
            </a:pPr>
            <a:r>
              <a:rPr kumimoji="1" lang="ja-JP" altLang="en-US" sz="2400" dirty="0"/>
              <a:t>　</a:t>
            </a:r>
            <a:r>
              <a:rPr kumimoji="1" lang="ja-JP" altLang="en-US" sz="2400" dirty="0" smtClean="0"/>
              <a:t>　　　　　　</a:t>
            </a:r>
            <a:endParaRPr kumimoji="1" lang="ja-JP" altLang="en-US" sz="2400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8472471" y="0"/>
            <a:ext cx="6463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600" dirty="0" smtClean="0">
                <a:solidFill>
                  <a:srgbClr val="FF0000"/>
                </a:solidFill>
              </a:rPr>
              <a:t>⑫</a:t>
            </a:r>
            <a:endParaRPr kumimoji="1" lang="ja-JP" altLang="en-US" sz="3600" dirty="0">
              <a:solidFill>
                <a:srgbClr val="FF0000"/>
              </a:solidFill>
            </a:endParaRPr>
          </a:p>
        </p:txBody>
      </p:sp>
      <p:sp>
        <p:nvSpPr>
          <p:cNvPr id="6" name="コンテンツ プレースホルダー 2"/>
          <p:cNvSpPr txBox="1">
            <a:spLocks/>
          </p:cNvSpPr>
          <p:nvPr/>
        </p:nvSpPr>
        <p:spPr bwMode="auto">
          <a:xfrm>
            <a:off x="619944" y="836712"/>
            <a:ext cx="8229600" cy="5544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buNone/>
            </a:pPr>
            <a:r>
              <a:rPr lang="en-US" altLang="ja-JP" sz="2000" dirty="0" smtClean="0"/>
              <a:t>Brown family </a:t>
            </a:r>
            <a:r>
              <a:rPr lang="ja-JP" altLang="en-US" sz="2000" dirty="0" smtClean="0"/>
              <a:t>４コーパスを使って次の表現を検索したい。どのような正規表現で検索すべきか？</a:t>
            </a:r>
            <a:endParaRPr lang="en-US" altLang="ja-JP" sz="2000" dirty="0"/>
          </a:p>
          <a:p>
            <a:pPr marL="0" indent="0">
              <a:buNone/>
            </a:pPr>
            <a:endParaRPr lang="en-US" altLang="ja-JP" sz="2400" dirty="0"/>
          </a:p>
          <a:p>
            <a:pPr marL="0" indent="0">
              <a:buNone/>
            </a:pPr>
            <a:endParaRPr lang="en-US" altLang="ja-JP" sz="2400" dirty="0" smtClean="0"/>
          </a:p>
          <a:p>
            <a:pPr marL="0" indent="0">
              <a:buNone/>
            </a:pPr>
            <a:endParaRPr lang="en-US" altLang="ja-JP" sz="2400" dirty="0"/>
          </a:p>
          <a:p>
            <a:pPr marL="0" indent="0">
              <a:buNone/>
            </a:pPr>
            <a:endParaRPr lang="en-US" altLang="ja-JP" sz="2400" dirty="0" smtClean="0"/>
          </a:p>
          <a:p>
            <a:pPr marL="0" indent="0">
              <a:buNone/>
            </a:pPr>
            <a:endParaRPr lang="en-US" altLang="ja-JP" sz="2400" dirty="0"/>
          </a:p>
          <a:p>
            <a:pPr marL="0" indent="0">
              <a:buNone/>
            </a:pPr>
            <a:endParaRPr lang="en-US" altLang="ja-JP" sz="2400" dirty="0" smtClean="0"/>
          </a:p>
          <a:p>
            <a:pPr marL="0" indent="0">
              <a:buNone/>
            </a:pPr>
            <a:endParaRPr lang="en-US" altLang="ja-JP" sz="2400" dirty="0"/>
          </a:p>
          <a:p>
            <a:pPr marL="0" indent="0">
              <a:buNone/>
            </a:pPr>
            <a:endParaRPr lang="en-US" altLang="ja-JP" sz="2400" dirty="0" smtClean="0"/>
          </a:p>
          <a:p>
            <a:pPr marL="0" indent="0">
              <a:buNone/>
            </a:pPr>
            <a:endParaRPr lang="en-US" altLang="ja-JP" sz="2400" dirty="0"/>
          </a:p>
          <a:p>
            <a:pPr marL="0" indent="0">
              <a:buNone/>
            </a:pPr>
            <a:endParaRPr lang="ja-JP" altLang="ja-JP" sz="2400" dirty="0"/>
          </a:p>
        </p:txBody>
      </p:sp>
      <p:graphicFrame>
        <p:nvGraphicFramePr>
          <p:cNvPr id="7" name="表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76612103"/>
              </p:ext>
            </p:extLst>
          </p:nvPr>
        </p:nvGraphicFramePr>
        <p:xfrm>
          <a:off x="539552" y="1734920"/>
          <a:ext cx="8309992" cy="46464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20480"/>
                <a:gridCol w="3989512"/>
              </a:tblGrid>
              <a:tr h="910142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000" dirty="0" smtClean="0">
                          <a:solidFill>
                            <a:schemeClr val="tx1"/>
                          </a:solidFill>
                        </a:rPr>
                        <a:t>検索したい表現</a:t>
                      </a:r>
                      <a:endParaRPr kumimoji="1" lang="ja-JP" alt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000" dirty="0" smtClean="0">
                          <a:solidFill>
                            <a:schemeClr val="tx1"/>
                          </a:solidFill>
                        </a:rPr>
                        <a:t>正規表現を使った検索文字列</a:t>
                      </a:r>
                      <a:endParaRPr kumimoji="1" lang="ja-JP" alt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10142">
                <a:tc>
                  <a:txBody>
                    <a:bodyPr/>
                    <a:lstStyle/>
                    <a:p>
                      <a:pPr algn="l"/>
                      <a:r>
                        <a:rPr kumimoji="1" lang="en-US" altLang="ja-JP" sz="2000" dirty="0" smtClean="0">
                          <a:solidFill>
                            <a:schemeClr val="tx1"/>
                          </a:solidFill>
                        </a:rPr>
                        <a:t>(5)famous, previous</a:t>
                      </a:r>
                      <a:r>
                        <a:rPr kumimoji="1" lang="ja-JP" altLang="en-US" sz="2000" dirty="0" smtClean="0">
                          <a:solidFill>
                            <a:schemeClr val="tx1"/>
                          </a:solidFill>
                        </a:rPr>
                        <a:t>など</a:t>
                      </a:r>
                      <a:endParaRPr kumimoji="1" lang="en-US" altLang="ja-JP" sz="2000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l"/>
                      <a:r>
                        <a:rPr kumimoji="1" lang="en-US" altLang="ja-JP" sz="2000" dirty="0" smtClean="0">
                          <a:solidFill>
                            <a:schemeClr val="tx1"/>
                          </a:solidFill>
                        </a:rPr>
                        <a:t>-</a:t>
                      </a:r>
                      <a:r>
                        <a:rPr kumimoji="1" lang="en-US" altLang="ja-JP" sz="2000" dirty="0" err="1" smtClean="0">
                          <a:solidFill>
                            <a:schemeClr val="tx1"/>
                          </a:solidFill>
                        </a:rPr>
                        <a:t>ous</a:t>
                      </a:r>
                      <a:r>
                        <a:rPr kumimoji="1" lang="ja-JP" altLang="en-US" sz="2000" dirty="0" smtClean="0">
                          <a:solidFill>
                            <a:schemeClr val="tx1"/>
                          </a:solidFill>
                        </a:rPr>
                        <a:t>で終わる語</a:t>
                      </a:r>
                      <a:r>
                        <a:rPr kumimoji="1" lang="en-US" altLang="ja-JP" sz="2000" dirty="0" smtClean="0">
                          <a:solidFill>
                            <a:schemeClr val="tx1"/>
                          </a:solidFill>
                        </a:rPr>
                        <a:t>(8,643</a:t>
                      </a:r>
                      <a:r>
                        <a:rPr kumimoji="1" lang="ja-JP" altLang="en-US" sz="2000" dirty="0" smtClean="0">
                          <a:solidFill>
                            <a:schemeClr val="tx1"/>
                          </a:solidFill>
                        </a:rPr>
                        <a:t>件）</a:t>
                      </a:r>
                      <a:endParaRPr kumimoji="1" lang="en-US" altLang="ja-JP" sz="2000" dirty="0" smtClean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en-US" altLang="ja-JP" sz="2000" dirty="0" smtClean="0"/>
                        <a:t>\b\</a:t>
                      </a:r>
                      <a:r>
                        <a:rPr kumimoji="1" lang="en-US" altLang="ja-JP" sz="2000" dirty="0" err="1" smtClean="0"/>
                        <a:t>w+ous</a:t>
                      </a:r>
                      <a:r>
                        <a:rPr kumimoji="1" lang="en-US" altLang="ja-JP" sz="2000" dirty="0" smtClean="0"/>
                        <a:t>\b</a:t>
                      </a:r>
                      <a:endParaRPr kumimoji="1" lang="ja-JP" altLang="en-US" sz="2000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10142">
                <a:tc>
                  <a:txBody>
                    <a:bodyPr/>
                    <a:lstStyle/>
                    <a:p>
                      <a:pPr algn="l"/>
                      <a:r>
                        <a:rPr kumimoji="1" lang="en-US" altLang="ja-JP" sz="2000" dirty="0" smtClean="0"/>
                        <a:t>(6)1981, 1192</a:t>
                      </a:r>
                      <a:r>
                        <a:rPr kumimoji="1" lang="ja-JP" altLang="en-US" sz="2000" dirty="0" smtClean="0"/>
                        <a:t>など、４桁の数字（</a:t>
                      </a:r>
                      <a:r>
                        <a:rPr kumimoji="1" lang="en-US" altLang="ja-JP" sz="2000" dirty="0" smtClean="0"/>
                        <a:t>10,249</a:t>
                      </a:r>
                      <a:r>
                        <a:rPr kumimoji="1" lang="ja-JP" altLang="en-US" sz="2000" dirty="0" smtClean="0"/>
                        <a:t>件）</a:t>
                      </a:r>
                      <a:endParaRPr kumimoji="1" lang="ja-JP" altLang="en-US" sz="2000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en-US" altLang="ja-JP" sz="2000" dirty="0" smtClean="0">
                          <a:solidFill>
                            <a:schemeClr val="tx1"/>
                          </a:solidFill>
                        </a:rPr>
                        <a:t>\b</a:t>
                      </a:r>
                      <a:r>
                        <a:rPr kumimoji="1" lang="en-US" altLang="ja-JP" sz="2000" dirty="0" smtClean="0">
                          <a:solidFill>
                            <a:srgbClr val="FF0000"/>
                          </a:solidFill>
                        </a:rPr>
                        <a:t>\d{4}</a:t>
                      </a:r>
                      <a:r>
                        <a:rPr kumimoji="1" lang="en-US" altLang="ja-JP" sz="2000" dirty="0" smtClean="0">
                          <a:solidFill>
                            <a:schemeClr val="tx1"/>
                          </a:solidFill>
                        </a:rPr>
                        <a:t>\b</a:t>
                      </a:r>
                    </a:p>
                    <a:p>
                      <a:pPr algn="l"/>
                      <a:r>
                        <a:rPr kumimoji="1" lang="en-US" altLang="ja-JP" sz="2000" dirty="0" smtClean="0">
                          <a:solidFill>
                            <a:schemeClr val="tx1"/>
                          </a:solidFill>
                        </a:rPr>
                        <a:t>\b[0-9][0-9][0-9][0-9]\b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67946">
                <a:tc>
                  <a:txBody>
                    <a:bodyPr/>
                    <a:lstStyle/>
                    <a:p>
                      <a:r>
                        <a:rPr lang="en-US" altLang="ja-JP" sz="2000" dirty="0" smtClean="0"/>
                        <a:t>(7) </a:t>
                      </a:r>
                      <a:r>
                        <a:rPr lang="ja-JP" altLang="en-US" sz="2000" dirty="0" smtClean="0"/>
                        <a:t>不定冠詞</a:t>
                      </a:r>
                      <a:r>
                        <a:rPr lang="en-US" altLang="ja-JP" sz="2000" dirty="0" smtClean="0"/>
                        <a:t>a,</a:t>
                      </a:r>
                      <a:r>
                        <a:rPr lang="en-US" altLang="ja-JP" sz="2000" baseline="0" dirty="0" smtClean="0"/>
                        <a:t> an</a:t>
                      </a:r>
                      <a:r>
                        <a:rPr lang="ja-JP" altLang="en-US" sz="2000" baseline="0" dirty="0" smtClean="0"/>
                        <a:t>で始まり、</a:t>
                      </a:r>
                      <a:r>
                        <a:rPr lang="en-US" altLang="ja-JP" sz="2000" baseline="0" dirty="0" smtClean="0"/>
                        <a:t>person</a:t>
                      </a:r>
                      <a:r>
                        <a:rPr lang="ja-JP" altLang="en-US" sz="2000" baseline="0" dirty="0" smtClean="0"/>
                        <a:t>で終わる名詞句で、間に１～２語の修飾語を含む（</a:t>
                      </a:r>
                      <a:r>
                        <a:rPr lang="en-US" altLang="ja-JP" sz="2000" baseline="0" dirty="0" smtClean="0"/>
                        <a:t>106</a:t>
                      </a:r>
                      <a:r>
                        <a:rPr lang="ja-JP" altLang="en-US" sz="2000" baseline="0" dirty="0" smtClean="0"/>
                        <a:t>例）</a:t>
                      </a:r>
                      <a:endParaRPr lang="ja-JP" altLang="en-US" sz="2000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en-US" altLang="ja-JP" sz="2000" dirty="0" smtClean="0"/>
                        <a:t>\b(</a:t>
                      </a:r>
                      <a:r>
                        <a:rPr kumimoji="1" lang="en-US" altLang="ja-JP" sz="2000" dirty="0" err="1" smtClean="0"/>
                        <a:t>a|an</a:t>
                      </a:r>
                      <a:r>
                        <a:rPr kumimoji="1" lang="en-US" altLang="ja-JP" sz="2000" dirty="0" smtClean="0"/>
                        <a:t>)</a:t>
                      </a:r>
                      <a:r>
                        <a:rPr kumimoji="1" lang="en-US" altLang="ja-JP" sz="2000" dirty="0" smtClean="0">
                          <a:solidFill>
                            <a:srgbClr val="FF0000"/>
                          </a:solidFill>
                        </a:rPr>
                        <a:t>(</a:t>
                      </a:r>
                      <a:r>
                        <a:rPr kumimoji="1" lang="en-US" altLang="ja-JP" sz="2000" baseline="0" dirty="0" smtClean="0">
                          <a:solidFill>
                            <a:srgbClr val="FF0000"/>
                          </a:solidFill>
                        </a:rPr>
                        <a:t> \w+){1,2}</a:t>
                      </a:r>
                      <a:r>
                        <a:rPr kumimoji="1" lang="en-US" altLang="ja-JP" sz="2000" baseline="0" dirty="0" smtClean="0"/>
                        <a:t> person\b</a:t>
                      </a:r>
                    </a:p>
                    <a:p>
                      <a:pPr algn="l"/>
                      <a:r>
                        <a:rPr kumimoji="1" lang="en-US" altLang="ja-JP" sz="2000" baseline="0" dirty="0" smtClean="0"/>
                        <a:t>\b(</a:t>
                      </a:r>
                      <a:r>
                        <a:rPr kumimoji="1" lang="en-US" altLang="ja-JP" sz="2000" baseline="0" dirty="0" err="1" smtClean="0"/>
                        <a:t>a|an</a:t>
                      </a:r>
                      <a:r>
                        <a:rPr kumimoji="1" lang="en-US" altLang="ja-JP" sz="2000" baseline="0" dirty="0" smtClean="0"/>
                        <a:t>) \w+( \w+)? person\b</a:t>
                      </a:r>
                      <a:endParaRPr kumimoji="1" lang="ja-JP" altLang="en-US" sz="2000" dirty="0" smtClean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10142">
                <a:tc>
                  <a:txBody>
                    <a:bodyPr/>
                    <a:lstStyle/>
                    <a:p>
                      <a:pPr algn="l"/>
                      <a:r>
                        <a:rPr kumimoji="1" lang="en-US" altLang="ja-JP" sz="2000" dirty="0" smtClean="0"/>
                        <a:t>(8)18</a:t>
                      </a:r>
                      <a:r>
                        <a:rPr kumimoji="1" lang="ja-JP" altLang="en-US" sz="2000" dirty="0" smtClean="0"/>
                        <a:t>文字以上からなる「ビッグワード」（</a:t>
                      </a:r>
                      <a:r>
                        <a:rPr kumimoji="1" lang="en-US" altLang="ja-JP" sz="2000" dirty="0" smtClean="0"/>
                        <a:t>250</a:t>
                      </a:r>
                      <a:r>
                        <a:rPr kumimoji="1" lang="ja-JP" altLang="en-US" sz="2000" dirty="0" smtClean="0"/>
                        <a:t>件）</a:t>
                      </a:r>
                      <a:endParaRPr kumimoji="1" lang="ja-JP" altLang="en-US" sz="2000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en-US" altLang="ja-JP" sz="2000" dirty="0" smtClean="0">
                          <a:solidFill>
                            <a:srgbClr val="FF0000"/>
                          </a:solidFill>
                        </a:rPr>
                        <a:t>\b\w+{18,}</a:t>
                      </a:r>
                      <a:endParaRPr kumimoji="1" lang="ja-JP" altLang="en-US" sz="2000" dirty="0" smtClean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5" name="gohou05-12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884367" y="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6998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42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4978896" cy="633412"/>
          </a:xfrm>
        </p:spPr>
        <p:txBody>
          <a:bodyPr/>
          <a:lstStyle/>
          <a:p>
            <a:pPr algn="l"/>
            <a:r>
              <a:rPr lang="ja-JP" altLang="en-US" sz="4000" u="sng" dirty="0" smtClean="0"/>
              <a:t>ビッグワードの検索</a:t>
            </a:r>
            <a:endParaRPr lang="en-US" altLang="ja-JP" sz="4000" u="sng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8472475" y="0"/>
            <a:ext cx="6463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600" dirty="0" smtClean="0">
                <a:solidFill>
                  <a:srgbClr val="FF0000"/>
                </a:solidFill>
              </a:rPr>
              <a:t>②</a:t>
            </a:r>
            <a:endParaRPr kumimoji="1" lang="ja-JP" altLang="en-US" sz="3600" dirty="0">
              <a:solidFill>
                <a:srgbClr val="FF0000"/>
              </a:solidFill>
            </a:endParaRPr>
          </a:p>
        </p:txBody>
      </p:sp>
      <p:sp>
        <p:nvSpPr>
          <p:cNvPr id="2" name="正方形/長方形 1"/>
          <p:cNvSpPr/>
          <p:nvPr/>
        </p:nvSpPr>
        <p:spPr>
          <a:xfrm>
            <a:off x="611559" y="1124744"/>
            <a:ext cx="8184081" cy="49552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ja-JP" altLang="ja-JP" sz="2800" dirty="0"/>
              <a:t>（辞書に記載されている）英語で一番長い単語：</a:t>
            </a:r>
          </a:p>
          <a:p>
            <a:pPr algn="l"/>
            <a:r>
              <a:rPr lang="en-US" altLang="ja-JP" sz="2400" dirty="0"/>
              <a:t> </a:t>
            </a:r>
            <a:r>
              <a:rPr lang="en-US" altLang="ja-JP" sz="2400" dirty="0" err="1"/>
              <a:t>pneumono</a:t>
            </a:r>
            <a:r>
              <a:rPr lang="en-US" altLang="ja-JP" sz="2400" dirty="0"/>
              <a:t> ultra microscopic silico volcano </a:t>
            </a:r>
            <a:r>
              <a:rPr lang="en-US" altLang="ja-JP" sz="2400" dirty="0" err="1"/>
              <a:t>coniosis</a:t>
            </a:r>
            <a:endParaRPr lang="ja-JP" altLang="ja-JP" sz="2400" dirty="0"/>
          </a:p>
          <a:p>
            <a:pPr algn="l"/>
            <a:r>
              <a:rPr lang="ja-JP" altLang="ja-JP" sz="2400" dirty="0"/>
              <a:t>　　肺　　</a:t>
            </a:r>
            <a:r>
              <a:rPr lang="ja-JP" altLang="en-US" sz="2400" dirty="0" smtClean="0"/>
              <a:t>　　　</a:t>
            </a:r>
            <a:r>
              <a:rPr lang="ja-JP" altLang="ja-JP" sz="2400" dirty="0" smtClean="0"/>
              <a:t>超</a:t>
            </a:r>
            <a:r>
              <a:rPr lang="ja-JP" altLang="ja-JP" sz="2400" dirty="0"/>
              <a:t>　　</a:t>
            </a:r>
            <a:r>
              <a:rPr lang="ja-JP" altLang="en-US" sz="2400" dirty="0" smtClean="0"/>
              <a:t>　</a:t>
            </a:r>
            <a:r>
              <a:rPr lang="ja-JP" altLang="ja-JP" sz="2400" dirty="0" smtClean="0"/>
              <a:t>微小</a:t>
            </a:r>
            <a:r>
              <a:rPr lang="ja-JP" altLang="ja-JP" sz="2400" dirty="0"/>
              <a:t>　　　　石英　</a:t>
            </a:r>
            <a:r>
              <a:rPr lang="ja-JP" altLang="ja-JP" sz="2400" dirty="0" smtClean="0"/>
              <a:t>火山性</a:t>
            </a:r>
            <a:r>
              <a:rPr lang="ja-JP" altLang="ja-JP" sz="2400" dirty="0"/>
              <a:t>　塵症　　　　</a:t>
            </a:r>
            <a:endParaRPr lang="en-US" altLang="ja-JP" sz="2400" dirty="0" smtClean="0"/>
          </a:p>
          <a:p>
            <a:pPr algn="l"/>
            <a:r>
              <a:rPr lang="ja-JP" altLang="ja-JP" sz="2400" dirty="0" smtClean="0"/>
              <a:t>→塵肺症</a:t>
            </a:r>
            <a:endParaRPr lang="en-US" altLang="ja-JP" sz="2400" dirty="0" smtClean="0"/>
          </a:p>
          <a:p>
            <a:pPr algn="l"/>
            <a:endParaRPr lang="en-US" altLang="ja-JP" sz="2400" dirty="0"/>
          </a:p>
          <a:p>
            <a:pPr algn="l"/>
            <a:r>
              <a:rPr lang="ja-JP" altLang="en-US" sz="2400" dirty="0" smtClean="0"/>
              <a:t>ビッグワード（１）：</a:t>
            </a:r>
            <a:r>
              <a:rPr lang="ja-JP" altLang="en-US" sz="2400" dirty="0"/>
              <a:t>検索エンジンで検索される回数の多い</a:t>
            </a:r>
            <a:r>
              <a:rPr lang="ja-JP" altLang="en-US" sz="2400" dirty="0" smtClean="0"/>
              <a:t>キー　</a:t>
            </a:r>
            <a:endParaRPr lang="en-US" altLang="ja-JP" sz="2400" dirty="0" smtClean="0"/>
          </a:p>
          <a:p>
            <a:pPr algn="l"/>
            <a:r>
              <a:rPr lang="ja-JP" altLang="en-US" sz="2400" dirty="0"/>
              <a:t>　</a:t>
            </a:r>
            <a:r>
              <a:rPr lang="ja-JP" altLang="en-US" sz="2400" dirty="0" smtClean="0"/>
              <a:t>　　　　　　　　　　</a:t>
            </a:r>
            <a:r>
              <a:rPr lang="ja-JP" altLang="en-US" sz="2400" dirty="0" smtClean="0"/>
              <a:t>ワード</a:t>
            </a:r>
            <a:endParaRPr lang="en-US" altLang="ja-JP" sz="2400" dirty="0" smtClean="0"/>
          </a:p>
          <a:p>
            <a:pPr algn="l"/>
            <a:r>
              <a:rPr lang="ja-JP" altLang="en-US" sz="2400" dirty="0" smtClean="0"/>
              <a:t>ビッグワード（２）：文字数の多い</a:t>
            </a:r>
            <a:r>
              <a:rPr lang="ja-JP" altLang="en-US" sz="2400" dirty="0" smtClean="0"/>
              <a:t>、</a:t>
            </a:r>
            <a:r>
              <a:rPr lang="ja-JP" altLang="en-US" sz="2400" dirty="0"/>
              <a:t>いかめ</a:t>
            </a:r>
            <a:r>
              <a:rPr lang="ja-JP" altLang="en-US" sz="2400" dirty="0" smtClean="0"/>
              <a:t>しい</a:t>
            </a:r>
            <a:r>
              <a:rPr lang="ja-JP" altLang="en-US" sz="2400" dirty="0" smtClean="0"/>
              <a:t>印象を与える語</a:t>
            </a:r>
            <a:endParaRPr lang="en-US" altLang="ja-JP" sz="2400" dirty="0" smtClean="0"/>
          </a:p>
          <a:p>
            <a:pPr algn="l"/>
            <a:endParaRPr lang="en-US" altLang="ja-JP" sz="2400" dirty="0"/>
          </a:p>
          <a:p>
            <a:pPr algn="l"/>
            <a:r>
              <a:rPr lang="ja-JP" altLang="en-US" sz="2400" dirty="0" smtClean="0"/>
              <a:t>文字数の多い語を検索するには？</a:t>
            </a:r>
            <a:endParaRPr lang="en-US" altLang="ja-JP" sz="2400" dirty="0" smtClean="0"/>
          </a:p>
          <a:p>
            <a:pPr algn="l"/>
            <a:r>
              <a:rPr lang="ja-JP" altLang="en-US" sz="2400" dirty="0" smtClean="0"/>
              <a:t>　（そもそも語が特定できない）</a:t>
            </a:r>
            <a:endParaRPr lang="en-US" altLang="ja-JP" sz="2400" dirty="0" smtClean="0"/>
          </a:p>
          <a:p>
            <a:pPr algn="l"/>
            <a:endParaRPr lang="en-US" altLang="ja-JP" sz="2400" dirty="0" smtClean="0"/>
          </a:p>
          <a:p>
            <a:pPr algn="l"/>
            <a:endParaRPr lang="ja-JP" altLang="ja-JP" sz="2400" dirty="0"/>
          </a:p>
        </p:txBody>
      </p:sp>
      <p:pic>
        <p:nvPicPr>
          <p:cNvPr id="3" name="gohou05-02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092280" y="127504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22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395536" y="311128"/>
            <a:ext cx="7355160" cy="633412"/>
          </a:xfrm>
        </p:spPr>
        <p:txBody>
          <a:bodyPr/>
          <a:lstStyle/>
          <a:p>
            <a:pPr algn="l"/>
            <a:r>
              <a:rPr lang="ja-JP" altLang="en-US" sz="4000" u="sng" dirty="0" smtClean="0"/>
              <a:t>正規表現</a:t>
            </a:r>
            <a:r>
              <a:rPr lang="en-US" altLang="ja-JP" sz="4000" u="sng" dirty="0" smtClean="0"/>
              <a:t>(regular expression)</a:t>
            </a:r>
            <a:endParaRPr lang="en-US" altLang="ja-JP" sz="4000" u="sng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8472474" y="0"/>
            <a:ext cx="6463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600" dirty="0" smtClean="0">
                <a:solidFill>
                  <a:srgbClr val="FF0000"/>
                </a:solidFill>
              </a:rPr>
              <a:t>③</a:t>
            </a:r>
            <a:endParaRPr kumimoji="1" lang="ja-JP" altLang="en-US" sz="3600" dirty="0">
              <a:solidFill>
                <a:srgbClr val="FF0000"/>
              </a:solidFill>
            </a:endParaRPr>
          </a:p>
        </p:txBody>
      </p:sp>
      <p:sp>
        <p:nvSpPr>
          <p:cNvPr id="2" name="正方形/長方形 1"/>
          <p:cNvSpPr/>
          <p:nvPr/>
        </p:nvSpPr>
        <p:spPr>
          <a:xfrm>
            <a:off x="539552" y="1052736"/>
            <a:ext cx="8256088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fontAlgn="t"/>
            <a:r>
              <a:rPr lang="ja-JP" altLang="en-US" sz="2800" dirty="0" smtClean="0"/>
              <a:t>文字列の</a:t>
            </a:r>
            <a:r>
              <a:rPr lang="ja-JP" altLang="en-US" sz="2800" smtClean="0"/>
              <a:t>パタンを</a:t>
            </a:r>
            <a:r>
              <a:rPr lang="ja-JP" altLang="en-US" sz="2800"/>
              <a:t>表記</a:t>
            </a:r>
            <a:r>
              <a:rPr lang="ja-JP" altLang="en-US" sz="2800" smtClean="0"/>
              <a:t>する</a:t>
            </a:r>
            <a:r>
              <a:rPr lang="ja-JP" altLang="en-US" sz="2800" dirty="0" smtClean="0"/>
              <a:t>方法</a:t>
            </a:r>
            <a:endParaRPr lang="en-US" altLang="ja-JP" sz="2800" dirty="0" smtClean="0"/>
          </a:p>
          <a:p>
            <a:pPr algn="l" fontAlgn="t"/>
            <a:r>
              <a:rPr lang="ja-JP" altLang="en-US" sz="2800" dirty="0" smtClean="0"/>
              <a:t>（通常は、前後を</a:t>
            </a:r>
            <a:r>
              <a:rPr lang="en-US" altLang="ja-JP" sz="2800" dirty="0" smtClean="0"/>
              <a:t>/  /</a:t>
            </a:r>
            <a:r>
              <a:rPr lang="ja-JP" altLang="en-US" sz="2800" dirty="0" smtClean="0"/>
              <a:t>で囲んで表記。</a:t>
            </a:r>
            <a:r>
              <a:rPr lang="en-US" altLang="ja-JP" sz="2800" dirty="0" err="1" smtClean="0"/>
              <a:t>Kwicker</a:t>
            </a:r>
            <a:r>
              <a:rPr lang="ja-JP" altLang="en-US" sz="2800" dirty="0" smtClean="0"/>
              <a:t>では不要）</a:t>
            </a:r>
            <a:endParaRPr lang="en-US" altLang="ja-JP" sz="2800" dirty="0" smtClean="0"/>
          </a:p>
          <a:p>
            <a:pPr algn="l" fontAlgn="t"/>
            <a:endParaRPr lang="en-US" altLang="ja-JP" sz="2800" dirty="0"/>
          </a:p>
          <a:p>
            <a:pPr algn="l" fontAlgn="t"/>
            <a:r>
              <a:rPr lang="en-US" altLang="ja-JP" sz="2800" dirty="0" smtClean="0"/>
              <a:t>“big word”</a:t>
            </a:r>
            <a:r>
              <a:rPr lang="ja-JP" altLang="en-US" sz="2800" dirty="0" smtClean="0"/>
              <a:t>：暫定的に、</a:t>
            </a:r>
            <a:r>
              <a:rPr lang="en-US" altLang="ja-JP" sz="2800" dirty="0" smtClean="0"/>
              <a:t>18</a:t>
            </a:r>
            <a:r>
              <a:rPr lang="ja-JP" altLang="en-US" sz="2800" dirty="0" smtClean="0"/>
              <a:t>文字以上の語</a:t>
            </a:r>
            <a:endParaRPr lang="en-US" altLang="ja-JP" sz="2800" dirty="0" smtClean="0"/>
          </a:p>
          <a:p>
            <a:pPr algn="l" fontAlgn="t"/>
            <a:r>
              <a:rPr lang="ja-JP" altLang="en-US" sz="2800" dirty="0"/>
              <a:t>　</a:t>
            </a:r>
            <a:r>
              <a:rPr lang="ja-JP" altLang="en-US" sz="2800" dirty="0" smtClean="0"/>
              <a:t>　　　　　　　（ただし、ハイフンは含まない）</a:t>
            </a:r>
            <a:endParaRPr lang="en-US" altLang="ja-JP" sz="2800" dirty="0" smtClean="0"/>
          </a:p>
          <a:p>
            <a:pPr algn="l" fontAlgn="t"/>
            <a:r>
              <a:rPr lang="ja-JP" altLang="en-US" sz="2800" dirty="0" smtClean="0"/>
              <a:t>　　　　　　　　　　　　　　　　</a:t>
            </a:r>
            <a:r>
              <a:rPr lang="ja-JP" altLang="en-US" sz="2800" dirty="0"/>
              <a:t>パタンは？</a:t>
            </a:r>
            <a:endParaRPr lang="en-US" altLang="ja-JP" sz="2800" dirty="0"/>
          </a:p>
          <a:p>
            <a:pPr algn="l" fontAlgn="t"/>
            <a:r>
              <a:rPr lang="ja-JP" altLang="en-US" sz="2800" dirty="0" smtClean="0"/>
              <a:t>　　　　「アルファベット文字の</a:t>
            </a:r>
            <a:r>
              <a:rPr lang="en-US" altLang="ja-JP" sz="2800" dirty="0" smtClean="0"/>
              <a:t>18</a:t>
            </a:r>
            <a:r>
              <a:rPr lang="ja-JP" altLang="en-US" sz="2800" dirty="0" smtClean="0"/>
              <a:t>回以上繰り返し」</a:t>
            </a:r>
            <a:endParaRPr lang="en-US" altLang="ja-JP" sz="2800" dirty="0" smtClean="0"/>
          </a:p>
          <a:p>
            <a:pPr algn="l" fontAlgn="t"/>
            <a:endParaRPr lang="en-US" altLang="ja-JP" sz="2800" dirty="0" smtClean="0"/>
          </a:p>
          <a:p>
            <a:pPr algn="l" fontAlgn="t"/>
            <a:r>
              <a:rPr lang="ja-JP" altLang="en-US" sz="2800" dirty="0"/>
              <a:t>　</a:t>
            </a:r>
            <a:r>
              <a:rPr lang="ja-JP" altLang="en-US" sz="2800" dirty="0" smtClean="0"/>
              <a:t>　　　「アルファベット文字」というパタンの表現</a:t>
            </a:r>
            <a:endParaRPr lang="en-US" altLang="ja-JP" sz="2800" dirty="0" smtClean="0"/>
          </a:p>
          <a:p>
            <a:pPr algn="l" fontAlgn="t"/>
            <a:r>
              <a:rPr lang="ja-JP" altLang="en-US" sz="2800" dirty="0"/>
              <a:t>　</a:t>
            </a:r>
            <a:r>
              <a:rPr lang="ja-JP" altLang="en-US" sz="2800" dirty="0" smtClean="0"/>
              <a:t>　　　「繰り返し」というパタンの表現</a:t>
            </a:r>
            <a:endParaRPr lang="en-US" altLang="ja-JP" sz="2800" dirty="0"/>
          </a:p>
          <a:p>
            <a:pPr algn="l" fontAlgn="t"/>
            <a:r>
              <a:rPr lang="ja-JP" altLang="en-US" sz="2800" dirty="0" smtClean="0"/>
              <a:t>　　　　　　　　</a:t>
            </a:r>
            <a:endParaRPr lang="ja-JP" altLang="ja-JP" sz="2800" dirty="0"/>
          </a:p>
        </p:txBody>
      </p:sp>
      <p:sp>
        <p:nvSpPr>
          <p:cNvPr id="4" name="下矢印 3"/>
          <p:cNvSpPr/>
          <p:nvPr/>
        </p:nvSpPr>
        <p:spPr bwMode="auto">
          <a:xfrm>
            <a:off x="3196240" y="3309523"/>
            <a:ext cx="1152128" cy="318517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sp>
        <p:nvSpPr>
          <p:cNvPr id="8" name="下矢印 7"/>
          <p:cNvSpPr/>
          <p:nvPr/>
        </p:nvSpPr>
        <p:spPr bwMode="auto">
          <a:xfrm>
            <a:off x="3275856" y="4061829"/>
            <a:ext cx="1152128" cy="318517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pic>
        <p:nvPicPr>
          <p:cNvPr id="3" name="gohou05-03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72400" y="56537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9217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65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67544" y="221278"/>
            <a:ext cx="4186808" cy="850106"/>
          </a:xfrm>
        </p:spPr>
        <p:txBody>
          <a:bodyPr/>
          <a:lstStyle/>
          <a:p>
            <a:pPr algn="l"/>
            <a:r>
              <a:rPr kumimoji="1" lang="ja-JP" altLang="en-US" sz="3600" dirty="0" smtClean="0"/>
              <a:t>正規表現</a:t>
            </a:r>
            <a:endParaRPr kumimoji="1" lang="ja-JP" altLang="en-US" sz="3600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67544" y="1124744"/>
            <a:ext cx="8229600" cy="4713387"/>
          </a:xfrm>
        </p:spPr>
        <p:txBody>
          <a:bodyPr/>
          <a:lstStyle/>
          <a:p>
            <a:r>
              <a:rPr kumimoji="1" lang="ja-JP" altLang="en-US" sz="2400" dirty="0" smtClean="0"/>
              <a:t>リテラル：文字通り。キーワード検索と同じ。</a:t>
            </a:r>
            <a:endParaRPr kumimoji="1" lang="en-US" altLang="ja-JP" sz="2400" dirty="0" smtClean="0"/>
          </a:p>
          <a:p>
            <a:pPr marL="0" indent="0">
              <a:buNone/>
            </a:pPr>
            <a:r>
              <a:rPr lang="ja-JP" altLang="en-US" sz="2400" dirty="0"/>
              <a:t>　</a:t>
            </a:r>
            <a:r>
              <a:rPr lang="ja-JP" altLang="en-US" sz="2400" dirty="0" smtClean="0"/>
              <a:t>　</a:t>
            </a:r>
            <a:r>
              <a:rPr lang="ja-JP" altLang="en-US" sz="2400" dirty="0"/>
              <a:t>（</a:t>
            </a:r>
            <a:r>
              <a:rPr lang="ja-JP" altLang="en-US" sz="2400" dirty="0" smtClean="0"/>
              <a:t>例）</a:t>
            </a:r>
            <a:r>
              <a:rPr lang="en-US" altLang="ja-JP" sz="2400" dirty="0" smtClean="0"/>
              <a:t>/an/    an</a:t>
            </a:r>
            <a:r>
              <a:rPr lang="ja-JP" altLang="en-US" sz="2400" dirty="0" smtClean="0"/>
              <a:t>を含む連鎖⇒</a:t>
            </a:r>
            <a:r>
              <a:rPr lang="en-US" altLang="ja-JP" sz="2400" dirty="0" smtClean="0">
                <a:solidFill>
                  <a:srgbClr val="FF3300"/>
                </a:solidFill>
              </a:rPr>
              <a:t>an</a:t>
            </a:r>
            <a:r>
              <a:rPr lang="en-US" altLang="ja-JP" sz="2400" dirty="0" smtClean="0"/>
              <a:t>d, st</a:t>
            </a:r>
            <a:r>
              <a:rPr lang="en-US" altLang="ja-JP" sz="2400" dirty="0" smtClean="0">
                <a:solidFill>
                  <a:srgbClr val="FF3300"/>
                </a:solidFill>
              </a:rPr>
              <a:t>an</a:t>
            </a:r>
            <a:r>
              <a:rPr lang="en-US" altLang="ja-JP" sz="2400" dirty="0" smtClean="0"/>
              <a:t>d, </a:t>
            </a:r>
            <a:r>
              <a:rPr lang="ja-JP" altLang="en-US" sz="2400" dirty="0" smtClean="0"/>
              <a:t>などにマッチ</a:t>
            </a:r>
            <a:endParaRPr kumimoji="1" lang="en-US" altLang="ja-JP" sz="2400" dirty="0" smtClean="0"/>
          </a:p>
          <a:p>
            <a:r>
              <a:rPr lang="ja-JP" altLang="en-US" sz="2400" dirty="0" smtClean="0">
                <a:solidFill>
                  <a:srgbClr val="FF3300"/>
                </a:solidFill>
              </a:rPr>
              <a:t>エスケープ</a:t>
            </a:r>
            <a:r>
              <a:rPr lang="ja-JP" altLang="en-US" sz="2400" dirty="0" smtClean="0"/>
              <a:t>：</a:t>
            </a:r>
            <a:r>
              <a:rPr lang="ja-JP" altLang="ja-JP" sz="2400" dirty="0"/>
              <a:t>正規表現として特別な意味を持つ文字（メタ文字）を、文字通りに解釈するために、その前に</a:t>
            </a:r>
            <a:r>
              <a:rPr lang="en-US" altLang="ja-JP" sz="2400" dirty="0"/>
              <a:t>\</a:t>
            </a:r>
            <a:r>
              <a:rPr lang="ja-JP" altLang="ja-JP" sz="2400" dirty="0"/>
              <a:t>をつける</a:t>
            </a:r>
            <a:r>
              <a:rPr lang="ja-JP" altLang="ja-JP" sz="2400" dirty="0" smtClean="0"/>
              <a:t>。</a:t>
            </a:r>
            <a:endParaRPr lang="en-US" altLang="ja-JP" sz="2400" dirty="0" smtClean="0"/>
          </a:p>
          <a:p>
            <a:r>
              <a:rPr kumimoji="1" lang="ja-JP" altLang="en-US" sz="2400" dirty="0">
                <a:solidFill>
                  <a:srgbClr val="FF3300"/>
                </a:solidFill>
              </a:rPr>
              <a:t>メタ</a:t>
            </a:r>
            <a:r>
              <a:rPr kumimoji="1" lang="ja-JP" altLang="en-US" sz="2400" dirty="0" smtClean="0">
                <a:solidFill>
                  <a:srgbClr val="FF3300"/>
                </a:solidFill>
              </a:rPr>
              <a:t>文字</a:t>
            </a:r>
            <a:r>
              <a:rPr kumimoji="1" lang="ja-JP" altLang="en-US" sz="2400" dirty="0" smtClean="0"/>
              <a:t>　（</a:t>
            </a:r>
            <a:r>
              <a:rPr lang="en-US" altLang="ja-JP" sz="2400" dirty="0" smtClean="0"/>
              <a:t>?, !, *, +, [, ], |, (, ), {, }, \, $, / </a:t>
            </a:r>
            <a:r>
              <a:rPr lang="ja-JP" altLang="en-US" sz="2400" dirty="0" smtClean="0"/>
              <a:t>など</a:t>
            </a:r>
            <a:r>
              <a:rPr kumimoji="1" lang="ja-JP" altLang="en-US" sz="2400" dirty="0" smtClean="0"/>
              <a:t>）</a:t>
            </a:r>
            <a:endParaRPr kumimoji="1" lang="en-US" altLang="ja-JP" sz="2400" dirty="0" smtClean="0"/>
          </a:p>
          <a:p>
            <a:pPr marL="0" indent="0">
              <a:buNone/>
            </a:pPr>
            <a:r>
              <a:rPr lang="ja-JP" altLang="en-US" sz="2400" dirty="0" smtClean="0"/>
              <a:t>（例）</a:t>
            </a:r>
            <a:r>
              <a:rPr lang="ja-JP" altLang="en-US" sz="2400" dirty="0"/>
              <a:t>　</a:t>
            </a:r>
            <a:r>
              <a:rPr lang="en-US" altLang="ja-JP" sz="2400" dirty="0" smtClean="0"/>
              <a:t>?</a:t>
            </a:r>
            <a:r>
              <a:rPr lang="ja-JP" altLang="en-US" sz="2400" dirty="0"/>
              <a:t>　</a:t>
            </a:r>
            <a:r>
              <a:rPr lang="ja-JP" altLang="en-US" sz="2400" dirty="0" smtClean="0"/>
              <a:t>「直前の文字列の</a:t>
            </a:r>
            <a:r>
              <a:rPr lang="en-US" altLang="ja-JP" sz="2400" dirty="0" smtClean="0"/>
              <a:t>0</a:t>
            </a:r>
            <a:r>
              <a:rPr lang="ja-JP" altLang="en-US" sz="2400" dirty="0" smtClean="0"/>
              <a:t>回または１回の繰り返し」</a:t>
            </a:r>
            <a:endParaRPr lang="en-US" altLang="ja-JP" sz="2400" dirty="0"/>
          </a:p>
          <a:p>
            <a:pPr marL="0" indent="0">
              <a:buNone/>
            </a:pPr>
            <a:r>
              <a:rPr kumimoji="1" lang="ja-JP" altLang="en-US" sz="2400" dirty="0" smtClean="0"/>
              <a:t>　　　　　　　</a:t>
            </a:r>
            <a:r>
              <a:rPr kumimoji="1" lang="en-US" altLang="ja-JP" sz="2400" dirty="0" smtClean="0"/>
              <a:t>\</a:t>
            </a:r>
            <a:r>
              <a:rPr kumimoji="1" lang="en-US" altLang="ja-JP" sz="2400" dirty="0" err="1" smtClean="0"/>
              <a:t>b</a:t>
            </a:r>
            <a:r>
              <a:rPr lang="en-US" altLang="ja-JP" sz="2400" dirty="0" err="1" smtClean="0"/>
              <a:t>dish</a:t>
            </a:r>
            <a:r>
              <a:rPr lang="en-US" altLang="ja-JP" sz="2400" dirty="0" smtClean="0">
                <a:solidFill>
                  <a:srgbClr val="FF3300"/>
                </a:solidFill>
              </a:rPr>
              <a:t>(</a:t>
            </a:r>
            <a:r>
              <a:rPr lang="en-US" altLang="ja-JP" sz="2400" dirty="0" err="1" smtClean="0">
                <a:solidFill>
                  <a:srgbClr val="FF3300"/>
                </a:solidFill>
              </a:rPr>
              <a:t>es</a:t>
            </a:r>
            <a:r>
              <a:rPr lang="en-US" altLang="ja-JP" sz="2400" dirty="0" smtClean="0">
                <a:solidFill>
                  <a:srgbClr val="FF3300"/>
                </a:solidFill>
              </a:rPr>
              <a:t>)?</a:t>
            </a:r>
            <a:r>
              <a:rPr lang="en-US" altLang="ja-JP" sz="2400" dirty="0" smtClean="0"/>
              <a:t>\b    dish, dishes</a:t>
            </a:r>
            <a:r>
              <a:rPr lang="ja-JP" altLang="en-US" sz="2400" dirty="0" smtClean="0"/>
              <a:t>にマッチ</a:t>
            </a:r>
            <a:endParaRPr lang="en-US" altLang="ja-JP" sz="2400" dirty="0" smtClean="0"/>
          </a:p>
          <a:p>
            <a:pPr marL="0" indent="0">
              <a:buNone/>
            </a:pPr>
            <a:r>
              <a:rPr kumimoji="1" lang="ja-JP" altLang="en-US" sz="2400" dirty="0"/>
              <a:t>　</a:t>
            </a:r>
            <a:r>
              <a:rPr kumimoji="1" lang="ja-JP" altLang="en-US" sz="2400" dirty="0" smtClean="0"/>
              <a:t>　　</a:t>
            </a:r>
            <a:r>
              <a:rPr kumimoji="1" lang="en-US" altLang="ja-JP" sz="2400" dirty="0" smtClean="0"/>
              <a:t>Brown</a:t>
            </a:r>
            <a:r>
              <a:rPr kumimoji="1" lang="ja-JP" altLang="en-US" sz="2400" dirty="0" smtClean="0"/>
              <a:t>コーパス中の疑問文を検索したいときは？</a:t>
            </a:r>
            <a:endParaRPr kumimoji="1" lang="en-US" altLang="ja-JP" sz="2400" dirty="0" smtClean="0"/>
          </a:p>
          <a:p>
            <a:pPr marL="0" indent="0">
              <a:buNone/>
            </a:pPr>
            <a:r>
              <a:rPr lang="ja-JP" altLang="en-US" sz="2400" dirty="0"/>
              <a:t>　</a:t>
            </a:r>
            <a:r>
              <a:rPr lang="ja-JP" altLang="en-US" sz="2400" dirty="0" smtClean="0"/>
              <a:t>　　　　　　</a:t>
            </a:r>
            <a:r>
              <a:rPr lang="en-US" altLang="ja-JP" sz="2400" dirty="0" smtClean="0">
                <a:solidFill>
                  <a:srgbClr val="FF3300"/>
                </a:solidFill>
              </a:rPr>
              <a:t>?</a:t>
            </a:r>
            <a:r>
              <a:rPr lang="en-US" altLang="ja-JP" sz="2400" dirty="0" smtClean="0"/>
              <a:t>   </a:t>
            </a:r>
            <a:r>
              <a:rPr lang="ja-JP" altLang="en-US" sz="2400" dirty="0" smtClean="0"/>
              <a:t>エラー</a:t>
            </a:r>
            <a:endParaRPr lang="en-US" altLang="ja-JP" sz="2400" dirty="0" smtClean="0"/>
          </a:p>
          <a:p>
            <a:pPr marL="0" indent="0">
              <a:buNone/>
            </a:pPr>
            <a:r>
              <a:rPr lang="ja-JP" altLang="en-US" sz="2400" dirty="0"/>
              <a:t>　</a:t>
            </a:r>
            <a:r>
              <a:rPr lang="ja-JP" altLang="en-US" sz="2400" dirty="0" smtClean="0"/>
              <a:t>　　　　　　</a:t>
            </a:r>
            <a:r>
              <a:rPr lang="en-US" altLang="ja-JP" sz="2400" dirty="0" smtClean="0">
                <a:solidFill>
                  <a:srgbClr val="FF3300"/>
                </a:solidFill>
              </a:rPr>
              <a:t>\?</a:t>
            </a:r>
            <a:r>
              <a:rPr lang="en-US" altLang="ja-JP" sz="2400" dirty="0" smtClean="0"/>
              <a:t>  ?</a:t>
            </a:r>
            <a:r>
              <a:rPr lang="ja-JP" altLang="en-US" sz="2400" dirty="0" smtClean="0"/>
              <a:t>をエスケープ</a:t>
            </a:r>
            <a:endParaRPr lang="en-US" altLang="ja-JP" sz="2400" dirty="0" smtClean="0"/>
          </a:p>
          <a:p>
            <a:pPr marL="0" indent="0">
              <a:buNone/>
            </a:pPr>
            <a:r>
              <a:rPr lang="ja-JP" altLang="en-US" sz="2400" dirty="0"/>
              <a:t>　</a:t>
            </a:r>
            <a:r>
              <a:rPr lang="ja-JP" altLang="en-US" sz="2400" dirty="0" smtClean="0"/>
              <a:t>　　　　　　　　　</a:t>
            </a:r>
            <a:r>
              <a:rPr lang="en-US" altLang="ja-JP" sz="2400" dirty="0" smtClean="0"/>
              <a:t>2,349</a:t>
            </a:r>
            <a:r>
              <a:rPr lang="ja-JP" altLang="en-US" sz="2400" dirty="0" smtClean="0"/>
              <a:t>件</a:t>
            </a:r>
            <a:r>
              <a:rPr lang="en-US" altLang="ja-JP" sz="2400" dirty="0" smtClean="0"/>
              <a:t>  </a:t>
            </a:r>
          </a:p>
          <a:p>
            <a:pPr marL="0" indent="0">
              <a:buNone/>
            </a:pPr>
            <a:r>
              <a:rPr kumimoji="1" lang="ja-JP" altLang="en-US" sz="2400" dirty="0"/>
              <a:t>　</a:t>
            </a:r>
            <a:r>
              <a:rPr kumimoji="1" lang="ja-JP" altLang="en-US" sz="2400" dirty="0" smtClean="0"/>
              <a:t>　　　　　　</a:t>
            </a:r>
            <a:endParaRPr kumimoji="1" lang="ja-JP" altLang="en-US" sz="2400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8472474" y="0"/>
            <a:ext cx="6463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600" dirty="0" smtClean="0">
                <a:solidFill>
                  <a:srgbClr val="FF0000"/>
                </a:solidFill>
              </a:rPr>
              <a:t>④</a:t>
            </a:r>
            <a:endParaRPr kumimoji="1" lang="ja-JP" altLang="en-US" sz="3600" dirty="0">
              <a:solidFill>
                <a:srgbClr val="FF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3381" y="4683976"/>
            <a:ext cx="4060211" cy="1440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gohou05-04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12360" y="7948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4132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24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67544" y="221278"/>
            <a:ext cx="4752528" cy="850106"/>
          </a:xfrm>
        </p:spPr>
        <p:txBody>
          <a:bodyPr/>
          <a:lstStyle/>
          <a:p>
            <a:pPr algn="l"/>
            <a:r>
              <a:rPr lang="ja-JP" altLang="ja-JP" sz="3600" dirty="0"/>
              <a:t>エスケープシーケンス</a:t>
            </a:r>
            <a:endParaRPr kumimoji="1" lang="ja-JP" altLang="en-US" sz="3600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67544" y="1124744"/>
            <a:ext cx="8229600" cy="4713387"/>
          </a:xfrm>
        </p:spPr>
        <p:txBody>
          <a:bodyPr/>
          <a:lstStyle/>
          <a:p>
            <a:pPr marL="0" indent="0">
              <a:buNone/>
            </a:pPr>
            <a:r>
              <a:rPr kumimoji="1" lang="ja-JP" altLang="en-US" sz="2400" dirty="0"/>
              <a:t>　</a:t>
            </a:r>
            <a:r>
              <a:rPr kumimoji="1" lang="ja-JP" altLang="en-US" sz="2400" dirty="0" smtClean="0"/>
              <a:t>　　　　　　</a:t>
            </a:r>
            <a:endParaRPr kumimoji="1" lang="ja-JP" altLang="en-US" sz="2400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8472473" y="0"/>
            <a:ext cx="6463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600" dirty="0" smtClean="0">
                <a:solidFill>
                  <a:srgbClr val="FF0000"/>
                </a:solidFill>
              </a:rPr>
              <a:t>⑤</a:t>
            </a:r>
            <a:endParaRPr kumimoji="1" lang="ja-JP" altLang="en-US" sz="3600" dirty="0">
              <a:solidFill>
                <a:srgbClr val="FF0000"/>
              </a:solidFill>
            </a:endParaRPr>
          </a:p>
        </p:txBody>
      </p:sp>
      <p:sp>
        <p:nvSpPr>
          <p:cNvPr id="6" name="コンテンツ プレースホルダー 2"/>
          <p:cNvSpPr txBox="1">
            <a:spLocks/>
          </p:cNvSpPr>
          <p:nvPr/>
        </p:nvSpPr>
        <p:spPr bwMode="auto">
          <a:xfrm>
            <a:off x="619944" y="1124744"/>
            <a:ext cx="8229600" cy="4865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buNone/>
            </a:pPr>
            <a:r>
              <a:rPr lang="en-US" altLang="ja-JP" sz="2400" dirty="0" smtClean="0"/>
              <a:t>\</a:t>
            </a:r>
            <a:r>
              <a:rPr lang="ja-JP" altLang="ja-JP" sz="2400" dirty="0" smtClean="0"/>
              <a:t>と</a:t>
            </a:r>
            <a:r>
              <a:rPr lang="ja-JP" altLang="en-US" sz="2400" dirty="0" smtClean="0"/>
              <a:t>の組み合わせで</a:t>
            </a:r>
            <a:r>
              <a:rPr lang="ja-JP" altLang="ja-JP" sz="2400" dirty="0" smtClean="0"/>
              <a:t>、</a:t>
            </a:r>
            <a:r>
              <a:rPr lang="ja-JP" altLang="ja-JP" sz="2400" dirty="0"/>
              <a:t>特別の意味を</a:t>
            </a:r>
            <a:r>
              <a:rPr lang="ja-JP" altLang="ja-JP" sz="2400" dirty="0" smtClean="0"/>
              <a:t>表す</a:t>
            </a:r>
            <a:endParaRPr lang="ja-JP" altLang="ja-JP" sz="2400" dirty="0"/>
          </a:p>
        </p:txBody>
      </p:sp>
      <p:graphicFrame>
        <p:nvGraphicFramePr>
          <p:cNvPr id="7" name="表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7686380"/>
              </p:ext>
            </p:extLst>
          </p:nvPr>
        </p:nvGraphicFramePr>
        <p:xfrm>
          <a:off x="624448" y="1772816"/>
          <a:ext cx="7835984" cy="470986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82693"/>
                <a:gridCol w="5753291"/>
              </a:tblGrid>
              <a:tr h="627498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800" dirty="0" smtClean="0">
                          <a:solidFill>
                            <a:schemeClr val="tx1"/>
                          </a:solidFill>
                        </a:rPr>
                        <a:t>正規表現</a:t>
                      </a:r>
                      <a:endParaRPr kumimoji="1" lang="ja-JP" altLang="en-US" sz="28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800" dirty="0" smtClean="0">
                          <a:solidFill>
                            <a:schemeClr val="tx1"/>
                          </a:solidFill>
                        </a:rPr>
                        <a:t>意味するパタン</a:t>
                      </a:r>
                      <a:endParaRPr kumimoji="1" lang="ja-JP" altLang="en-US" sz="28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27498">
                <a:tc>
                  <a:txBody>
                    <a:bodyPr/>
                    <a:lstStyle/>
                    <a:p>
                      <a:pPr algn="ctr"/>
                      <a:r>
                        <a:rPr lang="en-US" altLang="ja-JP" sz="2800" dirty="0" smtClean="0"/>
                        <a:t>\t</a:t>
                      </a:r>
                      <a:endParaRPr kumimoji="1" lang="ja-JP" altLang="en-US" sz="2800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ja-JP" altLang="ja-JP" sz="2800" dirty="0" smtClean="0"/>
                        <a:t>タブ記号</a:t>
                      </a:r>
                      <a:r>
                        <a:rPr lang="ja-JP" altLang="en-US" sz="2800" dirty="0" smtClean="0"/>
                        <a:t>　</a:t>
                      </a:r>
                      <a:r>
                        <a:rPr lang="en-US" altLang="ja-JP" sz="2800" dirty="0" smtClean="0"/>
                        <a:t>(tab)</a:t>
                      </a:r>
                      <a:endParaRPr kumimoji="1" lang="ja-JP" altLang="en-US" sz="2800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27498">
                <a:tc>
                  <a:txBody>
                    <a:bodyPr/>
                    <a:lstStyle/>
                    <a:p>
                      <a:pPr algn="ctr"/>
                      <a:r>
                        <a:rPr lang="en-US" altLang="ja-JP" sz="2800" dirty="0" smtClean="0"/>
                        <a:t>\n</a:t>
                      </a:r>
                      <a:endParaRPr kumimoji="1" lang="ja-JP" altLang="en-US" sz="2800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ja-JP" altLang="ja-JP" sz="2800" dirty="0" smtClean="0"/>
                        <a:t>改行コード</a:t>
                      </a:r>
                      <a:r>
                        <a:rPr lang="en-US" altLang="ja-JP" sz="2800" dirty="0" smtClean="0"/>
                        <a:t> (newline)</a:t>
                      </a:r>
                      <a:endParaRPr kumimoji="1" lang="ja-JP" altLang="en-US" sz="2800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27498">
                <a:tc>
                  <a:txBody>
                    <a:bodyPr/>
                    <a:lstStyle/>
                    <a:p>
                      <a:pPr algn="ctr"/>
                      <a:r>
                        <a:rPr lang="en-US" altLang="ja-JP" sz="2800" dirty="0" smtClean="0">
                          <a:solidFill>
                            <a:srgbClr val="FF0000"/>
                          </a:solidFill>
                        </a:rPr>
                        <a:t>\b</a:t>
                      </a:r>
                      <a:endParaRPr kumimoji="1" lang="ja-JP" altLang="en-US" sz="2800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ja-JP" altLang="ja-JP" sz="2800" dirty="0" smtClean="0"/>
                        <a:t>語境界</a:t>
                      </a:r>
                      <a:r>
                        <a:rPr lang="en-US" altLang="ja-JP" sz="2800" dirty="0" smtClean="0"/>
                        <a:t>  (boundary)</a:t>
                      </a:r>
                      <a:endParaRPr kumimoji="1" lang="ja-JP" altLang="en-US" sz="2800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27498">
                <a:tc>
                  <a:txBody>
                    <a:bodyPr/>
                    <a:lstStyle/>
                    <a:p>
                      <a:pPr algn="ctr"/>
                      <a:r>
                        <a:rPr lang="en-US" altLang="ja-JP" sz="2800" dirty="0" smtClean="0"/>
                        <a:t>\s</a:t>
                      </a:r>
                      <a:endParaRPr kumimoji="1" lang="ja-JP" altLang="en-US" sz="2800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ja-JP" altLang="ja-JP" sz="2800" dirty="0" smtClean="0"/>
                        <a:t>空白文字</a:t>
                      </a:r>
                      <a:r>
                        <a:rPr lang="ja-JP" altLang="en-US" sz="2800" dirty="0" smtClean="0"/>
                        <a:t>１文字</a:t>
                      </a:r>
                      <a:r>
                        <a:rPr lang="ja-JP" altLang="ja-JP" sz="2800" dirty="0" smtClean="0"/>
                        <a:t>＝スペース</a:t>
                      </a:r>
                      <a:r>
                        <a:rPr lang="en-US" altLang="ja-JP" sz="2800" dirty="0" smtClean="0"/>
                        <a:t> (space)</a:t>
                      </a:r>
                      <a:endParaRPr kumimoji="1" lang="ja-JP" altLang="en-US" sz="2800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27498">
                <a:tc>
                  <a:txBody>
                    <a:bodyPr/>
                    <a:lstStyle/>
                    <a:p>
                      <a:pPr algn="ctr"/>
                      <a:r>
                        <a:rPr lang="en-US" altLang="ja-JP" sz="2800" dirty="0" smtClean="0"/>
                        <a:t>\d</a:t>
                      </a:r>
                      <a:endParaRPr kumimoji="1" lang="ja-JP" altLang="en-US" sz="2800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ja-JP" altLang="ja-JP" sz="2800" dirty="0" smtClean="0"/>
                        <a:t>数字</a:t>
                      </a:r>
                      <a:r>
                        <a:rPr lang="ja-JP" altLang="en-US" sz="2800" dirty="0" smtClean="0"/>
                        <a:t>１文字</a:t>
                      </a:r>
                      <a:r>
                        <a:rPr lang="en-US" altLang="ja-JP" sz="2800" dirty="0" smtClean="0"/>
                        <a:t>  (digit)</a:t>
                      </a:r>
                      <a:endParaRPr kumimoji="1" lang="ja-JP" altLang="en-US" sz="2800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27498">
                <a:tc>
                  <a:txBody>
                    <a:bodyPr/>
                    <a:lstStyle/>
                    <a:p>
                      <a:pPr algn="ctr"/>
                      <a:r>
                        <a:rPr lang="en-US" altLang="ja-JP" sz="2800" dirty="0" smtClean="0">
                          <a:solidFill>
                            <a:srgbClr val="FF3300"/>
                          </a:solidFill>
                        </a:rPr>
                        <a:t>\w</a:t>
                      </a:r>
                      <a:endParaRPr kumimoji="1" lang="ja-JP" altLang="en-US" sz="2800" dirty="0">
                        <a:solidFill>
                          <a:srgbClr val="FF3300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ja-JP" altLang="ja-JP" sz="2800" dirty="0" smtClean="0">
                          <a:solidFill>
                            <a:srgbClr val="FF3300"/>
                          </a:solidFill>
                        </a:rPr>
                        <a:t>語構成</a:t>
                      </a:r>
                      <a:r>
                        <a:rPr lang="ja-JP" altLang="en-US" sz="2800" dirty="0" smtClean="0">
                          <a:solidFill>
                            <a:srgbClr val="FF3300"/>
                          </a:solidFill>
                        </a:rPr>
                        <a:t>（</a:t>
                      </a:r>
                      <a:r>
                        <a:rPr lang="ja-JP" altLang="ja-JP" sz="2800" dirty="0" smtClean="0">
                          <a:solidFill>
                            <a:srgbClr val="FF3300"/>
                          </a:solidFill>
                        </a:rPr>
                        <a:t>＝アルファベット</a:t>
                      </a:r>
                      <a:r>
                        <a:rPr lang="ja-JP" altLang="en-US" sz="2800" dirty="0" smtClean="0">
                          <a:solidFill>
                            <a:srgbClr val="FF3300"/>
                          </a:solidFill>
                        </a:rPr>
                        <a:t>と数字）</a:t>
                      </a:r>
                      <a:endParaRPr lang="en-US" altLang="ja-JP" sz="2800" dirty="0" smtClean="0">
                        <a:solidFill>
                          <a:srgbClr val="FF3300"/>
                        </a:solidFill>
                      </a:endParaRPr>
                    </a:p>
                    <a:p>
                      <a:pPr algn="l"/>
                      <a:r>
                        <a:rPr lang="ja-JP" altLang="en-US" sz="2800" dirty="0" smtClean="0">
                          <a:solidFill>
                            <a:srgbClr val="FF3300"/>
                          </a:solidFill>
                        </a:rPr>
                        <a:t>１文字</a:t>
                      </a:r>
                      <a:endParaRPr kumimoji="1" lang="ja-JP" altLang="en-US" sz="2800" dirty="0">
                        <a:solidFill>
                          <a:srgbClr val="FF3300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5" name="gohou05-05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884368" y="15896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8421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26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67544" y="221278"/>
            <a:ext cx="4752528" cy="850106"/>
          </a:xfrm>
        </p:spPr>
        <p:txBody>
          <a:bodyPr/>
          <a:lstStyle/>
          <a:p>
            <a:pPr algn="l"/>
            <a:r>
              <a:rPr kumimoji="1" lang="ja-JP" altLang="en-US" sz="3600" dirty="0" smtClean="0"/>
              <a:t>文字クラス</a:t>
            </a:r>
            <a:endParaRPr kumimoji="1" lang="ja-JP" altLang="en-US" sz="3600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67544" y="1124744"/>
            <a:ext cx="8229600" cy="4713387"/>
          </a:xfrm>
        </p:spPr>
        <p:txBody>
          <a:bodyPr/>
          <a:lstStyle/>
          <a:p>
            <a:pPr marL="0" indent="0">
              <a:buNone/>
            </a:pPr>
            <a:r>
              <a:rPr kumimoji="1" lang="ja-JP" altLang="en-US" sz="2400" dirty="0"/>
              <a:t>　</a:t>
            </a:r>
            <a:r>
              <a:rPr kumimoji="1" lang="ja-JP" altLang="en-US" sz="2400" dirty="0" smtClean="0"/>
              <a:t>　　　　　　</a:t>
            </a:r>
            <a:endParaRPr kumimoji="1" lang="ja-JP" altLang="en-US" sz="2400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8472472" y="0"/>
            <a:ext cx="6463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600" dirty="0" smtClean="0">
                <a:solidFill>
                  <a:srgbClr val="FF0000"/>
                </a:solidFill>
              </a:rPr>
              <a:t>⑥</a:t>
            </a:r>
            <a:endParaRPr kumimoji="1" lang="ja-JP" altLang="en-US" sz="3600" dirty="0">
              <a:solidFill>
                <a:srgbClr val="FF0000"/>
              </a:solidFill>
            </a:endParaRPr>
          </a:p>
        </p:txBody>
      </p:sp>
      <p:sp>
        <p:nvSpPr>
          <p:cNvPr id="6" name="コンテンツ プレースホルダー 2"/>
          <p:cNvSpPr txBox="1">
            <a:spLocks/>
          </p:cNvSpPr>
          <p:nvPr/>
        </p:nvSpPr>
        <p:spPr bwMode="auto">
          <a:xfrm>
            <a:off x="619944" y="1124744"/>
            <a:ext cx="8229600" cy="54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buNone/>
            </a:pPr>
            <a:r>
              <a:rPr lang="en-US" altLang="ja-JP" sz="2400" dirty="0" smtClean="0"/>
              <a:t>[ ]</a:t>
            </a:r>
            <a:r>
              <a:rPr lang="ja-JP" altLang="en-US" sz="2400" dirty="0" smtClean="0"/>
              <a:t>内にある任意の１文字。連続する文字はハイフンで指定可能</a:t>
            </a:r>
            <a:r>
              <a:rPr lang="ja-JP" altLang="en-US" sz="2400" dirty="0" smtClean="0"/>
              <a:t>。</a:t>
            </a:r>
            <a:endParaRPr lang="en-US" altLang="ja-JP" sz="2400" dirty="0" smtClean="0"/>
          </a:p>
          <a:p>
            <a:pPr marL="0" indent="0">
              <a:buNone/>
            </a:pPr>
            <a:r>
              <a:rPr lang="ja-JP" altLang="en-US" sz="2400" dirty="0"/>
              <a:t>　</a:t>
            </a:r>
            <a:r>
              <a:rPr lang="en-US" altLang="ja-JP" sz="2400" dirty="0" smtClean="0"/>
              <a:t>※</a:t>
            </a:r>
            <a:r>
              <a:rPr lang="ja-JP" altLang="en-US" sz="2400" dirty="0" smtClean="0"/>
              <a:t>文字コードとは各文字に割り振られた番号。</a:t>
            </a:r>
            <a:endParaRPr lang="en-US" altLang="ja-JP" sz="2400" dirty="0" smtClean="0"/>
          </a:p>
          <a:p>
            <a:pPr marL="0" indent="0">
              <a:buNone/>
            </a:pPr>
            <a:endParaRPr lang="en-US" altLang="ja-JP" sz="2400" dirty="0"/>
          </a:p>
          <a:p>
            <a:pPr marL="0" indent="0">
              <a:buNone/>
            </a:pPr>
            <a:endParaRPr lang="en-US" altLang="ja-JP" sz="2400" dirty="0" smtClean="0"/>
          </a:p>
          <a:p>
            <a:pPr marL="0" indent="0">
              <a:buNone/>
            </a:pPr>
            <a:endParaRPr lang="en-US" altLang="ja-JP" sz="2400" dirty="0"/>
          </a:p>
          <a:p>
            <a:pPr marL="0" indent="0">
              <a:buNone/>
            </a:pPr>
            <a:endParaRPr lang="en-US" altLang="ja-JP" sz="2400" dirty="0" smtClean="0"/>
          </a:p>
          <a:p>
            <a:pPr marL="0" indent="0">
              <a:buNone/>
            </a:pPr>
            <a:endParaRPr lang="en-US" altLang="ja-JP" sz="2400" dirty="0"/>
          </a:p>
          <a:p>
            <a:pPr marL="0" indent="0">
              <a:buNone/>
            </a:pPr>
            <a:endParaRPr lang="en-US" altLang="ja-JP" sz="2400" dirty="0" smtClean="0"/>
          </a:p>
          <a:p>
            <a:pPr marL="0" indent="0">
              <a:buNone/>
            </a:pPr>
            <a:endParaRPr lang="en-US" altLang="ja-JP" sz="2400" dirty="0"/>
          </a:p>
          <a:p>
            <a:pPr marL="0" indent="0">
              <a:buNone/>
            </a:pPr>
            <a:endParaRPr lang="en-US" altLang="ja-JP" sz="2400" dirty="0" smtClean="0"/>
          </a:p>
          <a:p>
            <a:pPr marL="0" indent="0">
              <a:buNone/>
            </a:pPr>
            <a:endParaRPr lang="en-US" altLang="ja-JP" sz="2400" dirty="0"/>
          </a:p>
          <a:p>
            <a:pPr marL="0" indent="0">
              <a:buNone/>
            </a:pPr>
            <a:endParaRPr lang="ja-JP" altLang="ja-JP" sz="2400" dirty="0"/>
          </a:p>
        </p:txBody>
      </p:sp>
      <p:graphicFrame>
        <p:nvGraphicFramePr>
          <p:cNvPr id="7" name="表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8905261"/>
              </p:ext>
            </p:extLst>
          </p:nvPr>
        </p:nvGraphicFramePr>
        <p:xfrm>
          <a:off x="619944" y="2087908"/>
          <a:ext cx="7331928" cy="44660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82693"/>
                <a:gridCol w="5249235"/>
              </a:tblGrid>
              <a:tr h="627498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800" dirty="0" smtClean="0">
                          <a:solidFill>
                            <a:schemeClr val="tx1"/>
                          </a:solidFill>
                        </a:rPr>
                        <a:t>正規表現</a:t>
                      </a:r>
                      <a:endParaRPr kumimoji="1" lang="ja-JP" altLang="en-US" sz="28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800" dirty="0" smtClean="0">
                          <a:solidFill>
                            <a:schemeClr val="tx1"/>
                          </a:solidFill>
                        </a:rPr>
                        <a:t>意味するパタン</a:t>
                      </a:r>
                      <a:endParaRPr kumimoji="1" lang="ja-JP" altLang="en-US" sz="28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27498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 smtClean="0"/>
                        <a:t>[</a:t>
                      </a:r>
                      <a:r>
                        <a:rPr kumimoji="1" lang="en-US" altLang="ja-JP" sz="2000" dirty="0" err="1" smtClean="0"/>
                        <a:t>abc</a:t>
                      </a:r>
                      <a:r>
                        <a:rPr kumimoji="1" lang="en-US" altLang="ja-JP" sz="2000" dirty="0" smtClean="0"/>
                        <a:t>]</a:t>
                      </a:r>
                      <a:endParaRPr kumimoji="1" lang="ja-JP" altLang="en-US" sz="2000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en-US" altLang="ja-JP" sz="2000" dirty="0" smtClean="0"/>
                        <a:t>a</a:t>
                      </a:r>
                      <a:r>
                        <a:rPr kumimoji="1" lang="ja-JP" altLang="en-US" sz="2000" dirty="0" smtClean="0"/>
                        <a:t>か</a:t>
                      </a:r>
                      <a:r>
                        <a:rPr kumimoji="1" lang="en-US" altLang="ja-JP" sz="2000" dirty="0" smtClean="0"/>
                        <a:t>b</a:t>
                      </a:r>
                      <a:r>
                        <a:rPr kumimoji="1" lang="ja-JP" altLang="en-US" sz="2000" dirty="0" smtClean="0"/>
                        <a:t>か</a:t>
                      </a:r>
                      <a:r>
                        <a:rPr kumimoji="1" lang="en-US" altLang="ja-JP" sz="2000" dirty="0" smtClean="0"/>
                        <a:t>c</a:t>
                      </a:r>
                      <a:r>
                        <a:rPr kumimoji="1" lang="ja-JP" altLang="en-US" sz="2000" dirty="0" err="1" smtClean="0"/>
                        <a:t>、</a:t>
                      </a:r>
                      <a:r>
                        <a:rPr kumimoji="1" lang="ja-JP" altLang="en-US" sz="2000" dirty="0" smtClean="0"/>
                        <a:t>どれか１文字</a:t>
                      </a:r>
                      <a:endParaRPr kumimoji="1" lang="ja-JP" altLang="en-US" sz="2000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27498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 smtClean="0"/>
                        <a:t>[0-9]</a:t>
                      </a:r>
                      <a:endParaRPr kumimoji="1" lang="ja-JP" altLang="en-US" sz="2000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en-US" altLang="ja-JP" sz="2000" dirty="0" smtClean="0"/>
                        <a:t>0-9</a:t>
                      </a:r>
                      <a:r>
                        <a:rPr kumimoji="1" lang="ja-JP" altLang="en-US" sz="2000" dirty="0" smtClean="0"/>
                        <a:t>の数字１文字</a:t>
                      </a:r>
                      <a:r>
                        <a:rPr kumimoji="1" lang="en-US" altLang="ja-JP" sz="2000" dirty="0" smtClean="0"/>
                        <a:t>=\d</a:t>
                      </a:r>
                      <a:endParaRPr kumimoji="1" lang="ja-JP" altLang="en-US" sz="2000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27498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 smtClean="0"/>
                        <a:t>[A-Za-z0-9]</a:t>
                      </a:r>
                      <a:endParaRPr kumimoji="1" lang="ja-JP" altLang="en-US" sz="2000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2000" dirty="0" smtClean="0"/>
                        <a:t>アルファベット大文字・小文字・数字１文字</a:t>
                      </a:r>
                      <a:r>
                        <a:rPr kumimoji="1" lang="en-US" altLang="ja-JP" sz="2000" dirty="0" smtClean="0"/>
                        <a:t>=\w</a:t>
                      </a:r>
                      <a:endParaRPr kumimoji="1" lang="ja-JP" altLang="en-US" sz="2000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27498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 smtClean="0"/>
                        <a:t>[</a:t>
                      </a:r>
                      <a:r>
                        <a:rPr kumimoji="1" lang="ja-JP" altLang="en-US" sz="2000" dirty="0" smtClean="0"/>
                        <a:t>ぁ</a:t>
                      </a:r>
                      <a:r>
                        <a:rPr kumimoji="1" lang="en-US" altLang="ja-JP" sz="2000" dirty="0" smtClean="0"/>
                        <a:t>-</a:t>
                      </a:r>
                      <a:r>
                        <a:rPr kumimoji="1" lang="ja-JP" altLang="en-US" sz="2000" dirty="0" err="1" smtClean="0"/>
                        <a:t>んァ</a:t>
                      </a:r>
                      <a:r>
                        <a:rPr kumimoji="1" lang="en-US" altLang="ja-JP" sz="2000" dirty="0" smtClean="0"/>
                        <a:t>-</a:t>
                      </a:r>
                      <a:r>
                        <a:rPr kumimoji="1" lang="ja-JP" altLang="en-US" sz="2000" dirty="0" smtClean="0"/>
                        <a:t>ヶ</a:t>
                      </a:r>
                      <a:r>
                        <a:rPr kumimoji="1" lang="en-US" altLang="ja-JP" sz="2000" dirty="0" smtClean="0"/>
                        <a:t>]</a:t>
                      </a:r>
                      <a:endParaRPr kumimoji="1" lang="ja-JP" altLang="en-US" sz="2000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2000" dirty="0" smtClean="0"/>
                        <a:t>ひらがな・カタカナ１文字</a:t>
                      </a:r>
                      <a:endParaRPr kumimoji="1" lang="ja-JP" altLang="en-US" sz="2000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27498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 smtClean="0"/>
                        <a:t>[</a:t>
                      </a:r>
                      <a:r>
                        <a:rPr kumimoji="1" lang="ja-JP" altLang="en-US" sz="2000" dirty="0" smtClean="0"/>
                        <a:t>亜</a:t>
                      </a:r>
                      <a:r>
                        <a:rPr kumimoji="1" lang="en-US" altLang="ja-JP" sz="2000" dirty="0" smtClean="0"/>
                        <a:t>-</a:t>
                      </a:r>
                      <a:r>
                        <a:rPr kumimoji="1" lang="ja-JP" altLang="en-US" sz="2000" dirty="0" smtClean="0"/>
                        <a:t>腕弌</a:t>
                      </a:r>
                      <a:r>
                        <a:rPr kumimoji="1" lang="en-US" altLang="ja-JP" sz="2000" dirty="0" smtClean="0"/>
                        <a:t>-</a:t>
                      </a:r>
                      <a:r>
                        <a:rPr kumimoji="1" lang="ja-JP" altLang="en-US" sz="2000" dirty="0" smtClean="0"/>
                        <a:t>煕</a:t>
                      </a:r>
                      <a:r>
                        <a:rPr kumimoji="1" lang="en-US" altLang="ja-JP" sz="2000" dirty="0" smtClean="0"/>
                        <a:t>]</a:t>
                      </a:r>
                      <a:endParaRPr kumimoji="1" lang="ja-JP" altLang="en-US" sz="2000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2000" dirty="0" smtClean="0"/>
                        <a:t>第１・第２水準の漢字１文</a:t>
                      </a:r>
                      <a:r>
                        <a:rPr kumimoji="1" lang="ja-JP" altLang="en-US" sz="2000" dirty="0" smtClean="0"/>
                        <a:t>字</a:t>
                      </a:r>
                      <a:r>
                        <a:rPr kumimoji="1" lang="en-US" altLang="ja-JP" sz="2000" dirty="0" smtClean="0"/>
                        <a:t>=[</a:t>
                      </a:r>
                      <a:r>
                        <a:rPr kumimoji="1" lang="ja-JP" altLang="en-US" sz="2000" dirty="0" smtClean="0"/>
                        <a:t>亜</a:t>
                      </a:r>
                      <a:r>
                        <a:rPr kumimoji="1" lang="en-US" altLang="ja-JP" sz="2000" dirty="0" smtClean="0"/>
                        <a:t>-</a:t>
                      </a:r>
                      <a:r>
                        <a:rPr kumimoji="1" lang="ja-JP" altLang="en-US" sz="2000" dirty="0" smtClean="0"/>
                        <a:t>煕</a:t>
                      </a:r>
                      <a:r>
                        <a:rPr kumimoji="1" lang="en-US" altLang="ja-JP" sz="2000" dirty="0" smtClean="0"/>
                        <a:t>]</a:t>
                      </a:r>
                      <a:endParaRPr kumimoji="1" lang="ja-JP" altLang="en-US" sz="2000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27498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 smtClean="0"/>
                        <a:t>[^0-9]</a:t>
                      </a:r>
                      <a:endParaRPr kumimoji="1" lang="ja-JP" altLang="en-US" sz="2000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en-US" altLang="ja-JP" sz="2000" dirty="0" smtClean="0"/>
                        <a:t>0-9</a:t>
                      </a:r>
                      <a:r>
                        <a:rPr kumimoji="1" lang="ja-JP" altLang="en-US" sz="2000" dirty="0" smtClean="0"/>
                        <a:t>の数字</a:t>
                      </a:r>
                      <a:r>
                        <a:rPr kumimoji="1" lang="ja-JP" altLang="en-US" sz="2000" dirty="0" smtClean="0">
                          <a:solidFill>
                            <a:srgbClr val="FF3300"/>
                          </a:solidFill>
                        </a:rPr>
                        <a:t>以外</a:t>
                      </a:r>
                      <a:r>
                        <a:rPr kumimoji="1" lang="ja-JP" altLang="en-US" sz="2000" dirty="0" smtClean="0"/>
                        <a:t>の１文字</a:t>
                      </a:r>
                      <a:endParaRPr kumimoji="1" lang="en-US" altLang="ja-JP" sz="2000" dirty="0" smtClean="0"/>
                    </a:p>
                    <a:p>
                      <a:pPr algn="l"/>
                      <a:r>
                        <a:rPr kumimoji="1" lang="ja-JP" altLang="en-US" sz="2000" dirty="0" smtClean="0"/>
                        <a:t>（先頭にある</a:t>
                      </a:r>
                      <a:r>
                        <a:rPr kumimoji="1" lang="en-US" altLang="ja-JP" sz="2000" dirty="0" smtClean="0"/>
                        <a:t>^</a:t>
                      </a:r>
                      <a:r>
                        <a:rPr kumimoji="1" lang="ja-JP" altLang="en-US" sz="2000" dirty="0" err="1" smtClean="0"/>
                        <a:t>は除</a:t>
                      </a:r>
                      <a:r>
                        <a:rPr kumimoji="1" lang="ja-JP" altLang="en-US" sz="2000" dirty="0" smtClean="0"/>
                        <a:t>外の意味）</a:t>
                      </a:r>
                      <a:endParaRPr kumimoji="1" lang="ja-JP" altLang="en-US" sz="2000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5" name="gohou05-06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812360" y="15896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7877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56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67544" y="221278"/>
            <a:ext cx="4752528" cy="850106"/>
          </a:xfrm>
        </p:spPr>
        <p:txBody>
          <a:bodyPr/>
          <a:lstStyle/>
          <a:p>
            <a:pPr algn="l"/>
            <a:r>
              <a:rPr kumimoji="1" lang="ja-JP" altLang="en-US" sz="3600" dirty="0" smtClean="0"/>
              <a:t>選択</a:t>
            </a:r>
            <a:endParaRPr kumimoji="1" lang="ja-JP" altLang="en-US" sz="3600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67544" y="1124744"/>
            <a:ext cx="8229600" cy="4713387"/>
          </a:xfrm>
        </p:spPr>
        <p:txBody>
          <a:bodyPr/>
          <a:lstStyle/>
          <a:p>
            <a:pPr marL="0" indent="0">
              <a:buNone/>
            </a:pPr>
            <a:r>
              <a:rPr kumimoji="1" lang="ja-JP" altLang="en-US" sz="2400" dirty="0"/>
              <a:t>　</a:t>
            </a:r>
            <a:r>
              <a:rPr kumimoji="1" lang="ja-JP" altLang="en-US" sz="2400" dirty="0" smtClean="0"/>
              <a:t>　　　　　　</a:t>
            </a:r>
            <a:endParaRPr kumimoji="1" lang="ja-JP" altLang="en-US" sz="2400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8472471" y="0"/>
            <a:ext cx="6463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600" dirty="0" smtClean="0">
                <a:solidFill>
                  <a:srgbClr val="FF0000"/>
                </a:solidFill>
              </a:rPr>
              <a:t>⑦</a:t>
            </a:r>
            <a:endParaRPr kumimoji="1" lang="ja-JP" altLang="en-US" sz="3600" dirty="0">
              <a:solidFill>
                <a:srgbClr val="FF0000"/>
              </a:solidFill>
            </a:endParaRPr>
          </a:p>
        </p:txBody>
      </p:sp>
      <p:sp>
        <p:nvSpPr>
          <p:cNvPr id="6" name="コンテンツ プレースホルダー 2"/>
          <p:cNvSpPr txBox="1">
            <a:spLocks/>
          </p:cNvSpPr>
          <p:nvPr/>
        </p:nvSpPr>
        <p:spPr bwMode="auto">
          <a:xfrm>
            <a:off x="619944" y="1124744"/>
            <a:ext cx="8229600" cy="54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buNone/>
            </a:pPr>
            <a:r>
              <a:rPr lang="ja-JP" altLang="en-US" sz="2400" dirty="0" smtClean="0"/>
              <a:t>（　）内の縦棒で区切られた文字列のどれか１つ。</a:t>
            </a:r>
            <a:endParaRPr lang="en-US" altLang="ja-JP" sz="2400" dirty="0"/>
          </a:p>
          <a:p>
            <a:pPr marL="0" indent="0">
              <a:buNone/>
            </a:pPr>
            <a:endParaRPr lang="en-US" altLang="ja-JP" sz="2400" dirty="0" smtClean="0"/>
          </a:p>
          <a:p>
            <a:pPr marL="0" indent="0">
              <a:buNone/>
            </a:pPr>
            <a:endParaRPr lang="en-US" altLang="ja-JP" sz="2400" dirty="0"/>
          </a:p>
          <a:p>
            <a:pPr marL="0" indent="0">
              <a:buNone/>
            </a:pPr>
            <a:endParaRPr lang="en-US" altLang="ja-JP" sz="2400" dirty="0" smtClean="0"/>
          </a:p>
          <a:p>
            <a:pPr marL="0" indent="0">
              <a:buNone/>
            </a:pPr>
            <a:endParaRPr lang="en-US" altLang="ja-JP" sz="2400" dirty="0"/>
          </a:p>
          <a:p>
            <a:pPr marL="0" indent="0">
              <a:buNone/>
            </a:pPr>
            <a:endParaRPr lang="en-US" altLang="ja-JP" sz="2400" dirty="0" smtClean="0"/>
          </a:p>
          <a:p>
            <a:pPr marL="0" indent="0">
              <a:buNone/>
            </a:pPr>
            <a:endParaRPr lang="en-US" altLang="ja-JP" sz="2400" dirty="0"/>
          </a:p>
          <a:p>
            <a:pPr marL="0" indent="0">
              <a:buNone/>
            </a:pPr>
            <a:endParaRPr lang="en-US" altLang="ja-JP" sz="2400" dirty="0" smtClean="0"/>
          </a:p>
          <a:p>
            <a:pPr marL="0" indent="0">
              <a:buNone/>
            </a:pPr>
            <a:endParaRPr lang="en-US" altLang="ja-JP" sz="2400" dirty="0"/>
          </a:p>
          <a:p>
            <a:pPr marL="0" indent="0">
              <a:buNone/>
            </a:pPr>
            <a:endParaRPr lang="ja-JP" altLang="ja-JP" sz="2400" dirty="0"/>
          </a:p>
        </p:txBody>
      </p:sp>
      <p:graphicFrame>
        <p:nvGraphicFramePr>
          <p:cNvPr id="7" name="表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76381216"/>
              </p:ext>
            </p:extLst>
          </p:nvPr>
        </p:nvGraphicFramePr>
        <p:xfrm>
          <a:off x="624448" y="1772816"/>
          <a:ext cx="7331928" cy="31447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59520"/>
                <a:gridCol w="3672408"/>
              </a:tblGrid>
              <a:tr h="627498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800" dirty="0" smtClean="0">
                          <a:solidFill>
                            <a:schemeClr val="tx1"/>
                          </a:solidFill>
                        </a:rPr>
                        <a:t>正規表現</a:t>
                      </a:r>
                      <a:endParaRPr kumimoji="1" lang="ja-JP" altLang="en-US" sz="28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800" dirty="0" smtClean="0">
                          <a:solidFill>
                            <a:schemeClr val="tx1"/>
                          </a:solidFill>
                        </a:rPr>
                        <a:t>意味するパタン</a:t>
                      </a:r>
                      <a:endParaRPr kumimoji="1" lang="ja-JP" altLang="en-US" sz="28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27498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800" dirty="0" smtClean="0"/>
                        <a:t>\b</a:t>
                      </a:r>
                      <a:r>
                        <a:rPr kumimoji="1" lang="en-US" altLang="ja-JP" sz="2800" dirty="0" smtClean="0">
                          <a:solidFill>
                            <a:srgbClr val="FF0000"/>
                          </a:solidFill>
                        </a:rPr>
                        <a:t>(</a:t>
                      </a:r>
                      <a:r>
                        <a:rPr kumimoji="1" lang="en-US" altLang="ja-JP" sz="2800" dirty="0" err="1" smtClean="0"/>
                        <a:t>go</a:t>
                      </a:r>
                      <a:r>
                        <a:rPr kumimoji="1" lang="en-US" altLang="ja-JP" sz="2800" dirty="0" err="1" smtClean="0">
                          <a:solidFill>
                            <a:srgbClr val="FF0000"/>
                          </a:solidFill>
                        </a:rPr>
                        <a:t>|</a:t>
                      </a:r>
                      <a:r>
                        <a:rPr kumimoji="1" lang="en-US" altLang="ja-JP" sz="2800" dirty="0" err="1" smtClean="0"/>
                        <a:t>went</a:t>
                      </a:r>
                      <a:r>
                        <a:rPr kumimoji="1" lang="en-US" altLang="ja-JP" sz="2800" dirty="0" err="1" smtClean="0">
                          <a:solidFill>
                            <a:srgbClr val="FF0000"/>
                          </a:solidFill>
                        </a:rPr>
                        <a:t>|</a:t>
                      </a:r>
                      <a:r>
                        <a:rPr kumimoji="1" lang="en-US" altLang="ja-JP" sz="2800" dirty="0" err="1" smtClean="0"/>
                        <a:t>gone</a:t>
                      </a:r>
                      <a:r>
                        <a:rPr kumimoji="1" lang="en-US" altLang="ja-JP" sz="2800" dirty="0" smtClean="0">
                          <a:solidFill>
                            <a:srgbClr val="FF0000"/>
                          </a:solidFill>
                        </a:rPr>
                        <a:t>)</a:t>
                      </a:r>
                      <a:r>
                        <a:rPr kumimoji="1" lang="en-US" altLang="ja-JP" sz="2800" dirty="0" smtClean="0"/>
                        <a:t>\b</a:t>
                      </a:r>
                      <a:endParaRPr kumimoji="1" lang="ja-JP" altLang="en-US" sz="2800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en-US" altLang="ja-JP" sz="2800" dirty="0" smtClean="0"/>
                        <a:t>go</a:t>
                      </a:r>
                      <a:r>
                        <a:rPr kumimoji="1" lang="ja-JP" altLang="en-US" sz="2800" dirty="0" smtClean="0"/>
                        <a:t>か</a:t>
                      </a:r>
                      <a:r>
                        <a:rPr kumimoji="1" lang="en-US" altLang="ja-JP" sz="2800" dirty="0" smtClean="0"/>
                        <a:t>went</a:t>
                      </a:r>
                      <a:r>
                        <a:rPr kumimoji="1" lang="ja-JP" altLang="en-US" sz="2800" dirty="0" smtClean="0"/>
                        <a:t>か</a:t>
                      </a:r>
                      <a:r>
                        <a:rPr kumimoji="1" lang="en-US" altLang="ja-JP" sz="2800" dirty="0" smtClean="0"/>
                        <a:t>gone</a:t>
                      </a:r>
                      <a:endParaRPr kumimoji="1" lang="ja-JP" altLang="en-US" sz="2800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27498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800" dirty="0" smtClean="0"/>
                        <a:t>\bask(|</a:t>
                      </a:r>
                      <a:r>
                        <a:rPr kumimoji="1" lang="en-US" altLang="ja-JP" sz="2800" dirty="0" err="1" smtClean="0"/>
                        <a:t>s|ed|ing</a:t>
                      </a:r>
                      <a:r>
                        <a:rPr kumimoji="1" lang="en-US" altLang="ja-JP" sz="2800" dirty="0" smtClean="0"/>
                        <a:t>)\b</a:t>
                      </a:r>
                      <a:endParaRPr kumimoji="1" lang="ja-JP" altLang="en-US" sz="2800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en-US" altLang="ja-JP" sz="2800" dirty="0" smtClean="0"/>
                        <a:t>ask, asks, asked, asking</a:t>
                      </a:r>
                      <a:endParaRPr kumimoji="1" lang="ja-JP" altLang="en-US" sz="2800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27498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800" dirty="0" smtClean="0"/>
                        <a:t>\bask(</a:t>
                      </a:r>
                      <a:r>
                        <a:rPr kumimoji="1" lang="en-US" altLang="ja-JP" sz="2800" dirty="0" err="1" smtClean="0"/>
                        <a:t>s|ed|ing</a:t>
                      </a:r>
                      <a:r>
                        <a:rPr kumimoji="1" lang="en-US" altLang="ja-JP" sz="2800" dirty="0" smtClean="0"/>
                        <a:t>)?\b</a:t>
                      </a:r>
                      <a:endParaRPr kumimoji="1" lang="ja-JP" altLang="en-US" sz="2800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800" dirty="0" smtClean="0"/>
                        <a:t>ask, asks, asked, asking</a:t>
                      </a:r>
                      <a:endParaRPr kumimoji="1" lang="ja-JP" altLang="en-US" sz="2800" dirty="0" smtClean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5" name="gohou05-07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884368" y="7948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9507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66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67544" y="221278"/>
            <a:ext cx="4752528" cy="687442"/>
          </a:xfrm>
        </p:spPr>
        <p:txBody>
          <a:bodyPr/>
          <a:lstStyle/>
          <a:p>
            <a:pPr algn="l"/>
            <a:r>
              <a:rPr lang="ja-JP" altLang="en-US" sz="3600" dirty="0" smtClean="0"/>
              <a:t>反復（繰り返し）</a:t>
            </a:r>
            <a:endParaRPr kumimoji="1" lang="ja-JP" altLang="en-US" sz="3600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67544" y="1124744"/>
            <a:ext cx="8229600" cy="4713387"/>
          </a:xfrm>
        </p:spPr>
        <p:txBody>
          <a:bodyPr/>
          <a:lstStyle/>
          <a:p>
            <a:pPr marL="0" indent="0">
              <a:buNone/>
            </a:pPr>
            <a:r>
              <a:rPr kumimoji="1" lang="ja-JP" altLang="en-US" sz="2400" dirty="0"/>
              <a:t>　</a:t>
            </a:r>
            <a:r>
              <a:rPr kumimoji="1" lang="ja-JP" altLang="en-US" sz="2400" dirty="0" smtClean="0"/>
              <a:t>　　　　　　</a:t>
            </a:r>
            <a:endParaRPr kumimoji="1" lang="ja-JP" altLang="en-US" sz="2400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8472470" y="0"/>
            <a:ext cx="6463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600" dirty="0" smtClean="0">
                <a:solidFill>
                  <a:srgbClr val="FF0000"/>
                </a:solidFill>
              </a:rPr>
              <a:t>⑧</a:t>
            </a:r>
            <a:endParaRPr kumimoji="1" lang="ja-JP" altLang="en-US" sz="3600" dirty="0">
              <a:solidFill>
                <a:srgbClr val="FF0000"/>
              </a:solidFill>
            </a:endParaRPr>
          </a:p>
        </p:txBody>
      </p:sp>
      <p:sp>
        <p:nvSpPr>
          <p:cNvPr id="6" name="コンテンツ プレースホルダー 2"/>
          <p:cNvSpPr txBox="1">
            <a:spLocks/>
          </p:cNvSpPr>
          <p:nvPr/>
        </p:nvSpPr>
        <p:spPr bwMode="auto">
          <a:xfrm>
            <a:off x="619944" y="980728"/>
            <a:ext cx="8229600" cy="54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buNone/>
            </a:pPr>
            <a:r>
              <a:rPr lang="ja-JP" altLang="en-US" sz="2400" dirty="0" smtClean="0"/>
              <a:t>（　）内の文字列を一定回数繰り返す文字列</a:t>
            </a:r>
            <a:endParaRPr lang="en-US" altLang="ja-JP" sz="2400" dirty="0" smtClean="0"/>
          </a:p>
          <a:p>
            <a:pPr marL="0" indent="0">
              <a:buNone/>
            </a:pPr>
            <a:endParaRPr lang="en-US" altLang="ja-JP" sz="2400" dirty="0"/>
          </a:p>
          <a:p>
            <a:pPr marL="0" indent="0">
              <a:buNone/>
            </a:pPr>
            <a:endParaRPr lang="en-US" altLang="ja-JP" sz="2400" dirty="0" smtClean="0"/>
          </a:p>
          <a:p>
            <a:pPr marL="0" indent="0">
              <a:buNone/>
            </a:pPr>
            <a:endParaRPr lang="en-US" altLang="ja-JP" sz="2400" dirty="0"/>
          </a:p>
          <a:p>
            <a:pPr marL="0" indent="0">
              <a:buNone/>
            </a:pPr>
            <a:endParaRPr lang="en-US" altLang="ja-JP" sz="2400" dirty="0" smtClean="0"/>
          </a:p>
          <a:p>
            <a:pPr marL="0" indent="0">
              <a:buNone/>
            </a:pPr>
            <a:endParaRPr lang="en-US" altLang="ja-JP" sz="2400" dirty="0"/>
          </a:p>
          <a:p>
            <a:pPr marL="0" indent="0">
              <a:buNone/>
            </a:pPr>
            <a:endParaRPr lang="en-US" altLang="ja-JP" sz="2400" dirty="0" smtClean="0"/>
          </a:p>
          <a:p>
            <a:pPr marL="0" indent="0">
              <a:buNone/>
            </a:pPr>
            <a:endParaRPr lang="en-US" altLang="ja-JP" sz="2400" dirty="0"/>
          </a:p>
          <a:p>
            <a:pPr marL="0" indent="0">
              <a:buNone/>
            </a:pPr>
            <a:r>
              <a:rPr lang="en-US" altLang="ja-JP" sz="2400" dirty="0" smtClean="0"/>
              <a:t>※</a:t>
            </a:r>
            <a:r>
              <a:rPr lang="ja-JP" altLang="en-US" sz="2400" dirty="0" smtClean="0"/>
              <a:t>「無限回の繰り返し」は、繰り返し回数がわからないときに便利だが、コンピュータには負担かかる。「無限</a:t>
            </a:r>
            <a:r>
              <a:rPr lang="ja-JP" altLang="en-US" sz="2400" dirty="0" smtClean="0"/>
              <a:t>（無間</a:t>
            </a:r>
            <a:r>
              <a:rPr lang="ja-JP" altLang="en-US" sz="2400" dirty="0" smtClean="0"/>
              <a:t>）地獄」エラーも。</a:t>
            </a:r>
            <a:endParaRPr lang="en-US" altLang="ja-JP" sz="2400" dirty="0" smtClean="0"/>
          </a:p>
          <a:p>
            <a:pPr marL="0" indent="0">
              <a:buNone/>
            </a:pPr>
            <a:endParaRPr lang="en-US" altLang="ja-JP" sz="2400" dirty="0"/>
          </a:p>
          <a:p>
            <a:pPr marL="0" indent="0">
              <a:buNone/>
            </a:pPr>
            <a:endParaRPr lang="en-US" altLang="ja-JP" sz="2400" dirty="0" smtClean="0"/>
          </a:p>
          <a:p>
            <a:pPr marL="0" indent="0">
              <a:buNone/>
            </a:pPr>
            <a:endParaRPr lang="en-US" altLang="ja-JP" sz="2400" dirty="0"/>
          </a:p>
          <a:p>
            <a:pPr marL="0" indent="0">
              <a:buNone/>
            </a:pPr>
            <a:endParaRPr lang="en-US" altLang="ja-JP" sz="2400" dirty="0" smtClean="0"/>
          </a:p>
          <a:p>
            <a:pPr marL="0" indent="0">
              <a:buNone/>
            </a:pPr>
            <a:endParaRPr lang="en-US" altLang="ja-JP" sz="2400" dirty="0"/>
          </a:p>
          <a:p>
            <a:pPr marL="0" indent="0">
              <a:buNone/>
            </a:pPr>
            <a:endParaRPr lang="en-US" altLang="ja-JP" sz="2400" dirty="0" smtClean="0"/>
          </a:p>
          <a:p>
            <a:pPr marL="0" indent="0">
              <a:buNone/>
            </a:pPr>
            <a:endParaRPr lang="en-US" altLang="ja-JP" sz="2400" dirty="0"/>
          </a:p>
          <a:p>
            <a:pPr marL="0" indent="0">
              <a:buNone/>
            </a:pPr>
            <a:endParaRPr lang="ja-JP" altLang="ja-JP" sz="2400" dirty="0"/>
          </a:p>
        </p:txBody>
      </p:sp>
      <p:graphicFrame>
        <p:nvGraphicFramePr>
          <p:cNvPr id="7" name="表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0503056"/>
              </p:ext>
            </p:extLst>
          </p:nvPr>
        </p:nvGraphicFramePr>
        <p:xfrm>
          <a:off x="539552" y="1671460"/>
          <a:ext cx="8280920" cy="27210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48272"/>
                <a:gridCol w="5832648"/>
              </a:tblGrid>
              <a:tr h="617904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800" dirty="0" smtClean="0">
                          <a:solidFill>
                            <a:schemeClr val="tx1"/>
                          </a:solidFill>
                        </a:rPr>
                        <a:t>正規表現</a:t>
                      </a:r>
                      <a:endParaRPr kumimoji="1" lang="ja-JP" altLang="en-US" sz="28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800" dirty="0" smtClean="0">
                          <a:solidFill>
                            <a:schemeClr val="tx1"/>
                          </a:solidFill>
                        </a:rPr>
                        <a:t>意味するパタン</a:t>
                      </a:r>
                      <a:endParaRPr kumimoji="1" lang="ja-JP" altLang="en-US" sz="28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17904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 smtClean="0"/>
                        <a:t>(…)?</a:t>
                      </a:r>
                    </a:p>
                    <a:p>
                      <a:pPr algn="ctr"/>
                      <a:r>
                        <a:rPr kumimoji="1" lang="en-US" altLang="ja-JP" sz="2000" dirty="0" smtClean="0"/>
                        <a:t>\</a:t>
                      </a:r>
                      <a:r>
                        <a:rPr kumimoji="1" lang="en-US" altLang="ja-JP" sz="2000" err="1" smtClean="0"/>
                        <a:t>bdish</a:t>
                      </a:r>
                      <a:r>
                        <a:rPr kumimoji="1" lang="en-US" altLang="ja-JP" sz="2000" smtClean="0"/>
                        <a:t>(</a:t>
                      </a:r>
                      <a:r>
                        <a:rPr kumimoji="1" lang="en-US" altLang="ja-JP" sz="2000" err="1" smtClean="0"/>
                        <a:t>es</a:t>
                      </a:r>
                      <a:r>
                        <a:rPr kumimoji="1" lang="en-US" altLang="ja-JP" sz="2000" smtClean="0"/>
                        <a:t>)?\</a:t>
                      </a:r>
                      <a:r>
                        <a:rPr kumimoji="1" lang="en-US" altLang="ja-JP" sz="2000" dirty="0" smtClean="0"/>
                        <a:t>b</a:t>
                      </a:r>
                      <a:endParaRPr kumimoji="1" lang="ja-JP" altLang="en-US" sz="2000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en-US" altLang="ja-JP" sz="2000" dirty="0" smtClean="0"/>
                        <a:t>(</a:t>
                      </a:r>
                      <a:r>
                        <a:rPr kumimoji="1" lang="en-US" altLang="ja-JP" sz="2000" baseline="0" dirty="0" smtClean="0"/>
                        <a:t> )</a:t>
                      </a:r>
                      <a:r>
                        <a:rPr kumimoji="1" lang="ja-JP" altLang="en-US" sz="2000" baseline="0" dirty="0" smtClean="0"/>
                        <a:t>内の文字列を</a:t>
                      </a:r>
                      <a:r>
                        <a:rPr kumimoji="1" lang="en-US" altLang="ja-JP" sz="2000" baseline="0" dirty="0" smtClean="0"/>
                        <a:t>0</a:t>
                      </a:r>
                      <a:r>
                        <a:rPr kumimoji="1" lang="ja-JP" altLang="en-US" sz="2000" baseline="0" dirty="0" smtClean="0"/>
                        <a:t>回か１回繰り返す</a:t>
                      </a:r>
                      <a:endParaRPr kumimoji="1" lang="en-US" altLang="ja-JP" sz="2000" baseline="0" dirty="0" smtClean="0"/>
                    </a:p>
                    <a:p>
                      <a:pPr algn="l"/>
                      <a:r>
                        <a:rPr kumimoji="1" lang="en-US" altLang="ja-JP" sz="2000" baseline="0" dirty="0" smtClean="0"/>
                        <a:t>dish</a:t>
                      </a:r>
                      <a:r>
                        <a:rPr kumimoji="1" lang="ja-JP" altLang="en-US" sz="2000" baseline="0" dirty="0" smtClean="0"/>
                        <a:t>か</a:t>
                      </a:r>
                      <a:r>
                        <a:rPr kumimoji="1" lang="en-US" altLang="ja-JP" sz="2000" baseline="0" dirty="0" smtClean="0"/>
                        <a:t>dishes</a:t>
                      </a:r>
                      <a:endParaRPr kumimoji="1" lang="ja-JP" altLang="en-US" sz="2000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17904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 smtClean="0"/>
                        <a:t>(…)*</a:t>
                      </a:r>
                    </a:p>
                    <a:p>
                      <a:pPr algn="ctr"/>
                      <a:r>
                        <a:rPr kumimoji="1" lang="en-US" altLang="ja-JP" sz="2000" dirty="0" smtClean="0"/>
                        <a:t>\b</a:t>
                      </a:r>
                      <a:r>
                        <a:rPr kumimoji="1" lang="ja-JP" altLang="en-US" sz="2000" dirty="0" smtClean="0"/>
                        <a:t>あ</a:t>
                      </a:r>
                      <a:r>
                        <a:rPr kumimoji="1" lang="en-US" altLang="ja-JP" sz="2000" dirty="0" smtClean="0"/>
                        <a:t>(</a:t>
                      </a:r>
                      <a:r>
                        <a:rPr kumimoji="1" lang="ja-JP" altLang="en-US" sz="2000" dirty="0" smtClean="0"/>
                        <a:t>は</a:t>
                      </a:r>
                      <a:r>
                        <a:rPr kumimoji="1" lang="en-US" altLang="ja-JP" sz="2000" dirty="0" smtClean="0"/>
                        <a:t>)*\b</a:t>
                      </a:r>
                      <a:endParaRPr kumimoji="1" lang="ja-JP" altLang="en-US" sz="2000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en-US" altLang="ja-JP" sz="2000" dirty="0" smtClean="0"/>
                        <a:t>(</a:t>
                      </a:r>
                      <a:r>
                        <a:rPr kumimoji="1" lang="en-US" altLang="ja-JP" sz="2000" baseline="0" dirty="0" smtClean="0"/>
                        <a:t> )</a:t>
                      </a:r>
                      <a:r>
                        <a:rPr kumimoji="1" lang="ja-JP" altLang="en-US" sz="2000" baseline="0" dirty="0" smtClean="0"/>
                        <a:t>内の文字列を</a:t>
                      </a:r>
                      <a:r>
                        <a:rPr kumimoji="1" lang="en-US" altLang="ja-JP" sz="2000" baseline="0" dirty="0" smtClean="0"/>
                        <a:t>0</a:t>
                      </a:r>
                      <a:r>
                        <a:rPr kumimoji="1" lang="ja-JP" altLang="en-US" sz="2000" baseline="0" dirty="0" smtClean="0"/>
                        <a:t>回以上無限回繰り返す</a:t>
                      </a:r>
                      <a:endParaRPr kumimoji="1" lang="en-US" altLang="ja-JP" sz="2000" baseline="0" dirty="0" smtClean="0"/>
                    </a:p>
                    <a:p>
                      <a:pPr algn="l"/>
                      <a:r>
                        <a:rPr kumimoji="1" lang="ja-JP" altLang="en-US" sz="2000" baseline="0" dirty="0" smtClean="0"/>
                        <a:t>あ、あは、あはは、あははは、</a:t>
                      </a:r>
                      <a:r>
                        <a:rPr kumimoji="1" lang="ja-JP" altLang="en-US" sz="2000" baseline="0" dirty="0" err="1" smtClean="0"/>
                        <a:t>あは</a:t>
                      </a:r>
                      <a:r>
                        <a:rPr kumimoji="1" lang="ja-JP" altLang="en-US" sz="2000" baseline="0" dirty="0" smtClean="0"/>
                        <a:t>ははは、</a:t>
                      </a:r>
                      <a:r>
                        <a:rPr kumimoji="1" lang="en-US" altLang="ja-JP" sz="2000" baseline="0" dirty="0" smtClean="0"/>
                        <a:t>…</a:t>
                      </a:r>
                      <a:endParaRPr kumimoji="1" lang="ja-JP" altLang="en-US" sz="2000" dirty="0" smtClean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17904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 smtClean="0"/>
                        <a:t>(…)+</a:t>
                      </a:r>
                    </a:p>
                    <a:p>
                      <a:pPr algn="ctr"/>
                      <a:r>
                        <a:rPr kumimoji="1" lang="en-US" altLang="ja-JP" sz="2000" dirty="0" smtClean="0"/>
                        <a:t>\b</a:t>
                      </a:r>
                      <a:r>
                        <a:rPr kumimoji="1" lang="ja-JP" altLang="en-US" sz="2000" dirty="0" smtClean="0"/>
                        <a:t>あ</a:t>
                      </a:r>
                      <a:r>
                        <a:rPr kumimoji="1" lang="en-US" altLang="ja-JP" sz="2000" dirty="0" smtClean="0"/>
                        <a:t>(</a:t>
                      </a:r>
                      <a:r>
                        <a:rPr kumimoji="1" lang="ja-JP" altLang="en-US" sz="2000" dirty="0" smtClean="0"/>
                        <a:t>は</a:t>
                      </a:r>
                      <a:r>
                        <a:rPr kumimoji="1" lang="en-US" altLang="ja-JP" sz="2000" dirty="0" smtClean="0"/>
                        <a:t>)+\b</a:t>
                      </a:r>
                      <a:endParaRPr kumimoji="1" lang="ja-JP" altLang="en-US" sz="2000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en-US" altLang="ja-JP" sz="2000" dirty="0" smtClean="0"/>
                        <a:t>(</a:t>
                      </a:r>
                      <a:r>
                        <a:rPr kumimoji="1" lang="en-US" altLang="ja-JP" sz="2000" baseline="0" dirty="0" smtClean="0"/>
                        <a:t> )</a:t>
                      </a:r>
                      <a:r>
                        <a:rPr kumimoji="1" lang="ja-JP" altLang="en-US" sz="2000" baseline="0" dirty="0" smtClean="0"/>
                        <a:t>内の文字列を１回以上無限</a:t>
                      </a:r>
                      <a:r>
                        <a:rPr kumimoji="1" lang="ja-JP" altLang="en-US" sz="2000" baseline="0" smtClean="0"/>
                        <a:t>回繰り返す</a:t>
                      </a:r>
                      <a:endParaRPr kumimoji="1" lang="en-US" altLang="ja-JP" sz="2000" baseline="0" smtClean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2000" baseline="0" smtClean="0"/>
                        <a:t>あは、あはは、あははは、あはははは、</a:t>
                      </a:r>
                      <a:r>
                        <a:rPr kumimoji="1" lang="en-US" altLang="ja-JP" sz="2000" baseline="0" smtClean="0"/>
                        <a:t>…</a:t>
                      </a:r>
                      <a:endParaRPr kumimoji="1" lang="ja-JP" altLang="en-US" sz="2000" smtClean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5" name="gohou05-08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956594" y="7948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166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87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67544" y="221278"/>
            <a:ext cx="4752528" cy="687442"/>
          </a:xfrm>
        </p:spPr>
        <p:txBody>
          <a:bodyPr/>
          <a:lstStyle/>
          <a:p>
            <a:pPr algn="l"/>
            <a:r>
              <a:rPr lang="ja-JP" altLang="en-US" sz="3600" dirty="0" smtClean="0"/>
              <a:t>反復（繰り返し）</a:t>
            </a:r>
            <a:endParaRPr kumimoji="1" lang="ja-JP" altLang="en-US" sz="3600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67544" y="1124744"/>
            <a:ext cx="8229600" cy="4713387"/>
          </a:xfrm>
        </p:spPr>
        <p:txBody>
          <a:bodyPr/>
          <a:lstStyle/>
          <a:p>
            <a:pPr marL="0" indent="0">
              <a:buNone/>
            </a:pPr>
            <a:r>
              <a:rPr kumimoji="1" lang="ja-JP" altLang="en-US" sz="2400" dirty="0"/>
              <a:t>　</a:t>
            </a:r>
            <a:r>
              <a:rPr kumimoji="1" lang="ja-JP" altLang="en-US" sz="2400" dirty="0" smtClean="0"/>
              <a:t>　　　　　　</a:t>
            </a:r>
            <a:endParaRPr kumimoji="1" lang="ja-JP" altLang="en-US" sz="2400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8472470" y="0"/>
            <a:ext cx="6463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600" dirty="0" smtClean="0">
                <a:solidFill>
                  <a:srgbClr val="FF0000"/>
                </a:solidFill>
              </a:rPr>
              <a:t>⑨</a:t>
            </a:r>
            <a:endParaRPr kumimoji="1" lang="ja-JP" altLang="en-US" sz="3600" dirty="0">
              <a:solidFill>
                <a:srgbClr val="FF0000"/>
              </a:solidFill>
            </a:endParaRPr>
          </a:p>
        </p:txBody>
      </p:sp>
      <p:sp>
        <p:nvSpPr>
          <p:cNvPr id="6" name="コンテンツ プレースホルダー 2"/>
          <p:cNvSpPr txBox="1">
            <a:spLocks/>
          </p:cNvSpPr>
          <p:nvPr/>
        </p:nvSpPr>
        <p:spPr bwMode="auto">
          <a:xfrm>
            <a:off x="619944" y="980728"/>
            <a:ext cx="8229600" cy="54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buNone/>
            </a:pPr>
            <a:r>
              <a:rPr lang="ja-JP" altLang="en-US" sz="2400" dirty="0" smtClean="0"/>
              <a:t>（　）内の文字列を一定回数繰り返す文字列</a:t>
            </a:r>
            <a:endParaRPr lang="en-US" altLang="ja-JP" sz="2400" dirty="0" smtClean="0"/>
          </a:p>
          <a:p>
            <a:pPr marL="0" indent="0">
              <a:buNone/>
            </a:pPr>
            <a:endParaRPr lang="en-US" altLang="ja-JP" sz="2400" dirty="0"/>
          </a:p>
          <a:p>
            <a:pPr marL="0" indent="0">
              <a:buNone/>
            </a:pPr>
            <a:endParaRPr lang="en-US" altLang="ja-JP" sz="2400" dirty="0" smtClean="0"/>
          </a:p>
          <a:p>
            <a:pPr marL="0" indent="0">
              <a:buNone/>
            </a:pPr>
            <a:endParaRPr lang="en-US" altLang="ja-JP" sz="2400" dirty="0"/>
          </a:p>
          <a:p>
            <a:pPr marL="0" indent="0">
              <a:buNone/>
            </a:pPr>
            <a:endParaRPr lang="en-US" altLang="ja-JP" sz="2400" dirty="0" smtClean="0"/>
          </a:p>
          <a:p>
            <a:pPr marL="0" indent="0">
              <a:buNone/>
            </a:pPr>
            <a:endParaRPr lang="en-US" altLang="ja-JP" sz="2400" dirty="0"/>
          </a:p>
          <a:p>
            <a:pPr marL="0" indent="0">
              <a:buNone/>
            </a:pPr>
            <a:endParaRPr lang="en-US" altLang="ja-JP" sz="2400" dirty="0" smtClean="0"/>
          </a:p>
          <a:p>
            <a:pPr marL="0" indent="0">
              <a:buNone/>
            </a:pPr>
            <a:endParaRPr lang="en-US" altLang="ja-JP" sz="2400" dirty="0"/>
          </a:p>
          <a:p>
            <a:pPr marL="0" indent="0">
              <a:buNone/>
            </a:pPr>
            <a:endParaRPr lang="en-US" altLang="ja-JP" sz="2400" dirty="0" smtClean="0"/>
          </a:p>
          <a:p>
            <a:pPr marL="0" indent="0">
              <a:buNone/>
            </a:pPr>
            <a:endParaRPr lang="en-US" altLang="ja-JP" sz="2400" dirty="0" smtClean="0"/>
          </a:p>
          <a:p>
            <a:pPr marL="0" indent="0">
              <a:buNone/>
            </a:pPr>
            <a:endParaRPr lang="en-US" altLang="ja-JP" sz="2400" dirty="0" smtClean="0"/>
          </a:p>
          <a:p>
            <a:pPr marL="0" indent="0">
              <a:buNone/>
            </a:pPr>
            <a:endParaRPr lang="en-US" altLang="ja-JP" sz="2400" dirty="0" smtClean="0"/>
          </a:p>
          <a:p>
            <a:pPr marL="0" indent="0">
              <a:buNone/>
            </a:pPr>
            <a:endParaRPr lang="en-US" altLang="ja-JP" sz="2400" dirty="0" smtClean="0"/>
          </a:p>
          <a:p>
            <a:pPr marL="0" indent="0">
              <a:buNone/>
            </a:pPr>
            <a:endParaRPr lang="en-US" altLang="ja-JP" sz="2400" dirty="0" smtClean="0"/>
          </a:p>
          <a:p>
            <a:pPr marL="0" indent="0">
              <a:buNone/>
            </a:pPr>
            <a:endParaRPr lang="en-US" altLang="ja-JP" sz="2400" dirty="0" smtClean="0"/>
          </a:p>
          <a:p>
            <a:pPr marL="0" indent="0">
              <a:buNone/>
            </a:pPr>
            <a:endParaRPr lang="en-US" altLang="ja-JP" sz="2400" dirty="0" smtClean="0"/>
          </a:p>
          <a:p>
            <a:pPr marL="0" indent="0">
              <a:buNone/>
            </a:pPr>
            <a:endParaRPr lang="ja-JP" altLang="ja-JP" sz="2400" dirty="0"/>
          </a:p>
        </p:txBody>
      </p:sp>
      <p:graphicFrame>
        <p:nvGraphicFramePr>
          <p:cNvPr id="7" name="表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82157033"/>
              </p:ext>
            </p:extLst>
          </p:nvPr>
        </p:nvGraphicFramePr>
        <p:xfrm>
          <a:off x="539552" y="1671460"/>
          <a:ext cx="8280920" cy="325521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76264"/>
                <a:gridCol w="5904656"/>
              </a:tblGrid>
              <a:tr h="617904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800" dirty="0" smtClean="0">
                          <a:solidFill>
                            <a:schemeClr val="tx1"/>
                          </a:solidFill>
                        </a:rPr>
                        <a:t>正規表現</a:t>
                      </a:r>
                      <a:endParaRPr kumimoji="1" lang="ja-JP" altLang="en-US" sz="28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800" dirty="0" smtClean="0">
                          <a:solidFill>
                            <a:schemeClr val="tx1"/>
                          </a:solidFill>
                        </a:rPr>
                        <a:t>意味するパタン</a:t>
                      </a:r>
                      <a:endParaRPr kumimoji="1" lang="ja-JP" altLang="en-US" sz="28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17904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 smtClean="0"/>
                        <a:t>(…){</a:t>
                      </a:r>
                      <a:r>
                        <a:rPr kumimoji="1" lang="en-US" altLang="ja-JP" sz="2000" dirty="0" err="1" smtClean="0"/>
                        <a:t>m,n</a:t>
                      </a:r>
                      <a:r>
                        <a:rPr kumimoji="1" lang="en-US" altLang="ja-JP" sz="2000" dirty="0" smtClean="0"/>
                        <a:t>}</a:t>
                      </a:r>
                    </a:p>
                    <a:p>
                      <a:pPr algn="ctr"/>
                      <a:endParaRPr kumimoji="1" lang="en-US" altLang="ja-JP" sz="2000" dirty="0" smtClean="0"/>
                    </a:p>
                    <a:p>
                      <a:pPr algn="ctr"/>
                      <a:r>
                        <a:rPr kumimoji="1" lang="en-US" altLang="ja-JP" sz="2000" dirty="0" smtClean="0"/>
                        <a:t>\b(</a:t>
                      </a:r>
                      <a:r>
                        <a:rPr kumimoji="1" lang="ja-JP" altLang="en-US" sz="2000" dirty="0" smtClean="0"/>
                        <a:t>ハー</a:t>
                      </a:r>
                      <a:r>
                        <a:rPr kumimoji="1" lang="en-US" altLang="ja-JP" sz="2000" dirty="0" smtClean="0"/>
                        <a:t>){2,4}\b</a:t>
                      </a:r>
                      <a:endParaRPr kumimoji="1" lang="ja-JP" altLang="en-US" sz="2000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en-US" altLang="ja-JP" sz="2000" dirty="0" smtClean="0"/>
                        <a:t>(</a:t>
                      </a:r>
                      <a:r>
                        <a:rPr kumimoji="1" lang="en-US" altLang="ja-JP" sz="2000" baseline="0" dirty="0" smtClean="0"/>
                        <a:t> )</a:t>
                      </a:r>
                      <a:r>
                        <a:rPr kumimoji="1" lang="ja-JP" altLang="en-US" sz="2000" baseline="0" dirty="0" smtClean="0"/>
                        <a:t>内の文字列を最小</a:t>
                      </a:r>
                      <a:r>
                        <a:rPr kumimoji="1" lang="en-US" altLang="ja-JP" sz="2000" baseline="0" dirty="0" smtClean="0"/>
                        <a:t>m</a:t>
                      </a:r>
                      <a:r>
                        <a:rPr kumimoji="1" lang="ja-JP" altLang="en-US" sz="2000" baseline="0" dirty="0" smtClean="0"/>
                        <a:t>回から最大</a:t>
                      </a:r>
                      <a:r>
                        <a:rPr kumimoji="1" lang="en-US" altLang="ja-JP" sz="2000" baseline="0" dirty="0" smtClean="0"/>
                        <a:t>n</a:t>
                      </a:r>
                      <a:r>
                        <a:rPr kumimoji="1" lang="ja-JP" altLang="en-US" sz="2000" baseline="0" dirty="0" smtClean="0"/>
                        <a:t>回まで繰り返す</a:t>
                      </a:r>
                      <a:endParaRPr kumimoji="1" lang="en-US" altLang="ja-JP" sz="2000" baseline="0" dirty="0" smtClean="0"/>
                    </a:p>
                    <a:p>
                      <a:pPr algn="l"/>
                      <a:r>
                        <a:rPr kumimoji="1" lang="ja-JP" altLang="ja-JP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（注：</a:t>
                      </a:r>
                      <a:r>
                        <a:rPr kumimoji="1" lang="en-US" altLang="ja-JP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</a:t>
                      </a:r>
                      <a:r>
                        <a:rPr kumimoji="1" lang="ja-JP" altLang="ja-JP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と</a:t>
                      </a:r>
                      <a:r>
                        <a:rPr kumimoji="1" lang="en-US" altLang="ja-JP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</a:t>
                      </a:r>
                      <a:r>
                        <a:rPr kumimoji="1" lang="ja-JP" altLang="ja-JP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のカンマの後に空白を入れない）</a:t>
                      </a:r>
                      <a:endParaRPr kumimoji="1" lang="en-US" altLang="ja-JP" sz="2000" baseline="0" dirty="0" smtClean="0"/>
                    </a:p>
                    <a:p>
                      <a:pPr algn="l"/>
                      <a:r>
                        <a:rPr kumimoji="1" lang="ja-JP" altLang="en-US" sz="2000" dirty="0" smtClean="0"/>
                        <a:t>ハーハー、ハーハーハー、ハーハーハーハー</a:t>
                      </a:r>
                      <a:endParaRPr kumimoji="1" lang="en-US" altLang="ja-JP" sz="2000" dirty="0" smtClean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1790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000" dirty="0" smtClean="0"/>
                        <a:t>(…){m,}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000" dirty="0" smtClean="0"/>
                        <a:t>\b(</a:t>
                      </a:r>
                      <a:r>
                        <a:rPr kumimoji="1" lang="ja-JP" altLang="en-US" sz="2000" dirty="0" smtClean="0"/>
                        <a:t>はい</a:t>
                      </a:r>
                      <a:r>
                        <a:rPr kumimoji="1" lang="en-US" altLang="ja-JP" sz="2000" dirty="0" smtClean="0"/>
                        <a:t>){2,}\b</a:t>
                      </a:r>
                      <a:endParaRPr kumimoji="1" lang="ja-JP" altLang="en-US" sz="2000" dirty="0" smtClean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en-US" altLang="ja-JP" sz="2000" dirty="0" smtClean="0"/>
                        <a:t>(</a:t>
                      </a:r>
                      <a:r>
                        <a:rPr kumimoji="1" lang="en-US" altLang="ja-JP" sz="2000" baseline="0" dirty="0" smtClean="0"/>
                        <a:t> )</a:t>
                      </a:r>
                      <a:r>
                        <a:rPr kumimoji="1" lang="ja-JP" altLang="en-US" sz="2000" baseline="0" dirty="0" smtClean="0"/>
                        <a:t>内の文字列を</a:t>
                      </a:r>
                      <a:r>
                        <a:rPr kumimoji="1" lang="en-US" altLang="ja-JP" sz="2000" baseline="0" dirty="0" smtClean="0"/>
                        <a:t>m</a:t>
                      </a:r>
                      <a:r>
                        <a:rPr kumimoji="1" lang="ja-JP" altLang="en-US" sz="2000" baseline="0" dirty="0" smtClean="0"/>
                        <a:t>回以上繰り返す</a:t>
                      </a:r>
                      <a:endParaRPr kumimoji="1" lang="en-US" altLang="ja-JP" sz="2000" baseline="0" dirty="0" smtClean="0"/>
                    </a:p>
                    <a:p>
                      <a:pPr algn="l"/>
                      <a:r>
                        <a:rPr kumimoji="1" lang="ja-JP" altLang="en-US" sz="2000" baseline="0" dirty="0" smtClean="0"/>
                        <a:t>はいはい、</a:t>
                      </a:r>
                      <a:r>
                        <a:rPr kumimoji="1" lang="ja-JP" altLang="en-US" sz="2000" baseline="0" dirty="0" err="1" smtClean="0"/>
                        <a:t>はいはい</a:t>
                      </a:r>
                      <a:r>
                        <a:rPr kumimoji="1" lang="ja-JP" altLang="en-US" sz="2000" baseline="0" dirty="0" smtClean="0"/>
                        <a:t>はい、はいはいはいはい、</a:t>
                      </a:r>
                      <a:r>
                        <a:rPr kumimoji="1" lang="en-US" altLang="ja-JP" sz="2000" baseline="0" dirty="0" smtClean="0"/>
                        <a:t>…</a:t>
                      </a:r>
                      <a:endParaRPr kumimoji="1" lang="ja-JP" altLang="en-US" sz="2000" dirty="0" smtClean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3043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000" dirty="0" smtClean="0"/>
                        <a:t>(…){m}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000" dirty="0" smtClean="0"/>
                        <a:t>\b</a:t>
                      </a:r>
                      <a:r>
                        <a:rPr kumimoji="1" lang="ja-JP" altLang="en-US" sz="2000" dirty="0" smtClean="0"/>
                        <a:t>す</a:t>
                      </a:r>
                      <a:r>
                        <a:rPr kumimoji="1" lang="en-US" altLang="ja-JP" sz="2000" dirty="0" smtClean="0"/>
                        <a:t>(</a:t>
                      </a:r>
                      <a:r>
                        <a:rPr kumimoji="1" lang="ja-JP" altLang="en-US" sz="2000" dirty="0" smtClean="0"/>
                        <a:t>も</a:t>
                      </a:r>
                      <a:r>
                        <a:rPr kumimoji="1" lang="en-US" altLang="ja-JP" sz="2000" dirty="0" smtClean="0"/>
                        <a:t>}{8}</a:t>
                      </a:r>
                      <a:r>
                        <a:rPr kumimoji="1" lang="ja-JP" altLang="en-US" sz="2000" dirty="0" smtClean="0"/>
                        <a:t>のうち</a:t>
                      </a:r>
                      <a:r>
                        <a:rPr kumimoji="1" lang="en-US" altLang="ja-JP" sz="2000" dirty="0" smtClean="0"/>
                        <a:t>\b</a:t>
                      </a:r>
                      <a:endParaRPr kumimoji="1" lang="ja-JP" altLang="en-US" sz="2000" dirty="0" smtClean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en-US" altLang="ja-JP" sz="2000" dirty="0" smtClean="0"/>
                        <a:t>(</a:t>
                      </a:r>
                      <a:r>
                        <a:rPr kumimoji="1" lang="en-US" altLang="ja-JP" sz="2000" baseline="0" dirty="0" smtClean="0"/>
                        <a:t> )</a:t>
                      </a:r>
                      <a:r>
                        <a:rPr kumimoji="1" lang="ja-JP" altLang="en-US" sz="2000" baseline="0" dirty="0" smtClean="0"/>
                        <a:t>内の文字列を</a:t>
                      </a:r>
                      <a:r>
                        <a:rPr kumimoji="1" lang="en-US" altLang="ja-JP" sz="2000" baseline="0" dirty="0" smtClean="0"/>
                        <a:t>m</a:t>
                      </a:r>
                      <a:r>
                        <a:rPr kumimoji="1" lang="ja-JP" altLang="en-US" sz="2000" baseline="0" dirty="0" smtClean="0"/>
                        <a:t>回繰り返す</a:t>
                      </a:r>
                      <a:endParaRPr kumimoji="1" lang="en-US" altLang="ja-JP" sz="2000" baseline="0" dirty="0" smtClean="0"/>
                    </a:p>
                    <a:p>
                      <a:pPr algn="l"/>
                      <a:r>
                        <a:rPr kumimoji="1" lang="ja-JP" altLang="en-US" sz="2000" baseline="0" dirty="0" err="1" smtClean="0"/>
                        <a:t>すもももももももも</a:t>
                      </a:r>
                      <a:r>
                        <a:rPr kumimoji="1" lang="ja-JP" altLang="en-US" sz="2000" baseline="0" dirty="0" smtClean="0"/>
                        <a:t>のうち</a:t>
                      </a:r>
                      <a:endParaRPr kumimoji="1" lang="ja-JP" altLang="en-US" sz="2000" dirty="0" smtClean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5" name="gohou05-09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966219" y="15095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2222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12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標準デザイン">
  <a:themeElements>
    <a:clrScheme name="標準デザイン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標準デザイン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</a:defRPr>
        </a:defPPr>
      </a:lstStyle>
    </a:lnDef>
  </a:objectDefaults>
  <a:extraClrSchemeLst>
    <a:extraClrScheme>
      <a:clrScheme name="標準デザイン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​​テーマ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2991</TotalTime>
  <Words>1010</Words>
  <Application>Microsoft Office PowerPoint</Application>
  <PresentationFormat>画面に合わせる (4:3)</PresentationFormat>
  <Paragraphs>253</Paragraphs>
  <Slides>12</Slides>
  <Notes>0</Notes>
  <HiddenSlides>0</HiddenSlides>
  <MMClips>12</MMClips>
  <ScaleCrop>false</ScaleCrop>
  <HeadingPairs>
    <vt:vector size="4" baseType="variant">
      <vt:variant>
        <vt:lpstr>テーマ</vt:lpstr>
      </vt:variant>
      <vt:variant>
        <vt:i4>1</vt:i4>
      </vt:variant>
      <vt:variant>
        <vt:lpstr>スライド タイトル</vt:lpstr>
      </vt:variant>
      <vt:variant>
        <vt:i4>12</vt:i4>
      </vt:variant>
    </vt:vector>
  </HeadingPairs>
  <TitlesOfParts>
    <vt:vector size="13" baseType="lpstr">
      <vt:lpstr>標準デザイン</vt:lpstr>
      <vt:lpstr>柔軟で効率的な検索（1）： 18文字以上の長い語を検索する  </vt:lpstr>
      <vt:lpstr>ビッグワードの検索</vt:lpstr>
      <vt:lpstr>正規表現(regular expression)</vt:lpstr>
      <vt:lpstr>正規表現</vt:lpstr>
      <vt:lpstr>エスケープシーケンス</vt:lpstr>
      <vt:lpstr>文字クラス</vt:lpstr>
      <vt:lpstr>選択</vt:lpstr>
      <vt:lpstr>反復（繰り返し）</vt:lpstr>
      <vt:lpstr>反復（繰り返し）</vt:lpstr>
      <vt:lpstr>正規表現のイディオム</vt:lpstr>
      <vt:lpstr>正規表現の練習</vt:lpstr>
      <vt:lpstr>正規表現の練習</vt:lpstr>
    </vt:vector>
  </TitlesOfParts>
  <Company>Fukuda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母音の種類と発音</dc:title>
  <dc:creator>Kaoru</dc:creator>
  <cp:lastModifiedBy>福田薫</cp:lastModifiedBy>
  <cp:revision>100</cp:revision>
  <cp:lastPrinted>2020-05-19T23:45:43Z</cp:lastPrinted>
  <dcterms:created xsi:type="dcterms:W3CDTF">2009-04-20T15:05:58Z</dcterms:created>
  <dcterms:modified xsi:type="dcterms:W3CDTF">2020-06-06T17:29:31Z</dcterms:modified>
</cp:coreProperties>
</file>