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4" r:id="rId4"/>
    <p:sldId id="266" r:id="rId5"/>
    <p:sldId id="297" r:id="rId6"/>
    <p:sldId id="298" r:id="rId7"/>
    <p:sldId id="303" r:id="rId8"/>
    <p:sldId id="258" r:id="rId9"/>
    <p:sldId id="299" r:id="rId10"/>
    <p:sldId id="301" r:id="rId11"/>
    <p:sldId id="302" r:id="rId12"/>
    <p:sldId id="304" r:id="rId13"/>
    <p:sldId id="305" r:id="rId1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知覚動詞構文の動詞別頻度!$C$2</c:f>
              <c:strCache>
                <c:ptCount val="1"/>
                <c:pt idx="0">
                  <c:v>頻度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知覚動詞構文の動詞別頻度!$B$3:$B$7</c:f>
              <c:strCache>
                <c:ptCount val="5"/>
                <c:pt idx="0">
                  <c:v>see</c:v>
                </c:pt>
                <c:pt idx="1">
                  <c:v>hear</c:v>
                </c:pt>
                <c:pt idx="2">
                  <c:v>feel</c:v>
                </c:pt>
                <c:pt idx="3">
                  <c:v>watch</c:v>
                </c:pt>
                <c:pt idx="4">
                  <c:v>catch</c:v>
                </c:pt>
              </c:strCache>
            </c:strRef>
          </c:cat>
          <c:val>
            <c:numRef>
              <c:f>知覚動詞構文の動詞別頻度!$C$3:$C$7</c:f>
              <c:numCache>
                <c:formatCode>General</c:formatCode>
                <c:ptCount val="5"/>
                <c:pt idx="0">
                  <c:v>282</c:v>
                </c:pt>
                <c:pt idx="1">
                  <c:v>71</c:v>
                </c:pt>
                <c:pt idx="2">
                  <c:v>41</c:v>
                </c:pt>
                <c:pt idx="3">
                  <c:v>37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30-444F-B79D-612F8AC6D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116992"/>
        <c:axId val="210118528"/>
      </c:barChart>
      <c:catAx>
        <c:axId val="21011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118528"/>
        <c:crosses val="autoZero"/>
        <c:auto val="1"/>
        <c:lblAlgn val="ctr"/>
        <c:lblOffset val="100"/>
        <c:noMultiLvlLbl val="0"/>
      </c:catAx>
      <c:valAx>
        <c:axId val="210118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116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知覚動詞構文の動詞別頻度!$C$2</c:f>
              <c:strCache>
                <c:ptCount val="1"/>
                <c:pt idx="0">
                  <c:v>頻度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知覚動詞構文の動詞別頻度!$B$3:$B$7</c:f>
              <c:strCache>
                <c:ptCount val="5"/>
                <c:pt idx="0">
                  <c:v>see</c:v>
                </c:pt>
                <c:pt idx="1">
                  <c:v>hear</c:v>
                </c:pt>
                <c:pt idx="2">
                  <c:v>feel</c:v>
                </c:pt>
                <c:pt idx="3">
                  <c:v>watch</c:v>
                </c:pt>
                <c:pt idx="4">
                  <c:v>catch</c:v>
                </c:pt>
              </c:strCache>
            </c:strRef>
          </c:cat>
          <c:val>
            <c:numRef>
              <c:f>知覚動詞構文の動詞別頻度!$C$3:$C$7</c:f>
              <c:numCache>
                <c:formatCode>General</c:formatCode>
                <c:ptCount val="5"/>
                <c:pt idx="0">
                  <c:v>282</c:v>
                </c:pt>
                <c:pt idx="1">
                  <c:v>71</c:v>
                </c:pt>
                <c:pt idx="2">
                  <c:v>41</c:v>
                </c:pt>
                <c:pt idx="3">
                  <c:v>37</c:v>
                </c:pt>
                <c:pt idx="4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8B-4C42-B89C-FAE0A5488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381824"/>
        <c:axId val="210391808"/>
      </c:barChart>
      <c:catAx>
        <c:axId val="21038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391808"/>
        <c:crosses val="autoZero"/>
        <c:auto val="1"/>
        <c:lblAlgn val="ctr"/>
        <c:lblOffset val="100"/>
        <c:noMultiLvlLbl val="0"/>
      </c:catAx>
      <c:valAx>
        <c:axId val="21039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381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3117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49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573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653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5523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80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9589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513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502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00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DC968-29F2-4007-BE07-BF081A34A013}" type="datetimeFigureOut">
              <a:rPr kumimoji="1" lang="ja-JP" altLang="en-US" smtClean="0"/>
              <a:t>2020/6/11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6546-C581-47C2-9ECE-4FBA5841D8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361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構文の検索と代表的頻出動詞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英語</a:t>
            </a:r>
            <a:r>
              <a:rPr kumimoji="1" lang="ja-JP" altLang="en-US" dirty="0" smtClean="0"/>
              <a:t>語法調査</a:t>
            </a:r>
            <a:endParaRPr kumimoji="1"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 smtClean="0"/>
              <a:t>6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①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gohou06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149" y="197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634082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χ2</a:t>
            </a:r>
            <a:r>
              <a:rPr kumimoji="1" lang="ja-JP" altLang="en-US" dirty="0" smtClean="0"/>
              <a:t>乗検定の繰り返し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1214749"/>
            <a:ext cx="817723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ja-JP" dirty="0"/>
          </a:p>
          <a:p>
            <a:r>
              <a:rPr lang="ja-JP" altLang="en-US" dirty="0" smtClean="0"/>
              <a:t>頻度上位５位までの動詞間にみられる頻度の差は有意な差と言えるか？</a:t>
            </a:r>
            <a:endParaRPr lang="en-US" altLang="ja-JP" dirty="0" smtClean="0"/>
          </a:p>
          <a:p>
            <a:r>
              <a:rPr lang="ja-JP" altLang="en-US" dirty="0" smtClean="0"/>
              <a:t>（⇒カイ</a:t>
            </a:r>
            <a:r>
              <a:rPr lang="en-US" altLang="ja-JP" dirty="0" smtClean="0"/>
              <a:t>2</a:t>
            </a:r>
            <a:r>
              <a:rPr lang="ja-JP" altLang="en-US" dirty="0" smtClean="0"/>
              <a:t>乗検定）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比較対象となる動詞のすべての対に関して、有意差があるかどうかを検定する</a:t>
            </a:r>
            <a:endParaRPr lang="en-US" altLang="ja-JP" dirty="0" smtClean="0"/>
          </a:p>
          <a:p>
            <a:r>
              <a:rPr lang="ja-JP" altLang="en-US" dirty="0" smtClean="0"/>
              <a:t>（</a:t>
            </a:r>
            <a:r>
              <a:rPr lang="en-US" altLang="ja-JP" dirty="0" smtClean="0"/>
              <a:t>χ2</a:t>
            </a:r>
            <a:r>
              <a:rPr lang="ja-JP" altLang="en-US" dirty="0" smtClean="0"/>
              <a:t>乗検定を計</a:t>
            </a:r>
            <a:r>
              <a:rPr lang="en-US" altLang="ja-JP" dirty="0"/>
              <a:t>5</a:t>
            </a:r>
            <a:r>
              <a:rPr lang="en-US" altLang="ja-JP" dirty="0" smtClean="0"/>
              <a:t>!=4+3+2+1=10</a:t>
            </a:r>
            <a:r>
              <a:rPr lang="ja-JP" altLang="en-US" dirty="0" smtClean="0"/>
              <a:t>回行う）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検定を繰り返す問題点＝各回の</a:t>
            </a:r>
            <a:r>
              <a:rPr lang="ja-JP" altLang="en-US" dirty="0" err="1" smtClean="0"/>
              <a:t>ｐ</a:t>
            </a:r>
            <a:r>
              <a:rPr lang="ja-JP" altLang="en-US" dirty="0" smtClean="0"/>
              <a:t>値が</a:t>
            </a:r>
            <a:r>
              <a:rPr lang="ja-JP" altLang="en-US" dirty="0" smtClean="0"/>
              <a:t>有意</a:t>
            </a:r>
            <a:r>
              <a:rPr lang="ja-JP" altLang="en-US" dirty="0" smtClean="0"/>
              <a:t>であっても、</a:t>
            </a:r>
            <a:r>
              <a:rPr lang="ja-JP" altLang="en-US" dirty="0" smtClean="0"/>
              <a:t>全体</a:t>
            </a:r>
            <a:r>
              <a:rPr lang="ja-JP" altLang="en-US" dirty="0" smtClean="0"/>
              <a:t>を合計すると有意</a:t>
            </a:r>
            <a:r>
              <a:rPr lang="ja-JP" altLang="en-US" dirty="0" smtClean="0"/>
              <a:t>水準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を</a:t>
            </a:r>
            <a:r>
              <a:rPr lang="ja-JP" altLang="en-US" dirty="0" smtClean="0"/>
              <a:t>超える</a:t>
            </a:r>
            <a:r>
              <a:rPr lang="ja-JP" altLang="en-US" dirty="0" smtClean="0"/>
              <a:t>危険がある。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問題点を回避する方法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ボンフェローニの方法</a:t>
            </a:r>
            <a:r>
              <a:rPr lang="ja-JP" altLang="en-US" dirty="0" smtClean="0"/>
              <a:t>：各回の有意水準を、全体の有意水準</a:t>
            </a:r>
            <a:r>
              <a:rPr lang="en-US" altLang="ja-JP" dirty="0" smtClean="0"/>
              <a:t>(0.05)</a:t>
            </a:r>
            <a:r>
              <a:rPr lang="ja-JP" altLang="en-US" dirty="0" smtClean="0"/>
              <a:t>／検定の回数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に設定して、</a:t>
            </a:r>
            <a:r>
              <a:rPr lang="ja-JP" altLang="en-US" dirty="0" err="1" smtClean="0"/>
              <a:t>ｐ</a:t>
            </a:r>
            <a:r>
              <a:rPr lang="ja-JP" altLang="en-US" dirty="0" smtClean="0"/>
              <a:t>値がその値よりも小さいときに有意と判定。</a:t>
            </a:r>
            <a:endParaRPr lang="en-US" altLang="ja-JP" dirty="0" smtClean="0"/>
          </a:p>
          <a:p>
            <a:r>
              <a:rPr lang="ja-JP" altLang="en-US" dirty="0" smtClean="0"/>
              <a:t>（例</a:t>
            </a:r>
            <a:r>
              <a:rPr lang="ja-JP" altLang="en-US" dirty="0"/>
              <a:t>）</a:t>
            </a:r>
            <a:r>
              <a:rPr lang="ja-JP" altLang="en-US" dirty="0" smtClean="0"/>
              <a:t>繰り返しが</a:t>
            </a:r>
            <a:r>
              <a:rPr lang="en-US" altLang="ja-JP" dirty="0" smtClean="0"/>
              <a:t>10</a:t>
            </a:r>
            <a:r>
              <a:rPr lang="ja-JP" altLang="en-US" dirty="0" smtClean="0"/>
              <a:t>回の場合、</a:t>
            </a:r>
            <a:r>
              <a:rPr lang="en-US" altLang="ja-JP" dirty="0" smtClean="0"/>
              <a:t>p</a:t>
            </a:r>
            <a:r>
              <a:rPr lang="ja-JP" altLang="en-US" dirty="0" smtClean="0"/>
              <a:t>値が</a:t>
            </a:r>
            <a:r>
              <a:rPr lang="en-US" altLang="ja-JP" dirty="0" smtClean="0"/>
              <a:t>0.005(=0.05/10</a:t>
            </a:r>
            <a:r>
              <a:rPr lang="ja-JP" altLang="en-US" dirty="0" smtClean="0"/>
              <a:t>回）のとき、有意と判定する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⑩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gohou06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2075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6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709963"/>
              </p:ext>
            </p:extLst>
          </p:nvPr>
        </p:nvGraphicFramePr>
        <p:xfrm>
          <a:off x="467544" y="332656"/>
          <a:ext cx="7992887" cy="3720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3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6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6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0033">
                <a:tc gridSpan="7"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表２　上位１～５位の動詞の頻度差と</a:t>
                      </a:r>
                      <a:r>
                        <a:rPr lang="en-US" altLang="ja-JP" sz="1800" u="none" strike="noStrike" dirty="0">
                          <a:effectLst/>
                        </a:rPr>
                        <a:t>χ2</a:t>
                      </a:r>
                      <a:r>
                        <a:rPr lang="ja-JP" altLang="en-US" sz="1800" u="none" strike="noStrike" dirty="0">
                          <a:effectLst/>
                        </a:rPr>
                        <a:t>乗検定の結果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047">
                <a:tc>
                  <a:txBody>
                    <a:bodyPr/>
                    <a:lstStyle/>
                    <a:p>
                      <a:pPr algn="r" fontAlgn="ctr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頻度１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頻度２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期待頻度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800" u="none" strike="noStrike" dirty="0">
                          <a:effectLst/>
                        </a:rPr>
                        <a:t>χ2</a:t>
                      </a:r>
                      <a:r>
                        <a:rPr lang="ja-JP" altLang="en-US" sz="1800" u="none" strike="noStrike" dirty="0">
                          <a:effectLst/>
                        </a:rPr>
                        <a:t>乗値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</a:rPr>
                        <a:t>ｐ</a:t>
                      </a:r>
                      <a:r>
                        <a:rPr lang="ja-JP" altLang="en-US" sz="1800" u="none" strike="noStrike" dirty="0">
                          <a:effectLst/>
                        </a:rPr>
                        <a:t>値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結論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see/hear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282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71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176.5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126.12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see/feel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282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41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161.5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179.82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see/watch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282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37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159.5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188.17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see/catch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282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23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152.5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219.94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hear/feel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71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41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56.0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8.04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0.00459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hear/watch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71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37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54.0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10.70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0.00107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</a:rPr>
                        <a:t>hear/catch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71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23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47.0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24.51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feel/watch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41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37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39.0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0.21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0.65061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　有意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でない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feel/catch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41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>
                          <a:effectLst/>
                        </a:rPr>
                        <a:t>23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32.0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5.06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0.02445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r>
                        <a:rPr lang="ja-JP" altLang="en-US" sz="1800" u="none" strike="noStrike" dirty="0">
                          <a:effectLst/>
                        </a:rPr>
                        <a:t>でない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0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watch/catch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37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23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30.0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3.27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0.07070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　有意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でない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656416"/>
              </p:ext>
            </p:extLst>
          </p:nvPr>
        </p:nvGraphicFramePr>
        <p:xfrm>
          <a:off x="388688" y="4509120"/>
          <a:ext cx="338437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円/楕円 6"/>
          <p:cNvSpPr/>
          <p:nvPr/>
        </p:nvSpPr>
        <p:spPr>
          <a:xfrm>
            <a:off x="2033440" y="5689792"/>
            <a:ext cx="1746472" cy="105157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 rot="5400000">
            <a:off x="1004937" y="5755484"/>
            <a:ext cx="1246624" cy="588656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 rot="5400000">
            <a:off x="-150282" y="5187438"/>
            <a:ext cx="2243764" cy="7200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67944" y="4393316"/>
            <a:ext cx="46207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see &gt; hear &gt; {feel, watch, catch}</a:t>
            </a:r>
          </a:p>
          <a:p>
            <a:r>
              <a:rPr lang="ja-JP" altLang="en-US" dirty="0" smtClean="0"/>
              <a:t>３グループへの順位づけが可能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en-US" altLang="ja-JP" dirty="0" smtClean="0"/>
              <a:t>see </a:t>
            </a:r>
            <a:r>
              <a:rPr lang="ja-JP" altLang="en-US" dirty="0" smtClean="0"/>
              <a:t>視覚、</a:t>
            </a:r>
            <a:r>
              <a:rPr lang="en-US" altLang="ja-JP" dirty="0" smtClean="0"/>
              <a:t>hear </a:t>
            </a:r>
            <a:r>
              <a:rPr lang="ja-JP" altLang="en-US" dirty="0" smtClean="0"/>
              <a:t>聴覚、 </a:t>
            </a:r>
            <a:r>
              <a:rPr lang="en-US" altLang="ja-JP" dirty="0" smtClean="0"/>
              <a:t>feel </a:t>
            </a:r>
            <a:r>
              <a:rPr lang="ja-JP" altLang="en-US" dirty="0" smtClean="0"/>
              <a:t>触覚から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知覚</a:t>
            </a:r>
            <a:r>
              <a:rPr kumimoji="1" lang="ja-JP" altLang="en-US" dirty="0"/>
              <a:t>に</a:t>
            </a:r>
            <a:r>
              <a:rPr kumimoji="1" lang="ja-JP" altLang="en-US" dirty="0" smtClean="0"/>
              <a:t>よる認知は視覚が中心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err="1" smtClean="0"/>
              <a:t>SVOVing</a:t>
            </a:r>
            <a:r>
              <a:rPr kumimoji="1" lang="ja-JP" altLang="en-US" dirty="0" smtClean="0"/>
              <a:t>構文の代表的頻出動詞は</a:t>
            </a:r>
            <a:r>
              <a:rPr kumimoji="1" lang="en-US" altLang="ja-JP" dirty="0" smtClean="0"/>
              <a:t>see</a:t>
            </a:r>
            <a:r>
              <a:rPr kumimoji="1" lang="ja-JP" altLang="en-US" dirty="0" smtClean="0"/>
              <a:t>である。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⑪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2" name="gohou06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7012" y="342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18646" y="260648"/>
            <a:ext cx="8712968" cy="4708981"/>
          </a:xfrm>
          <a:prstGeom prst="rect">
            <a:avLst/>
          </a:prstGeom>
          <a:noFill/>
          <a:ln w="32385" cmpd="sng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第</a:t>
            </a:r>
            <a:r>
              <a:rPr kumimoji="1" lang="en-US" altLang="ja-JP" sz="2000" dirty="0" smtClean="0"/>
              <a:t>6</a:t>
            </a:r>
            <a:r>
              <a:rPr kumimoji="1" lang="ja-JP" altLang="en-US" sz="2000" dirty="0" smtClean="0"/>
              <a:t>回小課題</a:t>
            </a:r>
            <a:endParaRPr kumimoji="1" lang="en-US" altLang="ja-JP" sz="2000" dirty="0" smtClean="0"/>
          </a:p>
          <a:p>
            <a:r>
              <a:rPr kumimoji="1" lang="ja-JP" altLang="en-US" sz="2000" dirty="0"/>
              <a:t>　</a:t>
            </a:r>
            <a:r>
              <a:rPr lang="ja-JP" altLang="en-US" sz="2000" dirty="0" smtClean="0"/>
              <a:t>次の</a:t>
            </a:r>
            <a:r>
              <a:rPr lang="en-US" altLang="ja-JP" sz="2000" dirty="0" smtClean="0"/>
              <a:t>(1)</a:t>
            </a:r>
            <a:r>
              <a:rPr lang="ja-JP" altLang="en-US" sz="2000" dirty="0" smtClean="0"/>
              <a:t>～</a:t>
            </a:r>
            <a:r>
              <a:rPr lang="en-US" altLang="ja-JP" sz="2000" dirty="0" smtClean="0"/>
              <a:t>(8)</a:t>
            </a:r>
            <a:r>
              <a:rPr lang="ja-JP" altLang="en-US" sz="2000" dirty="0" smtClean="0"/>
              <a:t>の構文のうち１つを選択して、</a:t>
            </a:r>
            <a:r>
              <a:rPr lang="en-US" altLang="ja-JP" sz="2000" dirty="0"/>
              <a:t> Brown family 4 </a:t>
            </a:r>
            <a:r>
              <a:rPr lang="ja-JP" altLang="en-US" sz="2000" dirty="0"/>
              <a:t>コーパスを対象に</a:t>
            </a:r>
            <a:r>
              <a:rPr lang="ja-JP" altLang="en-US" sz="2000" dirty="0" smtClean="0"/>
              <a:t>して、当該構文で使われる動詞</a:t>
            </a:r>
            <a:r>
              <a:rPr lang="ja-JP" altLang="en-US" sz="2000" dirty="0" smtClean="0"/>
              <a:t>（</a:t>
            </a:r>
            <a:r>
              <a:rPr lang="en-US" altLang="ja-JP" sz="2000" dirty="0"/>
              <a:t>8</a:t>
            </a:r>
            <a:r>
              <a:rPr lang="ja-JP" altLang="en-US" sz="2000" dirty="0" smtClean="0"/>
              <a:t>語</a:t>
            </a:r>
            <a:r>
              <a:rPr lang="ja-JP" altLang="en-US" sz="2000" dirty="0" smtClean="0"/>
              <a:t>以上）の使用</a:t>
            </a:r>
            <a:r>
              <a:rPr lang="ja-JP" altLang="en-US" sz="2000" dirty="0"/>
              <a:t>頻度</a:t>
            </a:r>
            <a:r>
              <a:rPr lang="ja-JP" altLang="en-US" sz="2000" dirty="0" smtClean="0"/>
              <a:t>を調べて、降順の頻度表とともに、各動詞の代表的な用例を（日本語訳をつけて）報告しなさい。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また、学習</a:t>
            </a:r>
            <a:r>
              <a:rPr lang="ja-JP" altLang="en-US" sz="2000" dirty="0"/>
              <a:t>と指導に</a:t>
            </a:r>
            <a:r>
              <a:rPr lang="ja-JP" altLang="en-US" sz="2000" dirty="0" smtClean="0"/>
              <a:t>役立てるために、頻用</a:t>
            </a:r>
            <a:r>
              <a:rPr lang="ja-JP" altLang="en-US" sz="2000" dirty="0"/>
              <a:t>される上位</a:t>
            </a:r>
            <a:r>
              <a:rPr lang="en-US" altLang="ja-JP" sz="2000" dirty="0"/>
              <a:t>5</a:t>
            </a:r>
            <a:r>
              <a:rPr lang="ja-JP" altLang="en-US" sz="2000" dirty="0"/>
              <a:t>位までの動詞の中から、代表的な動詞（または</a:t>
            </a:r>
            <a:r>
              <a:rPr lang="ja-JP" altLang="en-US" sz="2000" dirty="0" smtClean="0"/>
              <a:t>複数の</a:t>
            </a:r>
            <a:r>
              <a:rPr lang="ja-JP" altLang="en-US" sz="2000" dirty="0"/>
              <a:t>動詞）</a:t>
            </a:r>
            <a:r>
              <a:rPr lang="ja-JP" altLang="en-US" sz="2000" dirty="0" smtClean="0"/>
              <a:t>を決定して、報告しなさい。</a:t>
            </a:r>
            <a:endParaRPr lang="en-US" altLang="ja-JP" sz="2000" dirty="0" smtClean="0"/>
          </a:p>
          <a:p>
            <a:r>
              <a:rPr lang="ja-JP" altLang="en-US" sz="2000" dirty="0" smtClean="0"/>
              <a:t>　報告文のファイルの名称を</a:t>
            </a:r>
            <a:r>
              <a:rPr lang="en-US" altLang="ja-JP" sz="2000" dirty="0" smtClean="0">
                <a:solidFill>
                  <a:srgbClr val="FF0000"/>
                </a:solidFill>
              </a:rPr>
              <a:t>xxxx-06</a:t>
            </a:r>
            <a:r>
              <a:rPr lang="ja-JP" altLang="en-US" sz="2000" dirty="0" smtClean="0"/>
              <a:t>とし、メールに添付して、</a:t>
            </a:r>
            <a:r>
              <a:rPr lang="en-US" altLang="ja-JP" sz="2000" dirty="0" smtClean="0">
                <a:solidFill>
                  <a:srgbClr val="FF0000"/>
                </a:solidFill>
              </a:rPr>
              <a:t>6</a:t>
            </a:r>
            <a:r>
              <a:rPr lang="ja-JP" altLang="en-US" sz="2000" dirty="0" smtClean="0">
                <a:solidFill>
                  <a:srgbClr val="FF0000"/>
                </a:solidFill>
              </a:rPr>
              <a:t>月</a:t>
            </a:r>
            <a:r>
              <a:rPr lang="en-US" altLang="ja-JP" sz="2000" dirty="0" smtClean="0">
                <a:solidFill>
                  <a:srgbClr val="FF0000"/>
                </a:solidFill>
              </a:rPr>
              <a:t>20</a:t>
            </a:r>
            <a:r>
              <a:rPr lang="ja-JP" altLang="en-US" sz="2000" dirty="0" smtClean="0">
                <a:solidFill>
                  <a:srgbClr val="FF0000"/>
                </a:solidFill>
              </a:rPr>
              <a:t>日（土）</a:t>
            </a:r>
            <a:r>
              <a:rPr lang="en-US" altLang="ja-JP" sz="2000" dirty="0" smtClean="0">
                <a:solidFill>
                  <a:srgbClr val="FF0000"/>
                </a:solidFill>
              </a:rPr>
              <a:t>18</a:t>
            </a:r>
            <a:r>
              <a:rPr lang="ja-JP" altLang="en-US" sz="2000" dirty="0" smtClean="0">
                <a:solidFill>
                  <a:srgbClr val="FF0000"/>
                </a:solidFill>
              </a:rPr>
              <a:t>：</a:t>
            </a:r>
            <a:r>
              <a:rPr lang="en-US" altLang="ja-JP" sz="2000" dirty="0" smtClean="0">
                <a:solidFill>
                  <a:srgbClr val="FF0000"/>
                </a:solidFill>
              </a:rPr>
              <a:t>00</a:t>
            </a:r>
            <a:r>
              <a:rPr lang="ja-JP" altLang="en-US" sz="2000" dirty="0" err="1" smtClean="0">
                <a:solidFill>
                  <a:srgbClr val="FF0000"/>
                </a:solidFill>
              </a:rPr>
              <a:t>までに</a:t>
            </a:r>
            <a:r>
              <a:rPr lang="ja-JP" altLang="en-US" sz="2000" dirty="0" err="1" smtClean="0"/>
              <a:t>提</a:t>
            </a:r>
            <a:r>
              <a:rPr lang="ja-JP" altLang="en-US" sz="2000" dirty="0" smtClean="0"/>
              <a:t>出しなさい。（</a:t>
            </a:r>
            <a:r>
              <a:rPr lang="en-US" altLang="ja-JP" sz="2000" dirty="0" smtClean="0"/>
              <a:t>19</a:t>
            </a:r>
            <a:r>
              <a:rPr lang="ja-JP" altLang="en-US" sz="2000" dirty="0" smtClean="0"/>
              <a:t>日（金）</a:t>
            </a:r>
            <a:r>
              <a:rPr lang="en-US" altLang="ja-JP" sz="2000" dirty="0" smtClean="0"/>
              <a:t>18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00</a:t>
            </a:r>
            <a:r>
              <a:rPr lang="ja-JP" altLang="en-US" sz="2000" dirty="0" err="1" smtClean="0"/>
              <a:t>までに</a:t>
            </a:r>
            <a:r>
              <a:rPr lang="ja-JP" altLang="en-US" sz="2000" dirty="0" smtClean="0"/>
              <a:t>早期提出</a:t>
            </a:r>
            <a:r>
              <a:rPr lang="ja-JP" altLang="en-US" sz="2000" dirty="0"/>
              <a:t>すること</a:t>
            </a:r>
            <a:r>
              <a:rPr lang="ja-JP" altLang="en-US" sz="2000" dirty="0" smtClean="0"/>
              <a:t>を推奨）</a:t>
            </a:r>
            <a:endParaRPr lang="en-US" altLang="ja-JP" sz="2000" dirty="0" smtClean="0"/>
          </a:p>
          <a:p>
            <a:endParaRPr lang="en-US" altLang="ja-JP" sz="2000" dirty="0"/>
          </a:p>
          <a:p>
            <a:pPr marL="342900" indent="-342900">
              <a:buFontTx/>
              <a:buAutoNum type="arabicParenBoth"/>
            </a:pPr>
            <a:r>
              <a:rPr lang="en-US" altLang="ja-JP" sz="2000" dirty="0" smtClean="0"/>
              <a:t>S V O </a:t>
            </a:r>
            <a:r>
              <a:rPr lang="ja-JP" altLang="en-US" sz="2000" dirty="0" smtClean="0"/>
              <a:t>（人）</a:t>
            </a:r>
            <a:r>
              <a:rPr lang="en-US" altLang="ja-JP" sz="2000" dirty="0" smtClean="0">
                <a:solidFill>
                  <a:srgbClr val="FF0000"/>
                </a:solidFill>
              </a:rPr>
              <a:t>from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Ving</a:t>
            </a:r>
            <a:r>
              <a:rPr lang="ja-JP" altLang="en-US" sz="2000" dirty="0"/>
              <a:t>構文（禁止や回避を表す動詞の構文</a:t>
            </a:r>
            <a:r>
              <a:rPr lang="ja-JP" altLang="en-US" sz="2000" dirty="0" smtClean="0"/>
              <a:t>）　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「</a:t>
            </a:r>
            <a:r>
              <a:rPr lang="ja-JP" altLang="en-US" sz="2000" dirty="0"/>
              <a:t>人</a:t>
            </a:r>
            <a:r>
              <a:rPr lang="ja-JP" altLang="en-US" sz="2000" dirty="0" smtClean="0"/>
              <a:t>が</a:t>
            </a:r>
            <a:r>
              <a:rPr lang="ja-JP" altLang="en-US" sz="2000" dirty="0" err="1" smtClean="0"/>
              <a:t>～するのを</a:t>
            </a:r>
            <a:r>
              <a:rPr lang="ja-JP" altLang="en-US" sz="2000" dirty="0" smtClean="0"/>
              <a:t>禁止する、人に～させない」</a:t>
            </a:r>
            <a:endParaRPr lang="en-US" altLang="ja-JP" sz="2000" dirty="0" smtClean="0"/>
          </a:p>
          <a:p>
            <a:r>
              <a:rPr lang="en-US" altLang="ja-JP" sz="2000" dirty="0" smtClean="0"/>
              <a:t>(2) S V O</a:t>
            </a:r>
            <a:r>
              <a:rPr lang="ja-JP" altLang="en-US" sz="2000" dirty="0" smtClean="0"/>
              <a:t>（人）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with</a:t>
            </a:r>
            <a:r>
              <a:rPr lang="en-US" altLang="ja-JP" sz="2000" dirty="0" smtClean="0"/>
              <a:t> O</a:t>
            </a:r>
            <a:r>
              <a:rPr lang="ja-JP" altLang="en-US" sz="2000" dirty="0" smtClean="0"/>
              <a:t>（物</a:t>
            </a:r>
            <a:r>
              <a:rPr lang="ja-JP" altLang="en-US" sz="2000" dirty="0"/>
              <a:t>）構文　（提供・供給を表す動詞の構文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　「人に物を提供・供給する」</a:t>
            </a:r>
            <a:endParaRPr lang="en-US" altLang="ja-JP" sz="2000" dirty="0" smtClean="0"/>
          </a:p>
          <a:p>
            <a:r>
              <a:rPr lang="en-US" altLang="ja-JP" sz="2000" dirty="0" smtClean="0"/>
              <a:t>(3) S V O</a:t>
            </a:r>
            <a:r>
              <a:rPr lang="ja-JP" altLang="en-US" sz="2000" dirty="0" smtClean="0"/>
              <a:t>（人）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into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Ving</a:t>
            </a:r>
            <a:r>
              <a:rPr lang="ja-JP" altLang="en-US" sz="2000" dirty="0" smtClean="0"/>
              <a:t>構文　</a:t>
            </a:r>
            <a:r>
              <a:rPr lang="ja-JP" altLang="en-US" sz="2000" dirty="0"/>
              <a:t>（説得・使役を表す動詞の構文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「人を説得して（言いくるめて）</a:t>
            </a:r>
            <a:r>
              <a:rPr lang="ja-JP" altLang="en-US" sz="2000" dirty="0" err="1" smtClean="0"/>
              <a:t>～させる</a:t>
            </a:r>
            <a:r>
              <a:rPr lang="ja-JP" altLang="en-US" sz="2000" dirty="0" smtClean="0"/>
              <a:t>」　</a:t>
            </a:r>
            <a:endParaRPr lang="en-US" altLang="ja-JP" sz="20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⑫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21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1521" y="548680"/>
            <a:ext cx="8712968" cy="4154984"/>
          </a:xfrm>
          <a:prstGeom prst="rect">
            <a:avLst/>
          </a:prstGeom>
          <a:noFill/>
          <a:ln w="32385" cmpd="sng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(4) S V O </a:t>
            </a:r>
            <a:r>
              <a:rPr lang="en-US" altLang="ja-JP" sz="2000" dirty="0" smtClean="0">
                <a:solidFill>
                  <a:srgbClr val="FF0000"/>
                </a:solidFill>
              </a:rPr>
              <a:t>to</a:t>
            </a:r>
            <a:r>
              <a:rPr lang="en-US" altLang="ja-JP" sz="2000" dirty="0" smtClean="0"/>
              <a:t> V </a:t>
            </a:r>
            <a:r>
              <a:rPr lang="ja-JP" altLang="en-US" sz="2000" dirty="0" smtClean="0"/>
              <a:t>構文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「人が</a:t>
            </a:r>
            <a:r>
              <a:rPr lang="ja-JP" altLang="en-US" sz="2000" dirty="0" err="1" smtClean="0"/>
              <a:t>～するのを</a:t>
            </a:r>
            <a:r>
              <a:rPr lang="ja-JP" altLang="en-US" sz="2000" dirty="0" smtClean="0"/>
              <a:t>許す、させる」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（許可・指示・命令を表す動詞の構文）</a:t>
            </a:r>
            <a:endParaRPr lang="en-US" altLang="ja-JP" sz="2000" dirty="0" smtClean="0"/>
          </a:p>
          <a:p>
            <a:r>
              <a:rPr lang="en-US" altLang="ja-JP" sz="2000" dirty="0" smtClean="0"/>
              <a:t>(5) S V (O) </a:t>
            </a:r>
            <a:r>
              <a:rPr lang="en-US" altLang="ja-JP" sz="2000" dirty="0" smtClean="0">
                <a:solidFill>
                  <a:srgbClr val="FF0000"/>
                </a:solidFill>
              </a:rPr>
              <a:t>as if/as though </a:t>
            </a:r>
            <a:r>
              <a:rPr lang="en-US" altLang="ja-JP" sz="2000" dirty="0" smtClean="0"/>
              <a:t>…</a:t>
            </a:r>
            <a:r>
              <a:rPr lang="ja-JP" altLang="en-US" sz="2000" dirty="0" smtClean="0"/>
              <a:t>構文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「まるで～かのように</a:t>
            </a:r>
            <a:r>
              <a:rPr lang="en-US" altLang="ja-JP" sz="2000" dirty="0" smtClean="0"/>
              <a:t>…</a:t>
            </a:r>
            <a:r>
              <a:rPr lang="ja-JP" altLang="en-US" sz="2000" dirty="0" smtClean="0"/>
              <a:t>する」　</a:t>
            </a:r>
            <a:endParaRPr lang="en-US" altLang="ja-JP" sz="2000" dirty="0" smtClean="0"/>
          </a:p>
          <a:p>
            <a:r>
              <a:rPr lang="en-US" altLang="ja-JP" sz="2000" dirty="0" smtClean="0"/>
              <a:t>(6) S V (O) </a:t>
            </a:r>
            <a:r>
              <a:rPr lang="en-US" altLang="ja-JP" sz="2000" dirty="0" smtClean="0">
                <a:solidFill>
                  <a:srgbClr val="FF0000"/>
                </a:solidFill>
              </a:rPr>
              <a:t>who/what/when/where/why/how/whether</a:t>
            </a:r>
            <a:r>
              <a:rPr lang="en-US" altLang="ja-JP" sz="2000" dirty="0" smtClean="0"/>
              <a:t> …</a:t>
            </a:r>
          </a:p>
          <a:p>
            <a:r>
              <a:rPr lang="en-US" altLang="ja-JP" sz="2000" dirty="0"/>
              <a:t> </a:t>
            </a:r>
            <a:r>
              <a:rPr lang="ja-JP" altLang="en-US" sz="2000" dirty="0" smtClean="0"/>
              <a:t>　</a:t>
            </a:r>
            <a:r>
              <a:rPr lang="ja-JP" altLang="en-US" sz="2000" dirty="0"/>
              <a:t>（尋問・認識を表す</a:t>
            </a:r>
            <a:r>
              <a:rPr lang="ja-JP" altLang="en-US" sz="2000" dirty="0" smtClean="0"/>
              <a:t>動詞</a:t>
            </a:r>
            <a:r>
              <a:rPr lang="en-US" altLang="ja-JP" sz="2000" dirty="0" smtClean="0"/>
              <a:t>+</a:t>
            </a:r>
            <a:r>
              <a:rPr lang="ja-JP" altLang="en-US" sz="2000" dirty="0" smtClean="0"/>
              <a:t>間接疑問文）</a:t>
            </a:r>
            <a:endParaRPr lang="en-US" altLang="ja-JP" sz="2000" dirty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「～かを尋ねる／わかる」</a:t>
            </a:r>
            <a:endParaRPr lang="en-US" altLang="ja-JP" sz="2000" dirty="0" smtClean="0"/>
          </a:p>
          <a:p>
            <a:r>
              <a:rPr lang="en-US" altLang="ja-JP" sz="2000" dirty="0" smtClean="0"/>
              <a:t>(7) S V O</a:t>
            </a:r>
            <a:r>
              <a:rPr lang="ja-JP" altLang="en-US" sz="2000" dirty="0" smtClean="0"/>
              <a:t>（人）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FF0000"/>
                </a:solidFill>
              </a:rPr>
              <a:t>of</a:t>
            </a:r>
            <a:r>
              <a:rPr lang="en-US" altLang="ja-JP" sz="2000" dirty="0" smtClean="0"/>
              <a:t> O</a:t>
            </a:r>
            <a:r>
              <a:rPr lang="ja-JP" altLang="en-US" sz="2000" dirty="0" smtClean="0"/>
              <a:t>（物）構文（</a:t>
            </a:r>
            <a:r>
              <a:rPr lang="ja-JP" altLang="en-US" sz="2000" dirty="0"/>
              <a:t>奪取・情報提供を表す動詞の構文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「人から物を奪う、知らせる」</a:t>
            </a:r>
            <a:endParaRPr lang="en-US" altLang="ja-JP" sz="2000" dirty="0" smtClean="0"/>
          </a:p>
          <a:p>
            <a:r>
              <a:rPr lang="en-US" altLang="ja-JP" sz="2000" dirty="0" smtClean="0"/>
              <a:t>(8) S V A as B</a:t>
            </a:r>
            <a:r>
              <a:rPr lang="ja-JP" altLang="en-US" sz="2000" dirty="0" smtClean="0"/>
              <a:t>　構文　</a:t>
            </a:r>
            <a:r>
              <a:rPr lang="ja-JP" altLang="en-US" sz="2000" dirty="0"/>
              <a:t>（見なし・同定を表す動詞の構文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「</a:t>
            </a:r>
            <a:r>
              <a:rPr lang="en-US" altLang="ja-JP" sz="2000" dirty="0" smtClean="0"/>
              <a:t>A</a:t>
            </a:r>
            <a:r>
              <a:rPr lang="ja-JP" altLang="en-US" sz="2000" dirty="0" smtClean="0"/>
              <a:t>を</a:t>
            </a:r>
            <a:r>
              <a:rPr lang="en-US" altLang="ja-JP" sz="2000" dirty="0" smtClean="0"/>
              <a:t>B</a:t>
            </a:r>
            <a:r>
              <a:rPr lang="ja-JP" altLang="en-US" sz="2000" dirty="0" smtClean="0"/>
              <a:t>と見なす、同一視する」　</a:t>
            </a:r>
            <a:endParaRPr lang="en-US" altLang="ja-JP" sz="2000" dirty="0" smtClean="0"/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endParaRPr lang="en-US" altLang="ja-JP" sz="2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⑬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14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51521" y="548680"/>
            <a:ext cx="8712968" cy="2031325"/>
          </a:xfrm>
          <a:prstGeom prst="rect">
            <a:avLst/>
          </a:prstGeom>
          <a:noFill/>
          <a:ln w="32385" cmpd="sng">
            <a:solidFill>
              <a:srgbClr val="C0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ja-JP" altLang="en-US" dirty="0"/>
              <a:t>作業</a:t>
            </a:r>
            <a:r>
              <a:rPr lang="ja-JP" altLang="en-US" dirty="0" smtClean="0"/>
              <a:t>例題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英語には動詞を中心としたさまざまな構文がある</a:t>
            </a:r>
            <a:r>
              <a:rPr lang="ja-JP" altLang="en-US" dirty="0" smtClean="0"/>
              <a:t>。その中から、</a:t>
            </a:r>
            <a:r>
              <a:rPr lang="en-US" altLang="ja-JP" dirty="0" smtClean="0"/>
              <a:t>S V O V-</a:t>
            </a:r>
            <a:r>
              <a:rPr lang="en-US" altLang="ja-JP" dirty="0" err="1" smtClean="0"/>
              <a:t>ing</a:t>
            </a:r>
            <a:r>
              <a:rPr lang="ja-JP" altLang="en-US" dirty="0" smtClean="0"/>
              <a:t>というパタンの知覚動詞</a:t>
            </a:r>
            <a:r>
              <a:rPr kumimoji="1" lang="ja-JP" altLang="en-US" dirty="0" smtClean="0"/>
              <a:t>構文</a:t>
            </a:r>
            <a:r>
              <a:rPr lang="ja-JP" altLang="en-US" dirty="0" smtClean="0"/>
              <a:t>を取り上げる。</a:t>
            </a:r>
            <a:r>
              <a:rPr kumimoji="1" lang="ja-JP" altLang="en-US" dirty="0" smtClean="0"/>
              <a:t>どんな</a:t>
            </a:r>
            <a:r>
              <a:rPr lang="ja-JP" altLang="en-US" dirty="0" smtClean="0"/>
              <a:t>動詞がどんな頻度で使われているか、使用実態を調べることにしよう。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文献を参照してこの構文で使用される動詞を８語以上リストアップして、各動詞の頻度を調査しなさい。当該構文において頻用される上位</a:t>
            </a:r>
            <a:r>
              <a:rPr lang="en-US" altLang="ja-JP" dirty="0" smtClean="0"/>
              <a:t>5</a:t>
            </a:r>
            <a:r>
              <a:rPr lang="ja-JP" altLang="en-US" dirty="0" smtClean="0"/>
              <a:t>位までの動詞の中から、代表的</a:t>
            </a:r>
            <a:r>
              <a:rPr lang="ja-JP" altLang="en-US" dirty="0"/>
              <a:t>な動詞１つ（</a:t>
            </a:r>
            <a:r>
              <a:rPr lang="ja-JP" altLang="en-US" dirty="0" smtClean="0"/>
              <a:t>複数になることもありうる）</a:t>
            </a:r>
            <a:r>
              <a:rPr lang="ja-JP" altLang="en-US" dirty="0"/>
              <a:t>を</a:t>
            </a:r>
            <a:r>
              <a:rPr lang="ja-JP" altLang="en-US" dirty="0" smtClean="0"/>
              <a:t>決めて、学習と</a:t>
            </a:r>
            <a:r>
              <a:rPr lang="ja-JP" altLang="en-US" dirty="0"/>
              <a:t>指導</a:t>
            </a:r>
            <a:r>
              <a:rPr lang="ja-JP" altLang="en-US" dirty="0" smtClean="0"/>
              <a:t>に役立てたい。</a:t>
            </a:r>
            <a:endParaRPr lang="en-US" altLang="ja-JP" dirty="0" smtClean="0"/>
          </a:p>
        </p:txBody>
      </p:sp>
      <p:sp>
        <p:nvSpPr>
          <p:cNvPr id="2" name="正方形/長方形 1"/>
          <p:cNvSpPr/>
          <p:nvPr/>
        </p:nvSpPr>
        <p:spPr>
          <a:xfrm>
            <a:off x="539552" y="2780928"/>
            <a:ext cx="8280920" cy="316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作業手順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１</a:t>
            </a:r>
            <a:r>
              <a:rPr lang="ja-JP" altLang="en-US" dirty="0" smtClean="0">
                <a:solidFill>
                  <a:schemeClr val="tx1"/>
                </a:solidFill>
              </a:rPr>
              <a:t>．構文検索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　１．英語の動詞構文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２．当該構文で使用される動詞のリスト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　３．動詞ごとに当該構文を検索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　４．使用頻度の観測、代表的用例の</a:t>
            </a:r>
            <a:r>
              <a:rPr lang="ja-JP" altLang="en-US" dirty="0">
                <a:solidFill>
                  <a:schemeClr val="tx1"/>
                </a:solidFill>
              </a:rPr>
              <a:t>選定</a:t>
            </a:r>
            <a:r>
              <a:rPr lang="ja-JP" altLang="en-US" dirty="0" smtClean="0">
                <a:solidFill>
                  <a:schemeClr val="tx1"/>
                </a:solidFill>
              </a:rPr>
              <a:t>と日本語訳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２</a:t>
            </a:r>
            <a:r>
              <a:rPr kumimoji="1" lang="ja-JP" altLang="en-US" dirty="0" smtClean="0">
                <a:solidFill>
                  <a:schemeClr val="tx1"/>
                </a:solidFill>
              </a:rPr>
              <a:t>．構文の代表的動詞の選定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　１</a:t>
            </a:r>
            <a:r>
              <a:rPr lang="ja-JP" altLang="en-US" dirty="0" smtClean="0">
                <a:solidFill>
                  <a:schemeClr val="tx1"/>
                </a:solidFill>
              </a:rPr>
              <a:t>．調査した全動詞の頻度表、（頻度上位５位までの）棒グラフ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２．</a:t>
            </a:r>
            <a:r>
              <a:rPr lang="en-US" altLang="ja-JP" dirty="0" smtClean="0">
                <a:solidFill>
                  <a:schemeClr val="tx1"/>
                </a:solidFill>
              </a:rPr>
              <a:t>χ</a:t>
            </a:r>
            <a:r>
              <a:rPr lang="ja-JP" altLang="en-US" dirty="0" smtClean="0">
                <a:solidFill>
                  <a:schemeClr val="tx1"/>
                </a:solidFill>
              </a:rPr>
              <a:t>２乗検定による頻度の繰り返し比較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kumimoji="1" lang="ja-JP" altLang="en-US" dirty="0">
                <a:solidFill>
                  <a:schemeClr val="tx1"/>
                </a:solidFill>
              </a:rPr>
              <a:t>　</a:t>
            </a:r>
            <a:r>
              <a:rPr kumimoji="1" lang="ja-JP" altLang="en-US" dirty="0" smtClean="0">
                <a:solidFill>
                  <a:schemeClr val="tx1"/>
                </a:solidFill>
              </a:rPr>
              <a:t>３．動詞間の有意差判定とグルーピング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②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gohou06-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786" y="26026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dirty="0" smtClean="0"/>
              <a:t>S V O </a:t>
            </a:r>
            <a:r>
              <a:rPr kumimoji="1" lang="en-US" altLang="ja-JP" dirty="0" err="1" smtClean="0"/>
              <a:t>Ving</a:t>
            </a:r>
            <a:r>
              <a:rPr kumimoji="1" lang="ja-JP" altLang="en-US" dirty="0" smtClean="0"/>
              <a:t>構文</a:t>
            </a:r>
            <a:r>
              <a:rPr lang="ja-JP" altLang="en-US" dirty="0"/>
              <a:t>の</a:t>
            </a:r>
            <a:r>
              <a:rPr kumimoji="1" lang="ja-JP" altLang="en-US" dirty="0" smtClean="0"/>
              <a:t>検索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200" dirty="0" smtClean="0"/>
              <a:t>（例）</a:t>
            </a:r>
            <a:r>
              <a:rPr lang="ja-JP" altLang="en-US" sz="2200" dirty="0" smtClean="0"/>
              <a:t>知覚</a:t>
            </a:r>
            <a:r>
              <a:rPr lang="ja-JP" altLang="en-US" sz="2200" dirty="0"/>
              <a:t>動詞＋目的語＋</a:t>
            </a:r>
            <a:r>
              <a:rPr lang="en-US" altLang="ja-JP" sz="2200" dirty="0" smtClean="0"/>
              <a:t>V-ing</a:t>
            </a:r>
          </a:p>
          <a:p>
            <a:pPr marL="0" indent="0">
              <a:buNone/>
            </a:pPr>
            <a:r>
              <a:rPr lang="ja-JP" altLang="en-US" sz="2200" dirty="0" smtClean="0"/>
              <a:t>　　知覚を表す動詞</a:t>
            </a:r>
            <a:r>
              <a:rPr lang="en-US" altLang="ja-JP" sz="2200" dirty="0" smtClean="0"/>
              <a:t>…see, hear, feel, notice, discover, </a:t>
            </a:r>
          </a:p>
          <a:p>
            <a:pPr marL="0" indent="0">
              <a:buNone/>
            </a:pPr>
            <a:r>
              <a:rPr lang="en-US" altLang="ja-JP" sz="2200" dirty="0"/>
              <a:t> </a:t>
            </a:r>
            <a:r>
              <a:rPr lang="en-US" altLang="ja-JP" sz="2200" dirty="0" smtClean="0"/>
              <a:t>                                      perceive, catch, watch, witness, …</a:t>
            </a:r>
            <a:endParaRPr kumimoji="1" lang="en-US" altLang="ja-JP" sz="2200" dirty="0" smtClean="0"/>
          </a:p>
          <a:p>
            <a:pPr marL="0" indent="0">
              <a:buNone/>
            </a:pPr>
            <a:r>
              <a:rPr lang="ja-JP" altLang="en-US" sz="2200" dirty="0"/>
              <a:t>　</a:t>
            </a:r>
            <a:r>
              <a:rPr lang="ja-JP" altLang="en-US" sz="2200" dirty="0" smtClean="0"/>
              <a:t>　</a:t>
            </a:r>
            <a:r>
              <a:rPr lang="en-US" altLang="ja-JP" sz="2200" dirty="0" smtClean="0"/>
              <a:t>(1) I saw John crossing the street.</a:t>
            </a:r>
          </a:p>
          <a:p>
            <a:pPr marL="0" indent="0">
              <a:buNone/>
            </a:pPr>
            <a:r>
              <a:rPr kumimoji="1" lang="en-US" altLang="ja-JP" sz="2200" dirty="0"/>
              <a:t> </a:t>
            </a:r>
            <a:r>
              <a:rPr kumimoji="1" lang="en-US" altLang="ja-JP" sz="2200" dirty="0" smtClean="0"/>
              <a:t>     (2) John noticed the man sitting there.</a:t>
            </a:r>
          </a:p>
          <a:p>
            <a:pPr marL="0" indent="0">
              <a:buNone/>
            </a:pPr>
            <a:r>
              <a:rPr lang="en-US" altLang="ja-JP" sz="2200" dirty="0"/>
              <a:t> </a:t>
            </a:r>
            <a:r>
              <a:rPr lang="en-US" altLang="ja-JP" sz="2200" dirty="0" smtClean="0"/>
              <a:t>     (3) John was caught breaking into the shop.</a:t>
            </a:r>
            <a:endParaRPr kumimoji="1" lang="en-US" altLang="ja-JP" sz="2200" dirty="0" smtClean="0"/>
          </a:p>
          <a:p>
            <a:pPr marL="0" indent="0">
              <a:buNone/>
            </a:pPr>
            <a:r>
              <a:rPr lang="ja-JP" altLang="en-US" sz="2200" dirty="0"/>
              <a:t>　</a:t>
            </a:r>
            <a:r>
              <a:rPr lang="ja-JP" altLang="en-US" sz="2200" dirty="0" smtClean="0"/>
              <a:t>　</a:t>
            </a:r>
            <a:r>
              <a:rPr lang="en-US" altLang="ja-JP" sz="2200" dirty="0" smtClean="0"/>
              <a:t>(4) Who did you witness stealing the diamond?</a:t>
            </a:r>
          </a:p>
          <a:p>
            <a:pPr marL="0" indent="0">
              <a:buNone/>
            </a:pPr>
            <a:r>
              <a:rPr lang="en-US" altLang="ja-JP" sz="2200" dirty="0"/>
              <a:t> </a:t>
            </a:r>
            <a:r>
              <a:rPr lang="en-US" altLang="ja-JP" sz="2200" dirty="0" smtClean="0"/>
              <a:t>    </a:t>
            </a:r>
            <a:r>
              <a:rPr lang="ja-JP" altLang="en-US" sz="2200" dirty="0" smtClean="0"/>
              <a:t>調査対象は</a:t>
            </a:r>
            <a:r>
              <a:rPr lang="en-US" altLang="ja-JP" sz="2200" dirty="0" smtClean="0"/>
              <a:t>Brown family 4</a:t>
            </a:r>
            <a:r>
              <a:rPr lang="ja-JP" altLang="en-US" sz="2200" dirty="0" smtClean="0"/>
              <a:t>コーパス</a:t>
            </a:r>
            <a:endParaRPr lang="en-US" altLang="ja-JP" sz="2200" dirty="0" smtClean="0"/>
          </a:p>
          <a:p>
            <a:pPr marL="0" indent="0">
              <a:buNone/>
            </a:pPr>
            <a:r>
              <a:rPr lang="ja-JP" altLang="en-US" sz="2200" dirty="0" smtClean="0"/>
              <a:t>     目的語</a:t>
            </a:r>
            <a:r>
              <a:rPr lang="ja-JP" altLang="en-US" sz="2200" dirty="0"/>
              <a:t>の部分を０～３語と想定</a:t>
            </a:r>
            <a:r>
              <a:rPr lang="ja-JP" altLang="en-US" sz="2200" dirty="0" smtClean="0"/>
              <a:t>⇒</a:t>
            </a:r>
            <a:r>
              <a:rPr lang="en-US" altLang="ja-JP" sz="2200" dirty="0" smtClean="0">
                <a:solidFill>
                  <a:srgbClr val="FF0000"/>
                </a:solidFill>
              </a:rPr>
              <a:t>( \</a:t>
            </a:r>
            <a:r>
              <a:rPr lang="en-US" altLang="ja-JP" sz="2200" dirty="0">
                <a:solidFill>
                  <a:srgbClr val="FF0000"/>
                </a:solidFill>
              </a:rPr>
              <a:t>w</a:t>
            </a:r>
            <a:r>
              <a:rPr lang="en-US" altLang="ja-JP" sz="2200" dirty="0" smtClean="0">
                <a:solidFill>
                  <a:srgbClr val="FF0000"/>
                </a:solidFill>
              </a:rPr>
              <a:t>+){</a:t>
            </a:r>
            <a:r>
              <a:rPr lang="en-US" altLang="ja-JP" sz="2200" dirty="0">
                <a:solidFill>
                  <a:srgbClr val="FF0000"/>
                </a:solidFill>
              </a:rPr>
              <a:t>0,3</a:t>
            </a:r>
            <a:r>
              <a:rPr lang="en-US" altLang="ja-JP" sz="2200" dirty="0" smtClean="0">
                <a:solidFill>
                  <a:srgbClr val="FF0000"/>
                </a:solidFill>
              </a:rPr>
              <a:t>}</a:t>
            </a:r>
            <a:endParaRPr kumimoji="1" lang="en-US" altLang="ja-JP" sz="2200" dirty="0" smtClean="0"/>
          </a:p>
          <a:p>
            <a:pPr marL="0" indent="0">
              <a:buNone/>
            </a:pP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③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gohou06-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5973" y="2671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850106"/>
          </a:xfrm>
        </p:spPr>
        <p:txBody>
          <a:bodyPr>
            <a:normAutofit/>
          </a:bodyPr>
          <a:lstStyle/>
          <a:p>
            <a:pPr algn="l"/>
            <a:r>
              <a:rPr lang="ja-JP" altLang="ja-JP" dirty="0" smtClean="0"/>
              <a:t>構文</a:t>
            </a:r>
            <a:r>
              <a:rPr lang="ja-JP" altLang="en-US" dirty="0" smtClean="0"/>
              <a:t>検索、頻度、典型例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02164"/>
              </p:ext>
            </p:extLst>
          </p:nvPr>
        </p:nvGraphicFramePr>
        <p:xfrm>
          <a:off x="251520" y="1196752"/>
          <a:ext cx="8424936" cy="4734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動詞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検索文字列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用例数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代表的用例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see</a:t>
                      </a:r>
                    </a:p>
                    <a:p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～するのを</a:t>
                      </a:r>
                      <a:r>
                        <a:rPr kumimoji="1" lang="ja-JP" altLang="en-US" dirty="0" smtClean="0"/>
                        <a:t>見る」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\b(see(</a:t>
                      </a:r>
                      <a:r>
                        <a:rPr kumimoji="1" lang="en-US" altLang="ja-JP" dirty="0" err="1" smtClean="0"/>
                        <a:t>s|n|ing</a:t>
                      </a:r>
                      <a:r>
                        <a:rPr kumimoji="1" lang="en-US" altLang="ja-JP" dirty="0" smtClean="0"/>
                        <a:t>)?|saw)</a:t>
                      </a:r>
                      <a:r>
                        <a:rPr kumimoji="1" lang="en-US" altLang="ja-JP" baseline="0" dirty="0" smtClean="0"/>
                        <a:t>(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282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800" dirty="0" smtClean="0"/>
                        <a:t>…, I was shocked to see the young ladies wearing short shorts and the </a:t>
                      </a:r>
                      <a:r>
                        <a:rPr lang="ja-JP" altLang="en-US" sz="1800" dirty="0" smtClean="0"/>
                        <a:t>　　</a:t>
                      </a:r>
                      <a:endParaRPr lang="en-US" altLang="ja-JP" sz="1800" dirty="0" smtClean="0"/>
                    </a:p>
                    <a:p>
                      <a:pPr marL="0" indent="0" algn="l">
                        <a:buNone/>
                      </a:pPr>
                      <a:r>
                        <a:rPr lang="en-US" altLang="ja-JP" sz="1800" dirty="0" smtClean="0"/>
                        <a:t>young men wearing Bermuda shorts.</a:t>
                      </a:r>
                      <a:r>
                        <a:rPr lang="ja-JP" altLang="en-US" sz="1800" dirty="0" smtClean="0"/>
                        <a:t>　</a:t>
                      </a:r>
                      <a:r>
                        <a:rPr lang="en-US" altLang="ja-JP" sz="1800" dirty="0" smtClean="0"/>
                        <a:t>(Brown, B)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hear</a:t>
                      </a:r>
                    </a:p>
                    <a:p>
                      <a:r>
                        <a:rPr kumimoji="1" lang="ja-JP" altLang="en-US" dirty="0" smtClean="0"/>
                        <a:t>｛</a:t>
                      </a:r>
                      <a:r>
                        <a:rPr kumimoji="1" lang="ja-JP" altLang="en-US" dirty="0" err="1" smtClean="0"/>
                        <a:t>～するのを</a:t>
                      </a:r>
                      <a:r>
                        <a:rPr kumimoji="1" lang="ja-JP" altLang="en-US" dirty="0" smtClean="0"/>
                        <a:t>聞く」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\</a:t>
                      </a:r>
                      <a:r>
                        <a:rPr kumimoji="1" lang="en-US" altLang="ja-JP" dirty="0" err="1" smtClean="0"/>
                        <a:t>bhear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s|d|ing</a:t>
                      </a:r>
                      <a:r>
                        <a:rPr kumimoji="1" lang="en-US" altLang="ja-JP" dirty="0" smtClean="0"/>
                        <a:t>)?</a:t>
                      </a:r>
                      <a:r>
                        <a:rPr kumimoji="1" lang="en-US" altLang="ja-JP" baseline="0" dirty="0" smtClean="0"/>
                        <a:t>(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71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…, and 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we heard him yelling after </a:t>
                      </a:r>
                      <a:r>
                        <a:rPr lang="en-US" altLang="ja-JP" dirty="0" smtClean="0"/>
                        <a:t>he was out of sight. (</a:t>
                      </a:r>
                      <a:r>
                        <a:rPr lang="en-US" altLang="ja-JP" dirty="0" err="1" smtClean="0"/>
                        <a:t>Bworn</a:t>
                      </a:r>
                      <a:r>
                        <a:rPr lang="en-US" altLang="ja-JP" dirty="0" smtClean="0"/>
                        <a:t>,</a:t>
                      </a:r>
                      <a:r>
                        <a:rPr lang="en-US" altLang="ja-JP" baseline="0" dirty="0" smtClean="0"/>
                        <a:t> </a:t>
                      </a:r>
                      <a:r>
                        <a:rPr lang="en-US" altLang="ja-JP" dirty="0" smtClean="0"/>
                        <a:t>K)</a:t>
                      </a:r>
                      <a:endParaRPr lang="ja-JP" altLang="ja-JP" dirty="0" smtClean="0"/>
                    </a:p>
                    <a:p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feel</a:t>
                      </a:r>
                    </a:p>
                    <a:p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～するのを</a:t>
                      </a:r>
                      <a:r>
                        <a:rPr kumimoji="1" lang="ja-JP" altLang="en-US" dirty="0" smtClean="0"/>
                        <a:t>感じる」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\b(feel(</a:t>
                      </a:r>
                      <a:r>
                        <a:rPr kumimoji="1" lang="en-US" altLang="ja-JP" dirty="0" err="1" smtClean="0"/>
                        <a:t>s|ing</a:t>
                      </a:r>
                      <a:r>
                        <a:rPr kumimoji="1" lang="en-US" altLang="ja-JP" dirty="0" smtClean="0"/>
                        <a:t>)?|felt)</a:t>
                      </a:r>
                      <a:r>
                        <a:rPr kumimoji="1" lang="en-US" altLang="ja-JP" baseline="0" dirty="0" smtClean="0"/>
                        <a:t>(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41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…, and she could feel her heart pounding in her breast as the old man took up the beads. (Frown, P)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467544" y="602128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※</a:t>
            </a:r>
            <a:r>
              <a:rPr lang="ja-JP" altLang="en-US" dirty="0"/>
              <a:t>当該構文ではない（無関連）</a:t>
            </a:r>
            <a:r>
              <a:rPr lang="ja-JP" altLang="en-US" dirty="0" smtClean="0"/>
              <a:t>用例を手作業で除外した後の（適切な）用例数。</a:t>
            </a:r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④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gohou-06-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97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850106"/>
          </a:xfrm>
        </p:spPr>
        <p:txBody>
          <a:bodyPr>
            <a:normAutofit/>
          </a:bodyPr>
          <a:lstStyle/>
          <a:p>
            <a:pPr algn="l"/>
            <a:r>
              <a:rPr lang="ja-JP" altLang="ja-JP" dirty="0" smtClean="0"/>
              <a:t>構文</a:t>
            </a:r>
            <a:r>
              <a:rPr lang="ja-JP" altLang="en-US" dirty="0" smtClean="0"/>
              <a:t>検索、頻度、典型例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724789"/>
              </p:ext>
            </p:extLst>
          </p:nvPr>
        </p:nvGraphicFramePr>
        <p:xfrm>
          <a:off x="251520" y="1196752"/>
          <a:ext cx="8424936" cy="488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動詞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検索文字列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用例数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代表的用例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notice</a:t>
                      </a:r>
                    </a:p>
                    <a:p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～して</a:t>
                      </a:r>
                      <a:r>
                        <a:rPr kumimoji="1" lang="ja-JP" altLang="en-US" dirty="0" smtClean="0"/>
                        <a:t>いるのに気づく」</a:t>
                      </a:r>
                      <a:endParaRPr kumimoji="1" lang="en-US" altLang="ja-JP" dirty="0" smtClean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\</a:t>
                      </a:r>
                      <a:r>
                        <a:rPr kumimoji="1" lang="en-US" altLang="ja-JP" dirty="0" err="1" smtClean="0"/>
                        <a:t>bnotic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e|es|ed|ing</a:t>
                      </a:r>
                      <a:r>
                        <a:rPr kumimoji="1" lang="en-US" altLang="ja-JP" dirty="0" smtClean="0"/>
                        <a:t>)</a:t>
                      </a:r>
                      <a:r>
                        <a:rPr kumimoji="1" lang="en-US" altLang="ja-JP" baseline="0" dirty="0" smtClean="0"/>
                        <a:t>(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800" dirty="0" smtClean="0"/>
                        <a:t>…, he noticed Sancho standing on the other side of the corral fence. (Frown, N)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discover</a:t>
                      </a:r>
                    </a:p>
                    <a:p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～して</a:t>
                      </a:r>
                      <a:r>
                        <a:rPr kumimoji="1" lang="ja-JP" altLang="en-US" dirty="0" smtClean="0"/>
                        <a:t>いるのを発見する」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\</a:t>
                      </a:r>
                      <a:r>
                        <a:rPr kumimoji="1" lang="en-US" altLang="ja-JP" dirty="0" err="1" smtClean="0"/>
                        <a:t>bdiscover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s|ed|ing</a:t>
                      </a:r>
                      <a:r>
                        <a:rPr kumimoji="1" lang="en-US" altLang="ja-JP" dirty="0" smtClean="0"/>
                        <a:t>)?</a:t>
                      </a:r>
                      <a:r>
                        <a:rPr kumimoji="1" lang="en-US" altLang="ja-JP" baseline="0" dirty="0" smtClean="0"/>
                        <a:t>(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Sex-mad Sarah, 29, was the prosecution's star witness, claiming she came home to discover the three fleeing the murder scene.(FLOB, A)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perceive</a:t>
                      </a:r>
                    </a:p>
                    <a:p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～して</a:t>
                      </a:r>
                      <a:r>
                        <a:rPr kumimoji="1" lang="ja-JP" altLang="en-US" dirty="0" smtClean="0"/>
                        <a:t>いるのに気づく」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\</a:t>
                      </a:r>
                      <a:r>
                        <a:rPr kumimoji="1" lang="en-US" altLang="ja-JP" dirty="0" err="1" smtClean="0"/>
                        <a:t>bperceiv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e|es|ed|ing</a:t>
                      </a:r>
                      <a:r>
                        <a:rPr kumimoji="1" lang="en-US" altLang="ja-JP" dirty="0" smtClean="0"/>
                        <a:t>)</a:t>
                      </a:r>
                      <a:r>
                        <a:rPr kumimoji="1" lang="en-US" altLang="ja-JP" baseline="0" dirty="0" smtClean="0"/>
                        <a:t>(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This spiritual world he consciously perceived lying before him.(LOB, G)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467544" y="602128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※</a:t>
            </a:r>
            <a:r>
              <a:rPr lang="ja-JP" altLang="en-US" dirty="0"/>
              <a:t>当該構文ではない（無関連）</a:t>
            </a:r>
            <a:r>
              <a:rPr lang="ja-JP" altLang="en-US" dirty="0" smtClean="0"/>
              <a:t>用例を手作業で除外した後の（適切な）用例数。</a:t>
            </a:r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⑤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23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850106"/>
          </a:xfrm>
        </p:spPr>
        <p:txBody>
          <a:bodyPr>
            <a:normAutofit/>
          </a:bodyPr>
          <a:lstStyle/>
          <a:p>
            <a:pPr algn="l"/>
            <a:r>
              <a:rPr lang="ja-JP" altLang="ja-JP" dirty="0" smtClean="0"/>
              <a:t>構文</a:t>
            </a:r>
            <a:r>
              <a:rPr lang="ja-JP" altLang="en-US" dirty="0" smtClean="0"/>
              <a:t>検索、頻度、典型例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40557"/>
              </p:ext>
            </p:extLst>
          </p:nvPr>
        </p:nvGraphicFramePr>
        <p:xfrm>
          <a:off x="251520" y="1196752"/>
          <a:ext cx="8424936" cy="4734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動詞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検索文字列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用例数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代表的用例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catch</a:t>
                      </a:r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～して</a:t>
                      </a:r>
                      <a:r>
                        <a:rPr kumimoji="1" lang="ja-JP" altLang="en-US" dirty="0" smtClean="0"/>
                        <a:t>いるのをとらえる」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\b(catch(</a:t>
                      </a:r>
                      <a:r>
                        <a:rPr kumimoji="1" lang="en-US" altLang="ja-JP" dirty="0" err="1" smtClean="0"/>
                        <a:t>es|ing</a:t>
                      </a:r>
                      <a:r>
                        <a:rPr kumimoji="1" lang="en-US" altLang="ja-JP" dirty="0" smtClean="0"/>
                        <a:t>)?|caught)(</a:t>
                      </a:r>
                      <a:r>
                        <a:rPr kumimoji="1" lang="en-US" altLang="ja-JP" baseline="0" dirty="0" smtClean="0"/>
                        <a:t>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23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ja-JP" sz="1800" dirty="0" smtClean="0"/>
                        <a:t>They caught Trig stealing liquor from the officers' mess, … (Brown, K)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watch</a:t>
                      </a:r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～して</a:t>
                      </a:r>
                      <a:r>
                        <a:rPr kumimoji="1" lang="ja-JP" altLang="en-US" dirty="0" smtClean="0"/>
                        <a:t>いるのを見る」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\</a:t>
                      </a:r>
                      <a:r>
                        <a:rPr kumimoji="1" lang="en-US" altLang="ja-JP" dirty="0" err="1" smtClean="0"/>
                        <a:t>bwatch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es|ed|ing</a:t>
                      </a:r>
                      <a:r>
                        <a:rPr kumimoji="1" lang="en-US" altLang="ja-JP" dirty="0" smtClean="0"/>
                        <a:t>)?(</a:t>
                      </a:r>
                      <a:r>
                        <a:rPr kumimoji="1" lang="en-US" altLang="ja-JP" baseline="0" dirty="0" smtClean="0"/>
                        <a:t>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37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Michael watched the little figure standing in front of the shop window  … (LOB, P)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4146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witness</a:t>
                      </a:r>
                      <a:r>
                        <a:rPr kumimoji="1" lang="ja-JP" altLang="en-US" dirty="0" smtClean="0"/>
                        <a:t>「</a:t>
                      </a:r>
                      <a:r>
                        <a:rPr kumimoji="1" lang="ja-JP" altLang="en-US" dirty="0" err="1" smtClean="0"/>
                        <a:t>～して</a:t>
                      </a:r>
                      <a:r>
                        <a:rPr kumimoji="1" lang="ja-JP" altLang="en-US" dirty="0" smtClean="0"/>
                        <a:t>いるのを目撃する」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\</a:t>
                      </a:r>
                      <a:r>
                        <a:rPr kumimoji="1" lang="en-US" altLang="ja-JP" dirty="0" err="1" smtClean="0"/>
                        <a:t>bwitness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es|ed|ing</a:t>
                      </a:r>
                      <a:r>
                        <a:rPr kumimoji="1" lang="en-US" altLang="ja-JP" dirty="0" smtClean="0"/>
                        <a:t>)?(</a:t>
                      </a:r>
                      <a:r>
                        <a:rPr kumimoji="1" lang="en-US" altLang="ja-JP" baseline="0" dirty="0" smtClean="0"/>
                        <a:t> \w+){0,3} \</a:t>
                      </a:r>
                      <a:r>
                        <a:rPr kumimoji="1" lang="en-US" altLang="ja-JP" baseline="0" dirty="0" err="1" smtClean="0"/>
                        <a:t>w+ing</a:t>
                      </a:r>
                      <a:r>
                        <a:rPr kumimoji="1" lang="en-US" altLang="ja-JP" baseline="0" dirty="0" smtClean="0"/>
                        <a:t>\b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But how often does one witness white women breastfeeding on television without its being received as offensive?(FLOB, E)</a:t>
                      </a:r>
                      <a:endParaRPr kumimoji="1" lang="ja-JP" altLang="en-US" dirty="0"/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467544" y="602128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※</a:t>
            </a:r>
            <a:r>
              <a:rPr lang="ja-JP" altLang="en-US" dirty="0"/>
              <a:t>当該構文ではない（無関連）</a:t>
            </a:r>
            <a:r>
              <a:rPr lang="ja-JP" altLang="en-US" dirty="0" smtClean="0"/>
              <a:t>用例を手作業で除外した後の（適切な）用例数。</a:t>
            </a:r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⑥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634082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ja-JP" altLang="en-US" dirty="0"/>
              <a:t>代表的</a:t>
            </a:r>
            <a:r>
              <a:rPr lang="ja-JP" altLang="en-US" dirty="0" smtClean="0"/>
              <a:t>用例</a:t>
            </a:r>
            <a:endParaRPr lang="en-US" altLang="ja-JP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sz="2200" dirty="0" smtClean="0"/>
              <a:t>see + </a:t>
            </a:r>
            <a:r>
              <a:rPr lang="ja-JP" altLang="en-US" sz="2200" dirty="0" smtClean="0"/>
              <a:t>目的語＋</a:t>
            </a:r>
            <a:r>
              <a:rPr lang="en-US" altLang="ja-JP" sz="2200" dirty="0" err="1" smtClean="0"/>
              <a:t>Ving</a:t>
            </a:r>
            <a:r>
              <a:rPr lang="ja-JP" altLang="en-US" sz="2200" dirty="0" smtClean="0"/>
              <a:t>構文の検索結果</a:t>
            </a:r>
            <a:endParaRPr lang="en-US" altLang="ja-JP" sz="2200" dirty="0" smtClean="0"/>
          </a:p>
          <a:p>
            <a:pPr marL="0" indent="0">
              <a:buNone/>
            </a:pPr>
            <a:endParaRPr lang="en-US" altLang="ja-JP" sz="2200" dirty="0"/>
          </a:p>
          <a:p>
            <a:pPr marL="0" indent="0">
              <a:buNone/>
            </a:pPr>
            <a:endParaRPr lang="en-US" altLang="ja-JP" sz="2200" dirty="0" smtClean="0"/>
          </a:p>
          <a:p>
            <a:pPr marL="0" indent="0">
              <a:buNone/>
            </a:pPr>
            <a:endParaRPr lang="en-US" altLang="ja-JP" sz="2200" dirty="0"/>
          </a:p>
          <a:p>
            <a:pPr marL="0" indent="0">
              <a:buNone/>
            </a:pPr>
            <a:endParaRPr lang="en-US" altLang="ja-JP" sz="2200" dirty="0"/>
          </a:p>
          <a:p>
            <a:pPr marL="0" indent="0">
              <a:buNone/>
            </a:pPr>
            <a:endParaRPr kumimoji="1" lang="en-US" altLang="ja-JP" sz="2200" dirty="0" smtClean="0"/>
          </a:p>
          <a:p>
            <a:pPr marL="0" indent="0">
              <a:buNone/>
            </a:pPr>
            <a:r>
              <a:rPr kumimoji="1" lang="ja-JP" altLang="en-US" sz="2200" dirty="0" smtClean="0"/>
              <a:t>候補の</a:t>
            </a:r>
            <a:r>
              <a:rPr kumimoji="1" lang="en-US" altLang="ja-JP" sz="2200" dirty="0" smtClean="0"/>
              <a:t>KWIC</a:t>
            </a:r>
            <a:r>
              <a:rPr kumimoji="1" lang="ja-JP" altLang="en-US" sz="2200" dirty="0" smtClean="0"/>
              <a:t>行をクリックすると、画面下部に</a:t>
            </a:r>
            <a:r>
              <a:rPr lang="ja-JP" altLang="en-US" sz="2200" dirty="0"/>
              <a:t>前後</a:t>
            </a:r>
            <a:r>
              <a:rPr lang="ja-JP" altLang="en-US" sz="2200" dirty="0" smtClean="0"/>
              <a:t>文脈が</a:t>
            </a:r>
            <a:r>
              <a:rPr kumimoji="1" lang="ja-JP" altLang="en-US" sz="2200" dirty="0" smtClean="0"/>
              <a:t>表示される</a:t>
            </a:r>
            <a:endParaRPr kumimoji="1" lang="en-US" altLang="ja-JP" sz="2200" dirty="0" smtClean="0"/>
          </a:p>
          <a:p>
            <a:pPr marL="0" indent="0">
              <a:buNone/>
            </a:pPr>
            <a:r>
              <a:rPr lang="ja-JP" altLang="en-US" sz="2000" dirty="0" smtClean="0"/>
              <a:t>⇒典型的な用例を選定する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　　　</a:t>
            </a:r>
            <a:r>
              <a:rPr lang="en-US" altLang="ja-JP" sz="2000" dirty="0" smtClean="0"/>
              <a:t>…, I was shocked to see the young ladies wearing short shorts and the </a:t>
            </a:r>
            <a:r>
              <a:rPr lang="ja-JP" altLang="en-US" sz="2000" dirty="0" smtClean="0"/>
              <a:t>　　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　　　</a:t>
            </a:r>
            <a:r>
              <a:rPr lang="en-US" altLang="ja-JP" sz="2000" dirty="0" smtClean="0"/>
              <a:t>young men wearing Bermuda shorts.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(Brown, B)</a:t>
            </a:r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　「若い女性たちがショートパンツをはき、若い男性たちがバミューダショーツ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　をはいているのを見て、私はショックを受けました。」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文</a:t>
            </a:r>
            <a:r>
              <a:rPr lang="ja-JP" altLang="en-US" sz="2000" dirty="0" smtClean="0"/>
              <a:t>が長いときは、当該構文に関わる部分だけでよい。省略した部分は </a:t>
            </a:r>
            <a:r>
              <a:rPr lang="en-US" altLang="ja-JP" sz="2000" dirty="0" smtClean="0"/>
              <a:t>…</a:t>
            </a:r>
            <a:r>
              <a:rPr lang="ja-JP" altLang="en-US" sz="2000" dirty="0" smtClean="0"/>
              <a:t>で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示す</a:t>
            </a:r>
            <a:r>
              <a:rPr lang="ja-JP" altLang="en-US" sz="2000" dirty="0"/>
              <a:t>こと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出典ファイル名を（　）に入れて明記すること。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選定</a:t>
            </a:r>
            <a:r>
              <a:rPr lang="ja-JP" altLang="en-US" sz="2000" dirty="0" smtClean="0"/>
              <a:t>した英文に日本語訳をつけて報告すること。</a:t>
            </a:r>
            <a:endParaRPr lang="en-US" altLang="ja-JP" sz="2000" dirty="0" smtClean="0"/>
          </a:p>
          <a:p>
            <a:pPr marL="0" indent="0">
              <a:buNone/>
            </a:pPr>
            <a:endParaRPr kumimoji="1" lang="ja-JP" alt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" y="1484784"/>
            <a:ext cx="91059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⑦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4" name="gohou-06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135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6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634082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dirty="0" smtClean="0"/>
              <a:t>頻度表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760428"/>
              </p:ext>
            </p:extLst>
          </p:nvPr>
        </p:nvGraphicFramePr>
        <p:xfrm>
          <a:off x="1043608" y="1412776"/>
          <a:ext cx="5328592" cy="3471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0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6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50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表１　</a:t>
                      </a:r>
                      <a:r>
                        <a:rPr lang="en-US" altLang="ja-JP" sz="1800" u="none" strike="noStrike" dirty="0" smtClean="0">
                          <a:effectLst/>
                        </a:rPr>
                        <a:t>S</a:t>
                      </a:r>
                      <a:r>
                        <a:rPr lang="en-US" altLang="ja-JP" sz="1800" u="none" strike="noStrike" baseline="0" dirty="0" smtClean="0">
                          <a:effectLst/>
                        </a:rPr>
                        <a:t> V O </a:t>
                      </a:r>
                      <a:r>
                        <a:rPr lang="en-US" altLang="ja-JP" sz="1800" u="none" strike="noStrike" dirty="0" err="1" smtClean="0">
                          <a:effectLst/>
                        </a:rPr>
                        <a:t>Ving</a:t>
                      </a:r>
                      <a:r>
                        <a:rPr lang="ja-JP" altLang="en-US" sz="1800" u="none" strike="noStrike" dirty="0">
                          <a:effectLst/>
                        </a:rPr>
                        <a:t>構文で使用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される知覚動詞</a:t>
                      </a:r>
                      <a:r>
                        <a:rPr lang="ja-JP" altLang="en-US" sz="1800" u="none" strike="noStrike" dirty="0">
                          <a:effectLst/>
                        </a:rPr>
                        <a:t>の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頻度　</a:t>
                      </a:r>
                      <a:endParaRPr lang="en-US" altLang="ja-JP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　　　　（</a:t>
                      </a:r>
                      <a:r>
                        <a:rPr lang="ja-JP" altLang="en-US" sz="1800" u="none" strike="noStrike" dirty="0">
                          <a:effectLst/>
                        </a:rPr>
                        <a:t>４コーパス調べ）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6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u="none" strike="noStrike" dirty="0" smtClean="0">
                          <a:effectLst/>
                        </a:rPr>
                        <a:t>順位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動詞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頻度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</a:rPr>
                        <a:t>see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282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hear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71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3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feel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41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watch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37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catch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23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6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notice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10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7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discover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>
                          <a:effectLst/>
                        </a:rPr>
                        <a:t>8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perceive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u="none" strike="noStrike" dirty="0">
                          <a:effectLst/>
                        </a:rPr>
                        <a:t>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</a:rPr>
                        <a:t>witness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ja-JP" sz="1800" u="none" strike="noStrike" dirty="0">
                          <a:effectLst/>
                        </a:rPr>
                        <a:t>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⑧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gohou-06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1852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634082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dirty="0"/>
              <a:t>棒グラフ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9592" y="4077072"/>
            <a:ext cx="70086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図１　</a:t>
            </a:r>
            <a:r>
              <a:rPr lang="en-US" altLang="ja-JP" dirty="0" smtClean="0"/>
              <a:t>S V O </a:t>
            </a:r>
            <a:r>
              <a:rPr lang="en-US" altLang="ja-JP" dirty="0" err="1" smtClean="0"/>
              <a:t>Ving</a:t>
            </a:r>
            <a:r>
              <a:rPr lang="ja-JP" altLang="en-US" dirty="0"/>
              <a:t>構文</a:t>
            </a:r>
            <a:r>
              <a:rPr lang="ja-JP" altLang="en-US" dirty="0" smtClean="0"/>
              <a:t>で</a:t>
            </a:r>
            <a:r>
              <a:rPr lang="ja-JP" altLang="en-US" dirty="0"/>
              <a:t>頻用</a:t>
            </a:r>
            <a:r>
              <a:rPr lang="ja-JP" altLang="en-US" dirty="0" smtClean="0"/>
              <a:t>される動詞（</a:t>
            </a:r>
            <a:r>
              <a:rPr lang="ja-JP" altLang="en-US" dirty="0"/>
              <a:t>４コーパス</a:t>
            </a:r>
            <a:r>
              <a:rPr lang="ja-JP" altLang="en-US" dirty="0" smtClean="0"/>
              <a:t>調べ、頻度上位</a:t>
            </a:r>
            <a:r>
              <a:rPr lang="en-US" altLang="ja-JP" dirty="0" smtClean="0"/>
              <a:t>5</a:t>
            </a:r>
            <a:r>
              <a:rPr lang="ja-JP" altLang="en-US" dirty="0" smtClean="0"/>
              <a:t>位）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頻度上位</a:t>
            </a:r>
            <a:r>
              <a:rPr lang="en-US" altLang="ja-JP" dirty="0" smtClean="0"/>
              <a:t>5</a:t>
            </a:r>
            <a:r>
              <a:rPr lang="ja-JP" altLang="en-US" dirty="0" smtClean="0"/>
              <a:t>位までの動詞のうち、代表的な頻出動詞はどれか？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各動詞間</a:t>
            </a:r>
            <a:r>
              <a:rPr lang="ja-JP" altLang="en-US" dirty="0"/>
              <a:t>にみられる頻度の</a:t>
            </a:r>
            <a:r>
              <a:rPr lang="ja-JP" altLang="en-US" dirty="0" smtClean="0"/>
              <a:t>差が有意</a:t>
            </a:r>
            <a:r>
              <a:rPr lang="ja-JP" altLang="en-US" dirty="0"/>
              <a:t>な差と言えるか</a:t>
            </a:r>
            <a:r>
              <a:rPr lang="ja-JP" altLang="en-US" dirty="0" smtClean="0"/>
              <a:t>？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χ2</a:t>
            </a:r>
            <a:r>
              <a:rPr lang="ja-JP" altLang="en-US" dirty="0" smtClean="0"/>
              <a:t>乗検定</a:t>
            </a:r>
            <a:r>
              <a:rPr lang="ja-JP" altLang="en-US" dirty="0"/>
              <a:t>を（</a:t>
            </a:r>
            <a:r>
              <a:rPr lang="ja-JP" altLang="en-US" dirty="0" smtClean="0"/>
              <a:t>総当たり方式で）繰り返し行う</a:t>
            </a:r>
            <a:endParaRPr lang="en-US" altLang="ja-JP" dirty="0" smtClean="0"/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0974885"/>
              </p:ext>
            </p:extLst>
          </p:nvPr>
        </p:nvGraphicFramePr>
        <p:xfrm>
          <a:off x="899592" y="1124744"/>
          <a:ext cx="511256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⑨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gohou-06-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97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6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796</Words>
  <Application>Microsoft Office PowerPoint</Application>
  <PresentationFormat>画面に合わせる (4:3)</PresentationFormat>
  <Paragraphs>284</Paragraphs>
  <Slides>13</Slides>
  <Notes>0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7" baseType="lpstr">
      <vt:lpstr>ＭＳ Ｐゴシック</vt:lpstr>
      <vt:lpstr>Arial</vt:lpstr>
      <vt:lpstr>Calibri</vt:lpstr>
      <vt:lpstr>Office ​​テーマ</vt:lpstr>
      <vt:lpstr>構文の検索と代表的頻出動詞</vt:lpstr>
      <vt:lpstr>PowerPoint プレゼンテーション</vt:lpstr>
      <vt:lpstr>S V O Ving構文の検索</vt:lpstr>
      <vt:lpstr>構文検索、頻度、典型例</vt:lpstr>
      <vt:lpstr>構文検索、頻度、典型例</vt:lpstr>
      <vt:lpstr>構文検索、頻度、典型例</vt:lpstr>
      <vt:lpstr>代表的用例</vt:lpstr>
      <vt:lpstr>頻度表</vt:lpstr>
      <vt:lpstr>棒グラフ</vt:lpstr>
      <vt:lpstr>χ2乗検定の繰り返し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福田薫</dc:creator>
  <cp:lastModifiedBy>福田 薫</cp:lastModifiedBy>
  <cp:revision>59</cp:revision>
  <dcterms:created xsi:type="dcterms:W3CDTF">2019-05-22T22:05:28Z</dcterms:created>
  <dcterms:modified xsi:type="dcterms:W3CDTF">2020-06-11T02:11:16Z</dcterms:modified>
</cp:coreProperties>
</file>