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309" r:id="rId2"/>
    <p:sldId id="297" r:id="rId3"/>
    <p:sldId id="298" r:id="rId4"/>
    <p:sldId id="299" r:id="rId5"/>
    <p:sldId id="300" r:id="rId6"/>
    <p:sldId id="310" r:id="rId7"/>
    <p:sldId id="311" r:id="rId8"/>
    <p:sldId id="313" r:id="rId9"/>
    <p:sldId id="303" r:id="rId10"/>
    <p:sldId id="304" r:id="rId11"/>
    <p:sldId id="314" r:id="rId12"/>
    <p:sldId id="316" r:id="rId13"/>
    <p:sldId id="317" r:id="rId14"/>
    <p:sldId id="308" r:id="rId15"/>
    <p:sldId id="320" r:id="rId16"/>
    <p:sldId id="322" r:id="rId17"/>
    <p:sldId id="323" r:id="rId18"/>
    <p:sldId id="324" r:id="rId19"/>
    <p:sldId id="318" r:id="rId20"/>
    <p:sldId id="319" r:id="rId21"/>
  </p:sldIdLst>
  <p:sldSz cx="9144000" cy="6858000" type="screen4x3"/>
  <p:notesSz cx="6797675" cy="9926638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lecture\gohou\2020&#35611;&#32681;\&#31532;&#65303;&#22238;&#21697;&#35422;&#12479;&#12464;&#12388;&#12365;&#12467;&#12540;&#12497;&#12473;&#12398;&#26908;&#3203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受動文!$J$18:$J$21</c:f>
              <c:strCache>
                <c:ptCount val="4"/>
                <c:pt idx="0">
                  <c:v>News</c:v>
                </c:pt>
                <c:pt idx="1">
                  <c:v>Public</c:v>
                </c:pt>
                <c:pt idx="2">
                  <c:v>Academic</c:v>
                </c:pt>
                <c:pt idx="3">
                  <c:v>Fiction</c:v>
                </c:pt>
              </c:strCache>
            </c:strRef>
          </c:cat>
          <c:val>
            <c:numRef>
              <c:f>受動文!$K$18:$K$21</c:f>
              <c:numCache>
                <c:formatCode>#,##0</c:formatCode>
                <c:ptCount val="4"/>
                <c:pt idx="0">
                  <c:v>1971</c:v>
                </c:pt>
                <c:pt idx="1">
                  <c:v>2599</c:v>
                </c:pt>
                <c:pt idx="2" formatCode="General">
                  <c:v>3025</c:v>
                </c:pt>
                <c:pt idx="3" formatCode="General">
                  <c:v>1479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2C-461C-87AD-B173A795FC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944384"/>
        <c:axId val="215327104"/>
      </c:barChart>
      <c:catAx>
        <c:axId val="214944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327104"/>
        <c:crosses val="autoZero"/>
        <c:auto val="1"/>
        <c:lblAlgn val="ctr"/>
        <c:lblOffset val="100"/>
        <c:noMultiLvlLbl val="0"/>
      </c:catAx>
      <c:valAx>
        <c:axId val="2153271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214944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受動文!$J$18:$J$21</c:f>
              <c:strCache>
                <c:ptCount val="4"/>
                <c:pt idx="0">
                  <c:v>News</c:v>
                </c:pt>
                <c:pt idx="1">
                  <c:v>Public</c:v>
                </c:pt>
                <c:pt idx="2">
                  <c:v>Academic</c:v>
                </c:pt>
                <c:pt idx="3">
                  <c:v>Fiction</c:v>
                </c:pt>
              </c:strCache>
            </c:strRef>
          </c:cat>
          <c:val>
            <c:numRef>
              <c:f>受動文!$M$18:$M$21</c:f>
              <c:numCache>
                <c:formatCode>0</c:formatCode>
                <c:ptCount val="4"/>
                <c:pt idx="0">
                  <c:v>1103.7811925988981</c:v>
                </c:pt>
                <c:pt idx="1">
                  <c:v>1460.8838375321798</c:v>
                </c:pt>
                <c:pt idx="2">
                  <c:v>1864.6940977038066</c:v>
                </c:pt>
                <c:pt idx="3">
                  <c:v>581.11893881945241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A0-4D62-AC00-8713632FF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5334272"/>
        <c:axId val="215348352"/>
      </c:barChart>
      <c:catAx>
        <c:axId val="215334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5348352"/>
        <c:crosses val="autoZero"/>
        <c:auto val="1"/>
        <c:lblAlgn val="ctr"/>
        <c:lblOffset val="100"/>
        <c:noMultiLvlLbl val="0"/>
      </c:catAx>
      <c:valAx>
        <c:axId val="21534835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53342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3085739282589675E-2"/>
          <c:y val="5.1400554097404488E-2"/>
          <c:w val="0.86524759405074381"/>
          <c:h val="0.6242862350539516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Sheet1!$F$4:$F$7</c:f>
              <c:strCache>
                <c:ptCount val="4"/>
                <c:pt idx="0">
                  <c:v>News</c:v>
                </c:pt>
                <c:pt idx="1">
                  <c:v>Public</c:v>
                </c:pt>
                <c:pt idx="2">
                  <c:v>Academic</c:v>
                </c:pt>
                <c:pt idx="3">
                  <c:v>Fiction</c:v>
                </c:pt>
              </c:strCache>
            </c:strRef>
          </c:cat>
          <c:val>
            <c:numRef>
              <c:f>Sheet1!$I$4:$I$7</c:f>
              <c:numCache>
                <c:formatCode>0.0</c:formatCode>
                <c:ptCount val="4"/>
                <c:pt idx="0">
                  <c:v>20.192795535261286</c:v>
                </c:pt>
                <c:pt idx="1">
                  <c:v>17.891496729511349</c:v>
                </c:pt>
                <c:pt idx="2">
                  <c:v>18.24793388429752</c:v>
                </c:pt>
                <c:pt idx="3">
                  <c:v>14.266396213657877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2-4AA6-91F7-5EABC7BCF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087552"/>
        <c:axId val="216089344"/>
      </c:barChart>
      <c:catAx>
        <c:axId val="216087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6089344"/>
        <c:crosses val="autoZero"/>
        <c:auto val="1"/>
        <c:lblAlgn val="ctr"/>
        <c:lblOffset val="100"/>
        <c:noMultiLvlLbl val="0"/>
      </c:catAx>
      <c:valAx>
        <c:axId val="21608934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6087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0.10597</cdr:x>
      <cdr:y>0.81127</cdr:y>
    </cdr:from>
    <cdr:to>
      <cdr:x>0.9711</cdr:x>
      <cdr:y>1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419100" y="2194560"/>
          <a:ext cx="3421380" cy="510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ja-JP" altLang="en-US" sz="1100"/>
        </a:p>
      </cdr:txBody>
    </cdr:sp>
  </cdr:relSizeAnchor>
  <cdr:relSizeAnchor xmlns:cdr="http://schemas.openxmlformats.org/drawingml/2006/chartDrawing">
    <cdr:from>
      <cdr:x>0.03276</cdr:x>
      <cdr:y>0.7831</cdr:y>
    </cdr:from>
    <cdr:to>
      <cdr:x>0.99229</cdr:x>
      <cdr:y>0.93521</cdr:y>
    </cdr:to>
    <cdr:sp macro="" textlink="">
      <cdr:nvSpPr>
        <cdr:cNvPr id="3" name="テキスト ボックス 2"/>
        <cdr:cNvSpPr txBox="1"/>
      </cdr:nvSpPr>
      <cdr:spPr>
        <a:xfrm xmlns:a="http://schemas.openxmlformats.org/drawingml/2006/main">
          <a:off x="129540" y="2118360"/>
          <a:ext cx="3794760" cy="4114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ja-JP" altLang="en-US" sz="1100" dirty="0"/>
            <a:t>図１　受動文中の</a:t>
          </a:r>
          <a:r>
            <a:rPr lang="en-US" altLang="ja-JP" sz="1100" dirty="0"/>
            <a:t>by</a:t>
          </a:r>
          <a:r>
            <a:rPr lang="ja-JP" altLang="en-US" sz="1100" dirty="0"/>
            <a:t>＋行為者表現の生起率</a:t>
          </a:r>
          <a:endParaRPr lang="en-US" altLang="ja-JP" sz="1100" dirty="0"/>
        </a:p>
        <a:p xmlns:a="http://schemas.openxmlformats.org/drawingml/2006/main">
          <a:r>
            <a:rPr lang="ja-JP" altLang="en-US" sz="1100" dirty="0"/>
            <a:t>（</a:t>
          </a:r>
          <a:r>
            <a:rPr lang="en-US" altLang="ja-JP" sz="1100" dirty="0"/>
            <a:t>Brown</a:t>
          </a:r>
          <a:r>
            <a:rPr lang="ja-JP" altLang="en-US" sz="1100" dirty="0"/>
            <a:t>コーパス調べ）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695C75-049A-4511-ACEF-D96AE7B1706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0654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BDBA9-DC01-4B39-BEF0-0E0B9CCC4C1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607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493F57-4440-4EDE-9AB9-DFCED0A781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3436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CC080-263D-4556-B0DE-DC01733ADDD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21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83DBFE-9F72-4838-AAF8-D1F73EEE16C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4054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5734-75DB-40C1-B915-D5ABF8A2427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0212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1979B-3D2A-4EF0-94CF-91CE344A675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332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53231-6DD3-4068-8131-660A04AC40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26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4EEFD-87C5-4AC0-AD32-9B3D958153B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7025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E4CD8-353D-44ED-89CD-66FF08984B0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1947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4BC0B-DB3D-4D43-BDAD-DDCED375B44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92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FEA2F-CE7D-4C85-ABE7-AD14C27FE8E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9644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1F5C47-DD10-455F-98BB-D38008A4DC92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品詞タグ付きコーパスの検索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 smtClean="0"/>
              <a:t>「英語</a:t>
            </a:r>
            <a:r>
              <a:rPr kumimoji="1" lang="ja-JP" altLang="en-US" dirty="0" smtClean="0"/>
              <a:t>語法調査」</a:t>
            </a:r>
            <a:endParaRPr kumimoji="1" lang="en-US" altLang="ja-JP" dirty="0" smtClean="0"/>
          </a:p>
          <a:p>
            <a:r>
              <a:rPr lang="ja-JP" altLang="en-US" dirty="0" smtClean="0"/>
              <a:t>第</a:t>
            </a:r>
            <a:r>
              <a:rPr lang="en-US" altLang="ja-JP" dirty="0" smtClean="0"/>
              <a:t>7</a:t>
            </a:r>
            <a:r>
              <a:rPr lang="ja-JP" altLang="en-US" dirty="0" smtClean="0"/>
              <a:t>回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46373" y="46351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FF0000"/>
                </a:solidFill>
              </a:rPr>
              <a:t>①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pic>
        <p:nvPicPr>
          <p:cNvPr id="5" name="gohou07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3478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lang="ja-JP" altLang="en-US" sz="3600" dirty="0"/>
              <a:t>受動文の検索文字列</a:t>
            </a:r>
            <a:r>
              <a:rPr lang="en-US" altLang="ja-JP" sz="3600" dirty="0" smtClean="0"/>
              <a:t>(2)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dirty="0" smtClean="0"/>
              <a:t>tagged LOB [</a:t>
            </a:r>
            <a:r>
              <a:rPr kumimoji="1" lang="en-US" altLang="ja-JP" sz="2800" dirty="0" err="1" smtClean="0"/>
              <a:t>LOt</a:t>
            </a:r>
            <a:r>
              <a:rPr kumimoji="1" lang="en-US" altLang="ja-JP" sz="2800" dirty="0" smtClean="0"/>
              <a:t>] </a:t>
            </a:r>
            <a:r>
              <a:rPr kumimoji="1" lang="ja-JP" altLang="en-US" sz="2800" dirty="0" smtClean="0"/>
              <a:t>の場合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be</a:t>
            </a:r>
            <a:r>
              <a:rPr lang="ja-JP" altLang="en-US" sz="2800" dirty="0"/>
              <a:t>動詞のタグは、</a:t>
            </a:r>
            <a:r>
              <a:rPr lang="en-US" altLang="ja-JP" sz="2800" dirty="0"/>
              <a:t>\</a:t>
            </a:r>
            <a:r>
              <a:rPr lang="en-US" altLang="ja-JP" sz="2800" dirty="0" err="1"/>
              <a:t>w+_BE</a:t>
            </a:r>
            <a:r>
              <a:rPr lang="en-US" altLang="ja-JP" sz="2800" dirty="0"/>
              <a:t>(|M|R|Z|D|DZ|N|G)</a:t>
            </a:r>
          </a:p>
          <a:p>
            <a:pPr marL="0" indent="0">
              <a:buNone/>
            </a:pPr>
            <a:r>
              <a:rPr lang="ja-JP" altLang="en-US" sz="2800" dirty="0"/>
              <a:t>　否定辞は、</a:t>
            </a:r>
            <a:r>
              <a:rPr lang="en-US" altLang="ja-JP" sz="2800" dirty="0"/>
              <a:t>\</a:t>
            </a:r>
            <a:r>
              <a:rPr lang="en-US" altLang="ja-JP" sz="2800" dirty="0" err="1" smtClean="0"/>
              <a:t>w_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XNOT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/>
              <a:t>　副詞は、</a:t>
            </a:r>
            <a:r>
              <a:rPr lang="en-US" altLang="ja-JP" sz="2800" dirty="0"/>
              <a:t>\</a:t>
            </a:r>
            <a:r>
              <a:rPr lang="en-US" altLang="ja-JP" sz="2800" dirty="0" err="1"/>
              <a:t>w+_RB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  </a:t>
            </a:r>
            <a:r>
              <a:rPr lang="ja-JP" altLang="en-US" sz="2800" dirty="0"/>
              <a:t>オプショナルな否定辞と副詞⇒</a:t>
            </a:r>
            <a:r>
              <a:rPr lang="en-US" altLang="ja-JP" sz="2800" dirty="0"/>
              <a:t>( \w</a:t>
            </a:r>
            <a:r>
              <a:rPr lang="en-US" altLang="ja-JP" sz="2800" dirty="0" smtClean="0"/>
              <a:t>+_(XNOT|RB))?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動詞の過去分詞形は、</a:t>
            </a:r>
            <a:r>
              <a:rPr lang="en-US" altLang="ja-JP" sz="2800" dirty="0"/>
              <a:t>\w</a:t>
            </a:r>
            <a:r>
              <a:rPr lang="en-US" altLang="ja-JP" sz="2800" dirty="0" smtClean="0"/>
              <a:t>+_(BE|HV|D|VB)N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⇒</a:t>
            </a:r>
            <a:r>
              <a:rPr lang="en-US" altLang="ja-JP" sz="2800" dirty="0">
                <a:solidFill>
                  <a:srgbClr val="FF0000"/>
                </a:solidFill>
              </a:rPr>
              <a:t>\b\</a:t>
            </a:r>
            <a:r>
              <a:rPr lang="en-US" altLang="ja-JP" sz="2800" dirty="0" err="1">
                <a:solidFill>
                  <a:srgbClr val="FF0000"/>
                </a:solidFill>
              </a:rPr>
              <a:t>w+_BE</a:t>
            </a:r>
            <a:r>
              <a:rPr lang="en-US" altLang="ja-JP" sz="2800" dirty="0">
                <a:solidFill>
                  <a:srgbClr val="FF0000"/>
                </a:solidFill>
              </a:rPr>
              <a:t>(|M|R|Z|D|DZ|N|G)( \w</a:t>
            </a:r>
            <a:r>
              <a:rPr lang="en-US" altLang="ja-JP" sz="2800" dirty="0" smtClean="0">
                <a:solidFill>
                  <a:srgbClr val="FF0000"/>
                </a:solidFill>
              </a:rPr>
              <a:t>+_(XNOT|RB))? </a:t>
            </a:r>
            <a:r>
              <a:rPr lang="en-US" altLang="ja-JP" sz="2800" dirty="0">
                <a:solidFill>
                  <a:srgbClr val="FF0000"/>
                </a:solidFill>
              </a:rPr>
              <a:t>\w</a:t>
            </a:r>
            <a:r>
              <a:rPr lang="en-US" altLang="ja-JP" sz="2800" dirty="0" smtClean="0">
                <a:solidFill>
                  <a:srgbClr val="FF0000"/>
                </a:solidFill>
              </a:rPr>
              <a:t>+_</a:t>
            </a:r>
            <a:r>
              <a:rPr lang="en-US" altLang="ja-JP" sz="2800" dirty="0">
                <a:solidFill>
                  <a:srgbClr val="FF0000"/>
                </a:solidFill>
              </a:rPr>
              <a:t>(BE|HV|D|VB)N</a:t>
            </a:r>
            <a:r>
              <a:rPr lang="en-US" altLang="ja-JP" sz="2800" dirty="0" smtClean="0">
                <a:solidFill>
                  <a:srgbClr val="FF0000"/>
                </a:solidFill>
              </a:rPr>
              <a:t>\b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/>
              <a:t>⇒</a:t>
            </a:r>
            <a:r>
              <a:rPr lang="en-US" altLang="ja-JP" sz="2800" dirty="0" smtClean="0"/>
              <a:t>[</a:t>
            </a:r>
            <a:r>
              <a:rPr lang="en-US" altLang="ja-JP" sz="2800" dirty="0" err="1" smtClean="0"/>
              <a:t>LOt</a:t>
            </a:r>
            <a:r>
              <a:rPr lang="en-US" altLang="ja-JP" sz="2800" dirty="0"/>
              <a:t>]</a:t>
            </a:r>
            <a:r>
              <a:rPr lang="ja-JP" altLang="en-US" sz="2800" dirty="0"/>
              <a:t>を指定して検索すると、</a:t>
            </a:r>
            <a:r>
              <a:rPr lang="en-US" altLang="ja-JP" sz="2800" dirty="0" smtClean="0"/>
              <a:t>12,799</a:t>
            </a:r>
            <a:r>
              <a:rPr lang="ja-JP" altLang="en-US" sz="2800" dirty="0" smtClean="0"/>
              <a:t>件の</a:t>
            </a:r>
            <a:r>
              <a:rPr lang="ja-JP" altLang="en-US" sz="2800" dirty="0"/>
              <a:t>用例</a:t>
            </a:r>
          </a:p>
          <a:p>
            <a:pPr marL="0" indent="0">
              <a:buNone/>
            </a:pPr>
            <a:r>
              <a:rPr lang="ja-JP" altLang="en-US" sz="2800" dirty="0"/>
              <a:t>⇒「集計ボタン」で、ファイル別頻度⇒</a:t>
            </a:r>
            <a:r>
              <a:rPr lang="en-US" altLang="ja-JP" sz="2800" dirty="0"/>
              <a:t>Excel</a:t>
            </a:r>
            <a:r>
              <a:rPr lang="ja-JP" altLang="en-US" sz="2800" dirty="0"/>
              <a:t>に保存</a:t>
            </a:r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7" y="-45045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⑩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528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3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lang="ja-JP" altLang="en-US" sz="3600" dirty="0"/>
              <a:t>受動文の検索文字列</a:t>
            </a:r>
            <a:r>
              <a:rPr lang="en-US" altLang="ja-JP" sz="3600" dirty="0" smtClean="0"/>
              <a:t>(3)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268760"/>
            <a:ext cx="843528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dirty="0" smtClean="0"/>
              <a:t>tagged Frown, FLOB [</a:t>
            </a:r>
            <a:r>
              <a:rPr lang="en-US" altLang="ja-JP" sz="2800" dirty="0" err="1" smtClean="0"/>
              <a:t>FR</a:t>
            </a:r>
            <a:r>
              <a:rPr kumimoji="1" lang="en-US" altLang="ja-JP" sz="2800" dirty="0" err="1" smtClean="0"/>
              <a:t>t</a:t>
            </a:r>
            <a:r>
              <a:rPr kumimoji="1" lang="en-US" altLang="ja-JP" sz="2800" dirty="0" smtClean="0"/>
              <a:t>, </a:t>
            </a:r>
            <a:r>
              <a:rPr kumimoji="1" lang="en-US" altLang="ja-JP" sz="2800" dirty="0" err="1" smtClean="0"/>
              <a:t>FLt</a:t>
            </a:r>
            <a:r>
              <a:rPr kumimoji="1" lang="en-US" altLang="ja-JP" sz="2800" dirty="0" smtClean="0"/>
              <a:t>] </a:t>
            </a:r>
            <a:r>
              <a:rPr kumimoji="1" lang="ja-JP" altLang="en-US" sz="2800" dirty="0" smtClean="0"/>
              <a:t>の場合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en-US" altLang="ja-JP" sz="2800" dirty="0"/>
              <a:t>be</a:t>
            </a:r>
            <a:r>
              <a:rPr lang="ja-JP" altLang="en-US" sz="2800" dirty="0"/>
              <a:t>動詞のタグは、</a:t>
            </a:r>
            <a:r>
              <a:rPr lang="en-US" altLang="ja-JP" sz="2800" dirty="0"/>
              <a:t>\</a:t>
            </a:r>
            <a:r>
              <a:rPr lang="en-US" altLang="ja-JP" sz="2800" dirty="0" err="1"/>
              <a:t>w</a:t>
            </a:r>
            <a:r>
              <a:rPr lang="en-US" altLang="ja-JP" sz="2800" dirty="0" err="1" smtClean="0"/>
              <a:t>+_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VB</a:t>
            </a:r>
            <a:r>
              <a:rPr lang="en-US" altLang="ja-JP" sz="2800" dirty="0" smtClean="0"/>
              <a:t>(|P|Z|D|N|G</a:t>
            </a:r>
            <a:r>
              <a:rPr lang="en-US" altLang="ja-JP" sz="2800" dirty="0"/>
              <a:t>)</a:t>
            </a:r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否定辞と副詞は</a:t>
            </a:r>
            <a:r>
              <a:rPr lang="ja-JP" altLang="en-US" sz="2800" dirty="0"/>
              <a:t>、</a:t>
            </a:r>
            <a:r>
              <a:rPr lang="en-US" altLang="ja-JP" sz="2800" dirty="0"/>
              <a:t>\</a:t>
            </a:r>
            <a:r>
              <a:rPr lang="en-US" altLang="ja-JP" sz="2800" dirty="0" err="1" smtClean="0"/>
              <a:t>w+_RB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/>
              <a:t>  </a:t>
            </a:r>
            <a:r>
              <a:rPr lang="ja-JP" altLang="en-US" sz="2800" dirty="0"/>
              <a:t>オプショナルな否定辞と副詞⇒</a:t>
            </a:r>
            <a:r>
              <a:rPr lang="en-US" altLang="ja-JP" sz="2800" dirty="0"/>
              <a:t>( \</a:t>
            </a:r>
            <a:r>
              <a:rPr lang="en-US" altLang="ja-JP" sz="2800" dirty="0" err="1"/>
              <a:t>w</a:t>
            </a:r>
            <a:r>
              <a:rPr lang="en-US" altLang="ja-JP" sz="2800" dirty="0" err="1" smtClean="0"/>
              <a:t>+_RB</a:t>
            </a:r>
            <a:r>
              <a:rPr lang="en-US" altLang="ja-JP" sz="2800" dirty="0" smtClean="0"/>
              <a:t>)?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動詞の過去分詞形は、</a:t>
            </a:r>
            <a:r>
              <a:rPr lang="en-US" altLang="ja-JP" sz="2800" dirty="0"/>
              <a:t>\</a:t>
            </a:r>
            <a:r>
              <a:rPr lang="en-US" altLang="ja-JP" sz="2800" dirty="0" err="1"/>
              <a:t>w+_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V</a:t>
            </a:r>
            <a:r>
              <a:rPr lang="en-US" altLang="ja-JP" sz="2800" dirty="0" smtClean="0">
                <a:solidFill>
                  <a:srgbClr val="FF0000"/>
                </a:solidFill>
              </a:rPr>
              <a:t>(B|H|D|V)N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/>
              <a:t>⇒</a:t>
            </a:r>
            <a:r>
              <a:rPr lang="en-US" altLang="ja-JP" sz="2800" dirty="0">
                <a:solidFill>
                  <a:srgbClr val="FF0000"/>
                </a:solidFill>
              </a:rPr>
              <a:t>\b\</a:t>
            </a:r>
            <a:r>
              <a:rPr lang="en-US" altLang="ja-JP" sz="2800" dirty="0" err="1">
                <a:solidFill>
                  <a:srgbClr val="FF0000"/>
                </a:solidFill>
              </a:rPr>
              <a:t>w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+_VB</a:t>
            </a:r>
            <a:r>
              <a:rPr lang="en-US" altLang="ja-JP" sz="2800" dirty="0" smtClean="0">
                <a:solidFill>
                  <a:srgbClr val="FF0000"/>
                </a:solidFill>
              </a:rPr>
              <a:t>(|</a:t>
            </a:r>
            <a:r>
              <a:rPr lang="en-US" altLang="ja-JP" sz="2800" dirty="0">
                <a:solidFill>
                  <a:srgbClr val="FF0000"/>
                </a:solidFill>
              </a:rPr>
              <a:t>P|Z|D|N|G</a:t>
            </a:r>
            <a:r>
              <a:rPr lang="en-US" altLang="ja-JP" sz="2800" dirty="0" smtClean="0">
                <a:solidFill>
                  <a:srgbClr val="FF0000"/>
                </a:solidFill>
              </a:rPr>
              <a:t>)( </a:t>
            </a:r>
            <a:r>
              <a:rPr lang="en-US" altLang="ja-JP" sz="2800" dirty="0">
                <a:solidFill>
                  <a:srgbClr val="FF0000"/>
                </a:solidFill>
              </a:rPr>
              <a:t>\</a:t>
            </a:r>
            <a:r>
              <a:rPr lang="en-US" altLang="ja-JP" sz="2800" dirty="0" err="1">
                <a:solidFill>
                  <a:srgbClr val="FF0000"/>
                </a:solidFill>
              </a:rPr>
              <a:t>w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+_RB</a:t>
            </a:r>
            <a:r>
              <a:rPr lang="en-US" altLang="ja-JP" sz="2800" dirty="0" smtClean="0">
                <a:solidFill>
                  <a:srgbClr val="FF0000"/>
                </a:solidFill>
              </a:rPr>
              <a:t>)? </a:t>
            </a:r>
            <a:r>
              <a:rPr lang="en-US" altLang="ja-JP" sz="2800" dirty="0">
                <a:solidFill>
                  <a:srgbClr val="FF0000"/>
                </a:solidFill>
              </a:rPr>
              <a:t>\</a:t>
            </a:r>
            <a:r>
              <a:rPr lang="en-US" altLang="ja-JP" sz="2800" dirty="0" err="1">
                <a:solidFill>
                  <a:srgbClr val="FF0000"/>
                </a:solidFill>
              </a:rPr>
              <a:t>w+_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V</a:t>
            </a:r>
            <a:r>
              <a:rPr lang="en-US" altLang="ja-JP" sz="2800" dirty="0" smtClean="0">
                <a:solidFill>
                  <a:srgbClr val="FF0000"/>
                </a:solidFill>
              </a:rPr>
              <a:t>(B|H|D|V)N\b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/>
              <a:t>⇒</a:t>
            </a:r>
            <a:r>
              <a:rPr lang="en-US" altLang="ja-JP" sz="2800" dirty="0" smtClean="0"/>
              <a:t>[</a:t>
            </a:r>
            <a:r>
              <a:rPr lang="en-US" altLang="ja-JP" sz="2800" dirty="0" err="1" smtClean="0"/>
              <a:t>FRt</a:t>
            </a:r>
            <a:r>
              <a:rPr lang="en-US" altLang="ja-JP" sz="2800" dirty="0"/>
              <a:t>]</a:t>
            </a:r>
            <a:r>
              <a:rPr lang="ja-JP" altLang="en-US" sz="2800" dirty="0"/>
              <a:t>を指定して検索すると</a:t>
            </a:r>
            <a:r>
              <a:rPr lang="ja-JP" altLang="en-US" sz="2800" dirty="0" smtClean="0"/>
              <a:t>、</a:t>
            </a:r>
            <a:r>
              <a:rPr lang="en-US" altLang="ja-JP" sz="2800" dirty="0" smtClean="0"/>
              <a:t>9,573</a:t>
            </a:r>
            <a:r>
              <a:rPr lang="ja-JP" altLang="en-US" sz="2800" dirty="0" smtClean="0"/>
              <a:t>件の用例</a:t>
            </a:r>
            <a:endParaRPr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⇒</a:t>
            </a:r>
            <a:r>
              <a:rPr lang="en-US" altLang="ja-JP" sz="2800" dirty="0"/>
              <a:t>[</a:t>
            </a:r>
            <a:r>
              <a:rPr lang="en-US" altLang="ja-JP" sz="2800" dirty="0" err="1" smtClean="0"/>
              <a:t>FLt</a:t>
            </a:r>
            <a:r>
              <a:rPr lang="en-US" altLang="ja-JP" sz="2800" dirty="0"/>
              <a:t>]</a:t>
            </a:r>
            <a:r>
              <a:rPr lang="ja-JP" altLang="en-US" sz="2800" dirty="0"/>
              <a:t>を指定して検索すると</a:t>
            </a:r>
            <a:r>
              <a:rPr lang="ja-JP" altLang="en-US" sz="2800" dirty="0" smtClean="0"/>
              <a:t>、</a:t>
            </a:r>
            <a:r>
              <a:rPr lang="en-US" altLang="ja-JP" sz="2800" dirty="0" smtClean="0"/>
              <a:t>12,009</a:t>
            </a:r>
            <a:r>
              <a:rPr lang="ja-JP" altLang="en-US" sz="2800" dirty="0" smtClean="0"/>
              <a:t>件の用例</a:t>
            </a:r>
            <a:endParaRPr lang="ja-JP" altLang="en-US" sz="2800" dirty="0"/>
          </a:p>
          <a:p>
            <a:pPr marL="0" indent="0">
              <a:buNone/>
            </a:pPr>
            <a:r>
              <a:rPr lang="ja-JP" altLang="en-US" sz="2800" dirty="0"/>
              <a:t>⇒「集計ボタン」で、ファイル別頻度⇒</a:t>
            </a:r>
            <a:r>
              <a:rPr lang="en-US" altLang="ja-JP" sz="2800" dirty="0"/>
              <a:t>Excel</a:t>
            </a:r>
            <a:r>
              <a:rPr lang="ja-JP" altLang="en-US" sz="2800" dirty="0"/>
              <a:t>に保存</a:t>
            </a:r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5" y="-45045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⑪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606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16824" cy="792088"/>
          </a:xfrm>
        </p:spPr>
        <p:txBody>
          <a:bodyPr/>
          <a:lstStyle/>
          <a:p>
            <a:pPr algn="l"/>
            <a:r>
              <a:rPr lang="ja-JP" altLang="en-US" sz="3600" dirty="0"/>
              <a:t>受動</a:t>
            </a:r>
            <a:r>
              <a:rPr lang="ja-JP" altLang="en-US" sz="3600" dirty="0" smtClean="0"/>
              <a:t>文のジャンル別頻度の比較</a:t>
            </a:r>
            <a:r>
              <a:rPr lang="en-US" altLang="ja-JP" sz="3600" dirty="0" smtClean="0"/>
              <a:t>(1)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052737"/>
            <a:ext cx="8784976" cy="2952327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 smtClean="0"/>
              <a:t>表１　</a:t>
            </a:r>
            <a:r>
              <a:rPr lang="en-US" altLang="ja-JP" sz="2000" dirty="0" smtClean="0"/>
              <a:t>Brown</a:t>
            </a:r>
            <a:r>
              <a:rPr lang="ja-JP" altLang="en-US" sz="2000" dirty="0" smtClean="0"/>
              <a:t>コーパスのジャンル構成と受動文の頻度</a:t>
            </a:r>
            <a:r>
              <a:rPr lang="ja-JP" altLang="en-US" sz="2000" dirty="0"/>
              <a:t>　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　　　　　　　　　　　　　　　語数　   　　頻度   標準化頻度（</a:t>
            </a:r>
            <a:r>
              <a:rPr lang="en-US" altLang="ja-JP" sz="2000" dirty="0" smtClean="0"/>
              <a:t>10</a:t>
            </a:r>
            <a:r>
              <a:rPr lang="ja-JP" altLang="en-US" sz="2000" dirty="0" smtClean="0"/>
              <a:t>万語当り）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en-US" altLang="ja-JP" sz="2000" dirty="0" smtClean="0"/>
              <a:t>News </a:t>
            </a:r>
            <a:r>
              <a:rPr lang="ja-JP" altLang="en-US" sz="2000" dirty="0" smtClean="0"/>
              <a:t>　　　　</a:t>
            </a:r>
            <a:r>
              <a:rPr lang="en-US" altLang="ja-JP" sz="2000" dirty="0" smtClean="0"/>
              <a:t>A~C</a:t>
            </a:r>
            <a:r>
              <a:rPr lang="ja-JP" altLang="en-US" sz="2000" dirty="0" smtClean="0"/>
              <a:t>　　　</a:t>
            </a:r>
            <a:r>
              <a:rPr lang="en-US" altLang="ja-JP" sz="2000" dirty="0" smtClean="0"/>
              <a:t>178,568      1,971</a:t>
            </a:r>
            <a:r>
              <a:rPr lang="ja-JP" altLang="en-US" sz="2000" dirty="0" smtClean="0"/>
              <a:t>　　　 </a:t>
            </a:r>
            <a:r>
              <a:rPr lang="en-US" altLang="ja-JP" sz="2000" dirty="0" smtClean="0"/>
              <a:t>1,104</a:t>
            </a:r>
          </a:p>
          <a:p>
            <a:pPr marL="0" indent="0">
              <a:buNone/>
            </a:pPr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Public</a:t>
            </a:r>
            <a:r>
              <a:rPr kumimoji="1" lang="ja-JP" altLang="en-US" sz="2000" dirty="0" smtClean="0"/>
              <a:t>　　　　</a:t>
            </a:r>
            <a:r>
              <a:rPr kumimoji="1" lang="en-US" altLang="ja-JP" sz="2000" dirty="0" smtClean="0"/>
              <a:t> D~F       177.906      2,599        1,461</a:t>
            </a:r>
          </a:p>
          <a:p>
            <a:pPr marL="0" indent="0">
              <a:buNone/>
            </a:pPr>
            <a:r>
              <a:rPr lang="en-US" altLang="ja-JP" sz="2000" dirty="0" smtClean="0"/>
              <a:t>  Academic </a:t>
            </a:r>
            <a:r>
              <a:rPr lang="ja-JP" altLang="en-US" sz="2000" dirty="0" smtClean="0"/>
              <a:t>　　</a:t>
            </a:r>
            <a:r>
              <a:rPr lang="en-US" altLang="ja-JP" sz="2000" dirty="0" smtClean="0"/>
              <a:t>J           162,225      3,025        1,865</a:t>
            </a:r>
          </a:p>
          <a:p>
            <a:pPr marL="0" indent="0">
              <a:buNone/>
            </a:pPr>
            <a:r>
              <a:rPr kumimoji="1" lang="en-US" altLang="ja-JP" sz="2000" dirty="0" smtClean="0"/>
              <a:t>  Fiction </a:t>
            </a:r>
            <a:r>
              <a:rPr kumimoji="1" lang="ja-JP" altLang="en-US" sz="2000" dirty="0" smtClean="0"/>
              <a:t>　　　 </a:t>
            </a:r>
            <a:r>
              <a:rPr lang="en-US" altLang="ja-JP" sz="2000" dirty="0"/>
              <a:t>K</a:t>
            </a:r>
            <a:r>
              <a:rPr kumimoji="1" lang="en-US" altLang="ja-JP" sz="2000" dirty="0" smtClean="0"/>
              <a:t>~R        254,509      1,479           581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ジャンル</a:t>
            </a:r>
            <a:r>
              <a:rPr lang="ja-JP" altLang="en-US" sz="2000" dirty="0"/>
              <a:t>ごとに語数が異なる⇒（単純な頻度比較はできない）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⇒条件を等しくするために、単位当たりに変換（標準化）</a:t>
            </a:r>
            <a:endParaRPr lang="en-US" altLang="ja-JP" sz="2000" dirty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-45045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⑫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9224106"/>
              </p:ext>
            </p:extLst>
          </p:nvPr>
        </p:nvGraphicFramePr>
        <p:xfrm>
          <a:off x="683568" y="4329441"/>
          <a:ext cx="3093720" cy="2266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042909"/>
              </p:ext>
            </p:extLst>
          </p:nvPr>
        </p:nvGraphicFramePr>
        <p:xfrm>
          <a:off x="5004048" y="4382796"/>
          <a:ext cx="302433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右矢印 6"/>
          <p:cNvSpPr/>
          <p:nvPr/>
        </p:nvSpPr>
        <p:spPr bwMode="auto">
          <a:xfrm>
            <a:off x="4067944" y="5013176"/>
            <a:ext cx="648072" cy="6480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8" name="gohou07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2396" y="629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1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16824" cy="792088"/>
          </a:xfrm>
        </p:spPr>
        <p:txBody>
          <a:bodyPr/>
          <a:lstStyle/>
          <a:p>
            <a:pPr algn="l"/>
            <a:r>
              <a:rPr lang="ja-JP" altLang="en-US" sz="3600" dirty="0"/>
              <a:t>受動</a:t>
            </a:r>
            <a:r>
              <a:rPr lang="ja-JP" altLang="en-US" sz="3600" dirty="0" smtClean="0"/>
              <a:t>文のジャンル別頻度の比較</a:t>
            </a:r>
            <a:r>
              <a:rPr lang="en-US" altLang="ja-JP" sz="3600" dirty="0" smtClean="0"/>
              <a:t>(2)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052737"/>
            <a:ext cx="8784976" cy="2664295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標準化</a:t>
            </a:r>
            <a:r>
              <a:rPr lang="ja-JP" altLang="en-US" sz="2800" dirty="0"/>
              <a:t>頻度</a:t>
            </a:r>
            <a:r>
              <a:rPr lang="ja-JP" altLang="en-US" sz="2800" dirty="0" smtClean="0"/>
              <a:t>を用いて、ジャンル間の頻度比較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0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-45045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⑬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219903"/>
              </p:ext>
            </p:extLst>
          </p:nvPr>
        </p:nvGraphicFramePr>
        <p:xfrm>
          <a:off x="251520" y="1628801"/>
          <a:ext cx="8784976" cy="4167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6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2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64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64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432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85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5202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dirty="0">
                          <a:effectLst/>
                        </a:rPr>
                        <a:t>表２　</a:t>
                      </a:r>
                      <a:r>
                        <a:rPr lang="en-US" altLang="ja-JP" sz="1800" u="none" strike="noStrike" dirty="0">
                          <a:effectLst/>
                        </a:rPr>
                        <a:t>Brown</a:t>
                      </a:r>
                      <a:r>
                        <a:rPr lang="ja-JP" altLang="en-US" sz="1800" u="none" strike="noStrike" dirty="0">
                          <a:effectLst/>
                        </a:rPr>
                        <a:t>コーパスにおける受動文の標準化頻度と</a:t>
                      </a:r>
                      <a:r>
                        <a:rPr lang="en-US" altLang="ja-JP" sz="1800" u="none" strike="noStrike" dirty="0">
                          <a:effectLst/>
                        </a:rPr>
                        <a:t>χ</a:t>
                      </a:r>
                      <a:r>
                        <a:rPr lang="ja-JP" altLang="en-US" sz="1800" u="none" strike="noStrike" dirty="0">
                          <a:effectLst/>
                        </a:rPr>
                        <a:t>２乗検定に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よる</a:t>
                      </a:r>
                      <a:endParaRPr lang="en-US" altLang="ja-JP" sz="18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ja-JP" altLang="en-US" sz="1800" u="none" strike="noStrike" dirty="0" smtClean="0">
                          <a:effectLst/>
                        </a:rPr>
                        <a:t>ジャンル</a:t>
                      </a:r>
                      <a:r>
                        <a:rPr lang="ja-JP" altLang="en-US" sz="1800" u="none" strike="noStrike" dirty="0">
                          <a:effectLst/>
                        </a:rPr>
                        <a:t>別比較の結果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04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 dirty="0">
                          <a:effectLst/>
                        </a:rPr>
                        <a:t>ジャンル１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 dirty="0">
                          <a:effectLst/>
                        </a:rPr>
                        <a:t>ジャンル２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400" u="none" strike="noStrike" dirty="0" smtClean="0">
                          <a:effectLst/>
                        </a:rPr>
                        <a:t>標準化</a:t>
                      </a:r>
                      <a:endParaRPr lang="en-US" altLang="zh-TW" sz="1400" u="none" strike="noStrike" dirty="0" smtClean="0">
                        <a:effectLst/>
                      </a:endParaRPr>
                    </a:p>
                    <a:p>
                      <a:pPr algn="r" fontAlgn="ctr"/>
                      <a:r>
                        <a:rPr lang="zh-TW" altLang="en-US" sz="1400" u="none" strike="noStrike" dirty="0" smtClean="0">
                          <a:effectLst/>
                        </a:rPr>
                        <a:t>頻度</a:t>
                      </a:r>
                      <a:r>
                        <a:rPr lang="zh-TW" altLang="en-US" sz="1400" u="none" strike="noStrike" dirty="0">
                          <a:effectLst/>
                        </a:rPr>
                        <a:t>１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400" u="none" strike="noStrike" dirty="0" smtClean="0">
                          <a:effectLst/>
                        </a:rPr>
                        <a:t>標準化</a:t>
                      </a:r>
                      <a:endParaRPr lang="en-US" altLang="zh-TW" sz="1400" u="none" strike="noStrike" dirty="0" smtClean="0">
                        <a:effectLst/>
                      </a:endParaRPr>
                    </a:p>
                    <a:p>
                      <a:pPr algn="r" fontAlgn="ctr"/>
                      <a:r>
                        <a:rPr lang="zh-TW" altLang="en-US" sz="1400" u="none" strike="noStrike" dirty="0" smtClean="0">
                          <a:effectLst/>
                        </a:rPr>
                        <a:t>頻度</a:t>
                      </a:r>
                      <a:r>
                        <a:rPr lang="zh-TW" altLang="en-US" sz="1400" u="none" strike="noStrike" dirty="0">
                          <a:effectLst/>
                        </a:rPr>
                        <a:t>２</a:t>
                      </a:r>
                      <a:endParaRPr lang="zh-TW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u="none" strike="noStrike" dirty="0">
                          <a:effectLst/>
                        </a:rPr>
                        <a:t>予測頻度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600" u="none" strike="noStrike">
                          <a:effectLst/>
                        </a:rPr>
                        <a:t>χ2</a:t>
                      </a:r>
                      <a:r>
                        <a:rPr lang="ja-JP" altLang="en-US" sz="1600" u="none" strike="noStrike">
                          <a:effectLst/>
                        </a:rPr>
                        <a:t>乗値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ｐ</a:t>
                      </a:r>
                      <a:r>
                        <a:rPr lang="ja-JP" altLang="en-US" sz="1600" u="none" strike="noStrike">
                          <a:effectLst/>
                        </a:rPr>
                        <a:t>値</a:t>
                      </a:r>
                      <a:endParaRPr lang="ja-JP" altLang="en-US" sz="16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u="none" strike="noStrike" dirty="0" smtClean="0">
                          <a:effectLst/>
                        </a:rPr>
                        <a:t>　　結論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Academic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Public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1865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1461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1663.0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49.07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800" u="none" strike="noStrike" baseline="0" dirty="0" smtClean="0">
                          <a:effectLst/>
                        </a:rPr>
                        <a:t>  　</a:t>
                      </a:r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Academic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News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1865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1102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1484.5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195.06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u="none" strike="noStrike" dirty="0" smtClean="0">
                          <a:effectLst/>
                        </a:rPr>
                        <a:t> 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3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Academic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Fiction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1865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581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1223.0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674.02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u="none" strike="noStrike" dirty="0" smtClean="0">
                          <a:effectLst/>
                        </a:rPr>
                        <a:t> 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3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Public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News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1461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1102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1282.5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49.69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u="none" strike="noStrike" dirty="0" smtClean="0">
                          <a:effectLst/>
                        </a:rPr>
                        <a:t> 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　</a:t>
                      </a:r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3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Public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Fiction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1461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581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1021.0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</a:rPr>
                        <a:t>379.24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u="none" strike="noStrike" dirty="0" smtClean="0">
                          <a:effectLst/>
                        </a:rPr>
                        <a:t> 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　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53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News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Fiction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1102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581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842.5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 smtClean="0">
                          <a:effectLst/>
                        </a:rPr>
                        <a:t>162.33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>
                          <a:effectLst/>
                        </a:rPr>
                        <a:t>0.00000 </a:t>
                      </a:r>
                      <a:endParaRPr lang="en-US" altLang="ja-JP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800" u="none" strike="noStrike" dirty="0" smtClean="0">
                          <a:effectLst/>
                        </a:rPr>
                        <a:t> </a:t>
                      </a:r>
                      <a:r>
                        <a:rPr lang="ja-JP" altLang="en-US" sz="1800" u="none" strike="noStrike" dirty="0" smtClean="0">
                          <a:effectLst/>
                        </a:rPr>
                        <a:t>　</a:t>
                      </a:r>
                      <a:r>
                        <a:rPr lang="ja-JP" altLang="en-US" sz="18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177967" y="6021288"/>
            <a:ext cx="8691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smtClean="0"/>
              <a:t>χ2</a:t>
            </a:r>
            <a:r>
              <a:rPr kumimoji="1" lang="ja-JP" altLang="en-US" dirty="0" smtClean="0"/>
              <a:t>乗検定を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回繰り返し⇒ボンフェローニの方法により</a:t>
            </a:r>
            <a:r>
              <a:rPr kumimoji="1" lang="en-US" altLang="ja-JP" dirty="0" smtClean="0"/>
              <a:t>p</a:t>
            </a:r>
            <a:r>
              <a:rPr kumimoji="1" lang="ja-JP" altLang="en-US" dirty="0" smtClean="0"/>
              <a:t>値＜</a:t>
            </a:r>
            <a:r>
              <a:rPr kumimoji="1" lang="en-US" altLang="ja-JP" dirty="0" smtClean="0"/>
              <a:t>0.0083</a:t>
            </a:r>
            <a:r>
              <a:rPr kumimoji="1" lang="ja-JP" altLang="en-US" dirty="0" smtClean="0"/>
              <a:t>のとき有意と判定</a:t>
            </a:r>
            <a:endParaRPr kumimoji="1" lang="en-US" altLang="ja-JP" dirty="0" smtClean="0"/>
          </a:p>
          <a:p>
            <a:pPr algn="l"/>
            <a:r>
              <a:rPr lang="ja-JP" altLang="en-US" dirty="0" smtClean="0"/>
              <a:t>⇒ すべてのジャンル間に有意差があると</a:t>
            </a:r>
            <a:r>
              <a:rPr lang="ja-JP" altLang="en-US" dirty="0" smtClean="0"/>
              <a:t>結論⇒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Academic &gt; Public &gt; News &gt; Fiction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5" name="gohou07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0800" y="6226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5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6864" cy="792088"/>
          </a:xfrm>
        </p:spPr>
        <p:txBody>
          <a:bodyPr/>
          <a:lstStyle/>
          <a:p>
            <a:pPr algn="l"/>
            <a:r>
              <a:rPr lang="ja-JP" altLang="en-US" sz="3600" dirty="0"/>
              <a:t>受動文のジャンル別頻度の比較</a:t>
            </a:r>
            <a:r>
              <a:rPr lang="en-US" altLang="ja-JP" sz="3600" dirty="0" smtClean="0"/>
              <a:t>(3)</a:t>
            </a:r>
            <a:endParaRPr kumimoji="1" lang="ja-JP" altLang="en-US" sz="36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794583"/>
              </p:ext>
            </p:extLst>
          </p:nvPr>
        </p:nvGraphicFramePr>
        <p:xfrm>
          <a:off x="503548" y="1052736"/>
          <a:ext cx="8136904" cy="4084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6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67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21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8433">
                <a:tc gridSpan="8">
                  <a:txBody>
                    <a:bodyPr/>
                    <a:lstStyle/>
                    <a:p>
                      <a:pPr algn="l" fontAlgn="ctr"/>
                      <a:r>
                        <a:rPr lang="ja-JP" altLang="en-US" sz="1600" u="none" strike="noStrike" dirty="0">
                          <a:effectLst/>
                        </a:rPr>
                        <a:t>表</a:t>
                      </a:r>
                      <a:r>
                        <a:rPr lang="en-US" altLang="ja-JP" sz="1600" u="none" strike="noStrike" dirty="0">
                          <a:effectLst/>
                        </a:rPr>
                        <a:t>3 LOB</a:t>
                      </a:r>
                      <a:r>
                        <a:rPr lang="ja-JP" altLang="en-US" sz="1600" u="none" strike="noStrike" dirty="0">
                          <a:effectLst/>
                        </a:rPr>
                        <a:t>コーパスにおける受動文の標準化頻度と</a:t>
                      </a:r>
                      <a:r>
                        <a:rPr lang="en-US" altLang="ja-JP" sz="1600" u="none" strike="noStrike" dirty="0">
                          <a:effectLst/>
                        </a:rPr>
                        <a:t>χ</a:t>
                      </a:r>
                      <a:r>
                        <a:rPr lang="ja-JP" altLang="en-US" sz="1600" u="none" strike="noStrike" dirty="0">
                          <a:effectLst/>
                        </a:rPr>
                        <a:t>２乗検定によるジャンル別比較の結果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33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ジャンル１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ジャンル２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標準化</a:t>
                      </a:r>
                      <a:endParaRPr lang="en-US" altLang="ja-JP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頻度１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標準化</a:t>
                      </a:r>
                      <a:endParaRPr lang="en-US" altLang="ja-JP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頻度２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予測頻度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χ2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乗値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ｐ</a:t>
                      </a:r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値</a:t>
                      </a:r>
                      <a:endParaRPr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結論</a:t>
                      </a:r>
                      <a:endParaRPr lang="ja-JP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1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Academic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Public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1944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1728.5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53.73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  <a:latin typeface="+mj-lt"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Academic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j-lt"/>
                        </a:rPr>
                        <a:t>News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1596.0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151.76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  <a:latin typeface="+mj-lt"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>
                          <a:effectLst/>
                        </a:rPr>
                        <a:t>有意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Academic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Fiction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1262.5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735.75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  <a:latin typeface="+mj-lt"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>
                          <a:effectLst/>
                        </a:rPr>
                        <a:t>有意</a:t>
                      </a:r>
                      <a:endParaRPr lang="ja-JP" alt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Public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News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1380.5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25.43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  <a:latin typeface="+mj-lt"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1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Public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Fiction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1047.0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414.82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  <a:latin typeface="+mj-lt"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13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News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j-lt"/>
                        </a:rPr>
                        <a:t>Fiction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1248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581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914.5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243.24</a:t>
                      </a: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800" u="none" strike="noStrike" dirty="0">
                          <a:effectLst/>
                          <a:latin typeface="+mj-lt"/>
                        </a:rPr>
                        <a:t>0.00000 </a:t>
                      </a:r>
                      <a:endParaRPr lang="en-US" altLang="ja-JP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有意</a:t>
                      </a:r>
                      <a:endParaRPr lang="ja-JP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8472461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⑭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51520" y="5445224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dirty="0"/>
              <a:t>χ2</a:t>
            </a:r>
            <a:r>
              <a:rPr lang="ja-JP" altLang="en-US" dirty="0"/>
              <a:t>乗検定を</a:t>
            </a:r>
            <a:r>
              <a:rPr lang="en-US" altLang="ja-JP" dirty="0"/>
              <a:t>6</a:t>
            </a:r>
            <a:r>
              <a:rPr lang="ja-JP" altLang="en-US" dirty="0"/>
              <a:t>回繰り返し⇒ボンフェローニの方法により</a:t>
            </a:r>
            <a:r>
              <a:rPr lang="en-US" altLang="ja-JP" dirty="0"/>
              <a:t>p</a:t>
            </a:r>
            <a:r>
              <a:rPr lang="ja-JP" altLang="en-US" dirty="0"/>
              <a:t>値＜</a:t>
            </a:r>
            <a:r>
              <a:rPr lang="en-US" altLang="ja-JP" dirty="0"/>
              <a:t>0.0083</a:t>
            </a:r>
            <a:r>
              <a:rPr lang="ja-JP" altLang="en-US" dirty="0"/>
              <a:t>のとき有意と判定</a:t>
            </a:r>
            <a:endParaRPr lang="en-US" altLang="ja-JP" dirty="0"/>
          </a:p>
          <a:p>
            <a:pPr algn="l"/>
            <a:r>
              <a:rPr lang="ja-JP" altLang="en-US" dirty="0"/>
              <a:t>⇒ すべてのジャンル間に有意差があると結論　　</a:t>
            </a:r>
            <a:r>
              <a:rPr lang="en-US" altLang="ja-JP" dirty="0">
                <a:solidFill>
                  <a:srgbClr val="FF0000"/>
                </a:solidFill>
              </a:rPr>
              <a:t>Academic &gt; Public &gt; News &gt; </a:t>
            </a:r>
            <a:r>
              <a:rPr lang="en-US" altLang="ja-JP" dirty="0" smtClean="0">
                <a:solidFill>
                  <a:srgbClr val="FF0000"/>
                </a:solidFill>
              </a:rPr>
              <a:t>Fiction</a:t>
            </a:r>
          </a:p>
          <a:p>
            <a:pPr algn="l"/>
            <a:r>
              <a:rPr lang="ja-JP" altLang="en-US" dirty="0" smtClean="0"/>
              <a:t>⇒</a:t>
            </a:r>
            <a:r>
              <a:rPr lang="en-US" altLang="ja-JP" dirty="0" smtClean="0"/>
              <a:t>Brown</a:t>
            </a:r>
            <a:r>
              <a:rPr lang="ja-JP" altLang="en-US" dirty="0" smtClean="0"/>
              <a:t>コーパス、</a:t>
            </a:r>
            <a:r>
              <a:rPr lang="en-US" altLang="ja-JP" dirty="0" smtClean="0"/>
              <a:t>LOB</a:t>
            </a:r>
            <a:r>
              <a:rPr lang="ja-JP" altLang="en-US" dirty="0" smtClean="0"/>
              <a:t>コーパスともに、同じ分布傾向が観察されると言える。</a:t>
            </a:r>
            <a:endParaRPr lang="en-US" altLang="ja-JP" dirty="0" smtClean="0"/>
          </a:p>
          <a:p>
            <a:pPr algn="l"/>
            <a:r>
              <a:rPr lang="ja-JP" altLang="en-US" dirty="0"/>
              <a:t>受動</a:t>
            </a:r>
            <a:r>
              <a:rPr lang="ja-JP" altLang="en-US" dirty="0" smtClean="0"/>
              <a:t>文</a:t>
            </a:r>
            <a:r>
              <a:rPr lang="ja-JP" altLang="en-US" dirty="0"/>
              <a:t>と</a:t>
            </a:r>
            <a:r>
              <a:rPr lang="ja-JP" altLang="en-US" dirty="0" smtClean="0"/>
              <a:t>は何か？受動文はどんな時に使われるか？⇒ジャンル別に頻度差がある理由</a:t>
            </a:r>
            <a:endParaRPr lang="ja-JP" altLang="en-US" dirty="0"/>
          </a:p>
        </p:txBody>
      </p:sp>
      <p:pic>
        <p:nvPicPr>
          <p:cNvPr id="3" name="gohou07-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8835" y="594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4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受動文を使用する環境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6422" y="1052736"/>
            <a:ext cx="8435280" cy="5400600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能動文　</a:t>
            </a:r>
            <a:r>
              <a:rPr kumimoji="1" lang="en-US" altLang="ja-JP" sz="2800" dirty="0" smtClean="0"/>
              <a:t>SVO</a:t>
            </a:r>
            <a:r>
              <a:rPr kumimoji="1" lang="ja-JP" altLang="en-US" sz="2800" dirty="0" smtClean="0"/>
              <a:t>　「人が物を</a:t>
            </a:r>
            <a:r>
              <a:rPr kumimoji="1" lang="ja-JP" altLang="en-US" sz="2800" dirty="0" err="1" smtClean="0"/>
              <a:t>～する</a:t>
            </a:r>
            <a:r>
              <a:rPr kumimoji="1" lang="ja-JP" altLang="en-US" sz="2800" dirty="0" smtClean="0"/>
              <a:t>」（人の行為に焦点）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↓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受動</a:t>
            </a:r>
            <a:r>
              <a:rPr kumimoji="1" lang="ja-JP" altLang="en-US" sz="2800" dirty="0" smtClean="0"/>
              <a:t>文　</a:t>
            </a:r>
            <a:r>
              <a:rPr kumimoji="1" lang="en-US" altLang="ja-JP" sz="2800" dirty="0" smtClean="0"/>
              <a:t>O be + </a:t>
            </a:r>
            <a:r>
              <a:rPr lang="en-US" altLang="ja-JP" sz="2800" dirty="0" smtClean="0"/>
              <a:t>V</a:t>
            </a:r>
            <a:r>
              <a:rPr lang="ja-JP" altLang="en-US" sz="2800" dirty="0" smtClean="0"/>
              <a:t>過去分詞「物が</a:t>
            </a:r>
            <a:r>
              <a:rPr lang="ja-JP" altLang="en-US" sz="2800" dirty="0" err="1" smtClean="0"/>
              <a:t>～される</a:t>
            </a:r>
            <a:r>
              <a:rPr lang="ja-JP" altLang="en-US" sz="2800" dirty="0"/>
              <a:t>」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　　　　（物の性質を叙述）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 smtClean="0"/>
              <a:t>行為者（</a:t>
            </a:r>
            <a:r>
              <a:rPr kumimoji="1" lang="en-US" altLang="ja-JP" sz="2800" dirty="0" smtClean="0"/>
              <a:t>by+</a:t>
            </a:r>
            <a:r>
              <a:rPr kumimoji="1" lang="ja-JP" altLang="en-US" sz="2800" dirty="0" smtClean="0"/>
              <a:t>人）は通常表現</a:t>
            </a:r>
            <a:r>
              <a:rPr lang="ja-JP" altLang="en-US" sz="2800" dirty="0" smtClean="0"/>
              <a:t>されない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⇒行為者の特定に関心がない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 </a:t>
            </a:r>
            <a:r>
              <a:rPr lang="ja-JP" altLang="en-US" sz="2800" dirty="0" smtClean="0"/>
              <a:t>  （ただし、</a:t>
            </a:r>
            <a:r>
              <a:rPr lang="en-US" altLang="ja-JP" sz="2800" dirty="0" smtClean="0"/>
              <a:t>by</a:t>
            </a:r>
            <a:r>
              <a:rPr lang="ja-JP" altLang="en-US" sz="2800" dirty="0" smtClean="0"/>
              <a:t>以下があるときには、行為者に焦点）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 dirty="0" smtClean="0"/>
              <a:t>受動文は「物の性質」について記述する構文。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学術ジャンルで</a:t>
            </a:r>
            <a:r>
              <a:rPr kumimoji="1" lang="ja-JP" altLang="en-US" sz="2800" dirty="0" smtClean="0"/>
              <a:t>は、研究の目的は（人の行為というより）「（対象）物」の性質の究明にある⇒受動文の多用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 smtClean="0"/>
              <a:t>ニュースや小説では、人（登場人物）の行為に焦点</a:t>
            </a:r>
            <a:endParaRPr kumimoji="1" lang="en-US" altLang="ja-JP" sz="28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5" y="-4504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0000"/>
                </a:solidFill>
              </a:rPr>
              <a:t>⑮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受動文</a:t>
            </a:r>
            <a:r>
              <a:rPr lang="ja-JP" altLang="en-US" sz="3600" dirty="0"/>
              <a:t>中</a:t>
            </a:r>
            <a:r>
              <a:rPr lang="ja-JP" altLang="en-US" sz="3600" dirty="0" smtClean="0"/>
              <a:t>の</a:t>
            </a:r>
            <a:r>
              <a:rPr lang="en-US" altLang="ja-JP" sz="3600" dirty="0" smtClean="0"/>
              <a:t>by+</a:t>
            </a:r>
            <a:r>
              <a:rPr lang="ja-JP" altLang="en-US" sz="3600" dirty="0" smtClean="0"/>
              <a:t>行為者</a:t>
            </a:r>
            <a:r>
              <a:rPr lang="en-US" altLang="ja-JP" sz="3600" dirty="0" smtClean="0"/>
              <a:t>(1)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-45045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⑯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88574"/>
              </p:ext>
            </p:extLst>
          </p:nvPr>
        </p:nvGraphicFramePr>
        <p:xfrm>
          <a:off x="971600" y="1700808"/>
          <a:ext cx="7128791" cy="3627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9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5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6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1114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 dirty="0">
                          <a:effectLst/>
                        </a:rPr>
                        <a:t>表４　受動文中におけるｂｙ＋行為者の使用頻度（</a:t>
                      </a:r>
                      <a:r>
                        <a:rPr lang="en-US" altLang="ja-JP" sz="1400" u="none" strike="noStrike" dirty="0">
                          <a:effectLst/>
                        </a:rPr>
                        <a:t>Brown</a:t>
                      </a:r>
                      <a:r>
                        <a:rPr lang="ja-JP" altLang="en-US" sz="1400" u="none" strike="noStrike" dirty="0">
                          <a:effectLst/>
                        </a:rPr>
                        <a:t>コーパス）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114">
                <a:tc>
                  <a:txBody>
                    <a:bodyPr/>
                    <a:lstStyle/>
                    <a:p>
                      <a:pPr algn="r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400" u="none" strike="noStrike" dirty="0">
                          <a:effectLst/>
                        </a:rPr>
                        <a:t>受動文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>
                          <a:effectLst/>
                        </a:rPr>
                        <a:t>by</a:t>
                      </a:r>
                      <a:r>
                        <a:rPr lang="ja-JP" altLang="en-US" sz="1400" u="none" strike="noStrike">
                          <a:effectLst/>
                        </a:rPr>
                        <a:t>行為者あり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 err="1" smtClean="0">
                          <a:effectLst/>
                        </a:rPr>
                        <a:t>ｂｙ</a:t>
                      </a:r>
                      <a:r>
                        <a:rPr lang="ja-JP" altLang="en-US" sz="1400" u="none" strike="noStrike" dirty="0" smtClean="0">
                          <a:effectLst/>
                        </a:rPr>
                        <a:t>句の生起率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btag_a.fmt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1,046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215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20.6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btag_b.fmt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610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128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21.0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btag_c.fmt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315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55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17.5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btag_d.fmt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420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77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18.3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btag_e.fmt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958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155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16.2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btag_f.fmt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1,221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233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19.1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btag_g.fmt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1,653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355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21.5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btag_h.fmt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1,104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192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17.4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btag_j.fmt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3,025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552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18.2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btag_k.fmt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375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52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13.9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btag_l.fmt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265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40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15.1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btag_m.fmt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108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11.1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btag_n.fmt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283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44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15.5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btag_p.fmt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288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32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11.1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43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btag_r.fmt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160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19.4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67544" y="1115632"/>
            <a:ext cx="782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受動文を検索後、</a:t>
            </a:r>
            <a:r>
              <a:rPr kumimoji="1" lang="en-US" altLang="ja-JP" dirty="0" smtClean="0"/>
              <a:t>by</a:t>
            </a:r>
            <a:r>
              <a:rPr kumimoji="1" lang="ja-JP" altLang="en-US" dirty="0" smtClean="0"/>
              <a:t>＿</a:t>
            </a:r>
            <a:r>
              <a:rPr kumimoji="1" lang="en-US" altLang="ja-JP" dirty="0" smtClean="0"/>
              <a:t>IN</a:t>
            </a:r>
            <a:r>
              <a:rPr kumimoji="1" lang="ja-JP" altLang="en-US" dirty="0" smtClean="0"/>
              <a:t>で「絞り込み検索」⇒</a:t>
            </a:r>
            <a:r>
              <a:rPr kumimoji="1" lang="en-US" altLang="ja-JP" dirty="0" smtClean="0"/>
              <a:t>by</a:t>
            </a:r>
            <a:r>
              <a:rPr kumimoji="1" lang="ja-JP" altLang="en-US" dirty="0" smtClean="0"/>
              <a:t>＋行為者を含む受動文の頻度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5576" y="5391324"/>
            <a:ext cx="7080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ジャンル別にｂｙ句の生起率を算出⇒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％前後で大きな差は見られない</a:t>
            </a:r>
            <a:endParaRPr kumimoji="1" lang="ja-JP" altLang="en-US" dirty="0"/>
          </a:p>
        </p:txBody>
      </p:sp>
      <p:pic>
        <p:nvPicPr>
          <p:cNvPr id="3" name="gohou07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3991" y="74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受動文</a:t>
            </a:r>
            <a:r>
              <a:rPr lang="ja-JP" altLang="en-US" sz="3600" dirty="0"/>
              <a:t>中</a:t>
            </a:r>
            <a:r>
              <a:rPr lang="ja-JP" altLang="en-US" sz="3600" dirty="0" smtClean="0"/>
              <a:t>の</a:t>
            </a:r>
            <a:r>
              <a:rPr lang="en-US" altLang="ja-JP" sz="3600" dirty="0" smtClean="0"/>
              <a:t>by+</a:t>
            </a:r>
            <a:r>
              <a:rPr lang="ja-JP" altLang="en-US" sz="3600" dirty="0" smtClean="0"/>
              <a:t>行為者</a:t>
            </a:r>
            <a:r>
              <a:rPr lang="en-US" altLang="ja-JP" sz="3600" dirty="0" smtClean="0"/>
              <a:t>(2)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4" y="-45045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⑰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1124744"/>
            <a:ext cx="8138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ジャンル別にｂｙ句の生起率を算出⇒</a:t>
            </a:r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％前後で一見すると大きな差は見られない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318143"/>
              </p:ext>
            </p:extLst>
          </p:nvPr>
        </p:nvGraphicFramePr>
        <p:xfrm>
          <a:off x="323528" y="1700808"/>
          <a:ext cx="4320480" cy="19442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590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 dirty="0">
                          <a:effectLst/>
                        </a:rPr>
                        <a:t>表５　受動文中のｂｙ＋行為者（ジャンル別）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59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>
                          <a:effectLst/>
                        </a:rPr>
                        <a:t>　</a:t>
                      </a:r>
                      <a:endParaRPr lang="ja-JP" alt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ja-JP" altLang="en-US" sz="1400" u="none" strike="noStrike" dirty="0">
                          <a:effectLst/>
                        </a:rPr>
                        <a:t>受動文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by＋</a:t>
                      </a:r>
                      <a:r>
                        <a:rPr lang="ja-JP" altLang="en-US" sz="1400" u="none" strike="noStrike" dirty="0">
                          <a:effectLst/>
                        </a:rPr>
                        <a:t>行為者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effectLst/>
                        </a:rPr>
                        <a:t>by</a:t>
                      </a:r>
                      <a:r>
                        <a:rPr lang="ja-JP" altLang="en-US" sz="1400" u="none" strike="noStrike" dirty="0">
                          <a:effectLst/>
                        </a:rPr>
                        <a:t>句率</a:t>
                      </a:r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News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1,971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398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20.2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4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Public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2599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465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17.9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5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Academic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3,025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552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18.2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Fiction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1479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>
                          <a:effectLst/>
                        </a:rPr>
                        <a:t>211</a:t>
                      </a:r>
                      <a:endParaRPr lang="en-US" altLang="ja-JP" sz="1400" b="0" i="0" u="none" strike="noStrike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400" u="none" strike="noStrike" dirty="0">
                          <a:effectLst/>
                        </a:rPr>
                        <a:t>14.3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761629"/>
              </p:ext>
            </p:extLst>
          </p:nvPr>
        </p:nvGraphicFramePr>
        <p:xfrm>
          <a:off x="5128882" y="1618380"/>
          <a:ext cx="359474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323528" y="4293096"/>
            <a:ext cx="840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AutoNum type="arabicParenBoth"/>
            </a:pPr>
            <a:r>
              <a:rPr lang="en-US" altLang="ja-JP" dirty="0" smtClean="0"/>
              <a:t>Implementation  of Georgia's automobile title law was also recommended by </a:t>
            </a:r>
          </a:p>
          <a:p>
            <a:pPr algn="l"/>
            <a:r>
              <a:rPr lang="en-US" altLang="ja-JP" dirty="0" smtClean="0"/>
              <a:t>    the outgoing </a:t>
            </a:r>
            <a:r>
              <a:rPr lang="en-US" altLang="ja-JP" dirty="0" smtClean="0">
                <a:solidFill>
                  <a:srgbClr val="FF0000"/>
                </a:solidFill>
              </a:rPr>
              <a:t>jury</a:t>
            </a:r>
            <a:r>
              <a:rPr lang="en-US" altLang="ja-JP" dirty="0" smtClean="0"/>
              <a:t>. </a:t>
            </a:r>
            <a:r>
              <a:rPr lang="en-US" altLang="ja-JP" dirty="0"/>
              <a:t>	</a:t>
            </a:r>
            <a:r>
              <a:rPr lang="en-US" altLang="ja-JP" dirty="0" smtClean="0"/>
              <a:t>(Brown, A)</a:t>
            </a:r>
          </a:p>
          <a:p>
            <a:pPr algn="l"/>
            <a:r>
              <a:rPr lang="en-US" altLang="ja-JP" dirty="0" smtClean="0"/>
              <a:t>(2) The information is furnished </a:t>
            </a:r>
            <a:r>
              <a:rPr lang="en-US" altLang="ja-JP" dirty="0" smtClean="0">
                <a:solidFill>
                  <a:srgbClr val="FF0000"/>
                </a:solidFill>
              </a:rPr>
              <a:t>by </a:t>
            </a:r>
            <a:r>
              <a:rPr lang="en-US" altLang="ja-JP" dirty="0" smtClean="0"/>
              <a:t>each of the </a:t>
            </a:r>
            <a:r>
              <a:rPr lang="en-US" altLang="ja-JP" dirty="0" smtClean="0">
                <a:solidFill>
                  <a:srgbClr val="FF0000"/>
                </a:solidFill>
              </a:rPr>
              <a:t>guests</a:t>
            </a:r>
            <a:r>
              <a:rPr lang="en-US" altLang="ja-JP" dirty="0" smtClean="0"/>
              <a:t>, … (Brown, G)</a:t>
            </a:r>
          </a:p>
          <a:p>
            <a:pPr algn="l"/>
            <a:r>
              <a:rPr lang="en-US" altLang="ja-JP" dirty="0" smtClean="0"/>
              <a:t>(3) Nonspecific staining could be satisfactorily eliminated </a:t>
            </a:r>
            <a:r>
              <a:rPr lang="en-US" altLang="ja-JP" dirty="0" smtClean="0">
                <a:solidFill>
                  <a:srgbClr val="FF0000"/>
                </a:solidFill>
              </a:rPr>
              <a:t>by passing </a:t>
            </a:r>
            <a:r>
              <a:rPr lang="en-US" altLang="ja-JP" dirty="0" smtClean="0"/>
              <a:t>these </a:t>
            </a:r>
          </a:p>
          <a:p>
            <a:pPr algn="l"/>
            <a:r>
              <a:rPr lang="en-US" altLang="ja-JP" dirty="0"/>
              <a:t> </a:t>
            </a:r>
            <a:r>
              <a:rPr lang="en-US" altLang="ja-JP" dirty="0" smtClean="0"/>
              <a:t>   conjugates through a column, …  (Brown, J)</a:t>
            </a:r>
          </a:p>
          <a:p>
            <a:pPr algn="l"/>
            <a:r>
              <a:rPr lang="en-US" altLang="ja-JP" dirty="0" smtClean="0"/>
              <a:t>(4) Another specimen of such double-entendre is illustrated </a:t>
            </a:r>
            <a:r>
              <a:rPr lang="en-US" altLang="ja-JP" dirty="0" smtClean="0">
                <a:solidFill>
                  <a:srgbClr val="FF0000"/>
                </a:solidFill>
              </a:rPr>
              <a:t>by a woman </a:t>
            </a:r>
            <a:r>
              <a:rPr lang="en-US" altLang="ja-JP" dirty="0" smtClean="0"/>
              <a:t>in a </a:t>
            </a:r>
          </a:p>
          <a:p>
            <a:pPr algn="l"/>
            <a:r>
              <a:rPr lang="en-US" altLang="ja-JP" dirty="0"/>
              <a:t> </a:t>
            </a:r>
            <a:r>
              <a:rPr lang="en-US" altLang="ja-JP" dirty="0" smtClean="0"/>
              <a:t>    department store.  (Brown, R)</a:t>
            </a:r>
          </a:p>
          <a:p>
            <a:pPr algn="l"/>
            <a:endParaRPr lang="en-US" altLang="ja-JP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7829" y="3923764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各ジャンルから</a:t>
            </a:r>
            <a:r>
              <a:rPr lang="ja-JP" altLang="en-US" dirty="0"/>
              <a:t>抽出</a:t>
            </a:r>
            <a:r>
              <a:rPr lang="ja-JP" altLang="en-US" dirty="0" smtClean="0"/>
              <a:t>された（典型的）</a:t>
            </a:r>
            <a:r>
              <a:rPr kumimoji="1" lang="ja-JP" altLang="en-US" dirty="0" smtClean="0"/>
              <a:t>用例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680" y="6247160"/>
            <a:ext cx="668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dirty="0" smtClean="0"/>
              <a:t>学術（</a:t>
            </a:r>
            <a:r>
              <a:rPr lang="en-US" altLang="ja-JP" dirty="0" smtClean="0"/>
              <a:t>J)</a:t>
            </a:r>
            <a:r>
              <a:rPr lang="ja-JP" altLang="en-US" dirty="0" smtClean="0"/>
              <a:t>ジャンルでは</a:t>
            </a:r>
            <a:r>
              <a:rPr lang="en-US" altLang="ja-JP" dirty="0" smtClean="0"/>
              <a:t>by</a:t>
            </a:r>
            <a:r>
              <a:rPr lang="ja-JP" altLang="en-US" dirty="0" smtClean="0"/>
              <a:t>＋</a:t>
            </a:r>
            <a:r>
              <a:rPr lang="en-US" altLang="ja-JP" dirty="0" smtClean="0"/>
              <a:t>V-</a:t>
            </a:r>
            <a:r>
              <a:rPr lang="en-US" altLang="ja-JP" dirty="0" err="1" smtClean="0"/>
              <a:t>ing</a:t>
            </a:r>
            <a:r>
              <a:rPr lang="ja-JP" altLang="en-US" dirty="0" smtClean="0"/>
              <a:t>が多く、</a:t>
            </a:r>
            <a:r>
              <a:rPr lang="en-US" altLang="ja-JP" dirty="0" smtClean="0"/>
              <a:t>by+</a:t>
            </a:r>
            <a:r>
              <a:rPr lang="ja-JP" altLang="en-US" dirty="0" smtClean="0"/>
              <a:t>行為者はほとんどない。</a:t>
            </a:r>
            <a:endParaRPr lang="en-US" altLang="ja-JP" dirty="0" smtClean="0"/>
          </a:p>
          <a:p>
            <a:pPr algn="l"/>
            <a:r>
              <a:rPr lang="ja-JP" altLang="en-US" dirty="0" smtClean="0"/>
              <a:t>他のジャンルでは、</a:t>
            </a:r>
            <a:r>
              <a:rPr lang="en-US" altLang="ja-JP" dirty="0" smtClean="0"/>
              <a:t>by+</a:t>
            </a:r>
            <a:r>
              <a:rPr lang="ja-JP" altLang="en-US" dirty="0" smtClean="0"/>
              <a:t>行為者を文末に配置して強調</a:t>
            </a:r>
            <a:endParaRPr kumimoji="1" lang="ja-JP" altLang="en-US" dirty="0"/>
          </a:p>
        </p:txBody>
      </p:sp>
      <p:pic>
        <p:nvPicPr>
          <p:cNvPr id="3" name="gohou07-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6064" y="74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9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6864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第７回小課題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58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⑱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次の３つの小課題のうち１つを選んで、調査、分析の過程と結果を報告しなさい。締め切りは、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６月</a:t>
            </a:r>
            <a:r>
              <a:rPr lang="en-US" altLang="ja-JP" sz="2000" dirty="0">
                <a:solidFill>
                  <a:srgbClr val="FF0000"/>
                </a:solidFill>
              </a:rPr>
              <a:t>27</a:t>
            </a:r>
            <a:r>
              <a:rPr lang="ja-JP" altLang="en-US" sz="2000" dirty="0" smtClean="0">
                <a:solidFill>
                  <a:srgbClr val="FF0000"/>
                </a:solidFill>
              </a:rPr>
              <a:t>日（土）</a:t>
            </a:r>
            <a:r>
              <a:rPr lang="en-US" altLang="ja-JP" sz="2000" dirty="0" smtClean="0">
                <a:solidFill>
                  <a:srgbClr val="FF0000"/>
                </a:solidFill>
              </a:rPr>
              <a:t>18</a:t>
            </a:r>
            <a:r>
              <a:rPr lang="ja-JP" altLang="en-US" sz="2000" dirty="0" smtClean="0">
                <a:solidFill>
                  <a:srgbClr val="FF0000"/>
                </a:solidFill>
              </a:rPr>
              <a:t>：</a:t>
            </a:r>
            <a:r>
              <a:rPr lang="en-US" altLang="ja-JP" sz="2000" dirty="0" smtClean="0">
                <a:solidFill>
                  <a:srgbClr val="FF0000"/>
                </a:solidFill>
              </a:rPr>
              <a:t>00</a:t>
            </a:r>
            <a:r>
              <a:rPr lang="ja-JP" altLang="en-US" sz="2000" dirty="0" smtClean="0"/>
              <a:t>です。（</a:t>
            </a:r>
            <a:r>
              <a:rPr lang="en-US" altLang="ja-JP" sz="2000" dirty="0" smtClean="0"/>
              <a:t>6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26</a:t>
            </a:r>
            <a:r>
              <a:rPr lang="ja-JP" altLang="en-US" sz="2000" dirty="0" smtClean="0"/>
              <a:t>日（金）</a:t>
            </a:r>
            <a:r>
              <a:rPr lang="en-US" altLang="ja-JP" sz="2000" dirty="0" smtClean="0"/>
              <a:t>18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00</a:t>
            </a:r>
            <a:r>
              <a:rPr lang="ja-JP" altLang="en-US" sz="2000" dirty="0" err="1" smtClean="0"/>
              <a:t>までに</a:t>
            </a:r>
            <a:r>
              <a:rPr lang="ja-JP" altLang="en-US" sz="2000" dirty="0" smtClean="0"/>
              <a:t>早期提出することを推奨します。）　報告ファイル名をｘｘｘｘ</a:t>
            </a:r>
            <a:r>
              <a:rPr lang="en-US" altLang="ja-JP" sz="2000" dirty="0" smtClean="0"/>
              <a:t>-07</a:t>
            </a:r>
            <a:r>
              <a:rPr lang="ja-JP" altLang="en-US" sz="2000" dirty="0" smtClean="0"/>
              <a:t>としてください。</a:t>
            </a:r>
            <a:endParaRPr kumimoji="1"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 smtClean="0"/>
              <a:t>（小課題１）　品詞タグ付きの</a:t>
            </a:r>
            <a:r>
              <a:rPr kumimoji="1" lang="en-US" altLang="ja-JP" sz="2000" dirty="0" smtClean="0"/>
              <a:t>Brown family 4</a:t>
            </a:r>
            <a:r>
              <a:rPr kumimoji="1" lang="ja-JP" altLang="en-US" sz="2000" dirty="0" smtClean="0"/>
              <a:t>コーパスのどれか１つを対象にして、完了形の頻度を調査しなさい。検索文字列も報告すること。</a:t>
            </a:r>
            <a:r>
              <a:rPr kumimoji="1" lang="en-US" altLang="ja-JP" sz="2000" dirty="0" smtClean="0"/>
              <a:t>have</a:t>
            </a:r>
            <a:r>
              <a:rPr kumimoji="1" lang="ja-JP" altLang="en-US" sz="2000" dirty="0" smtClean="0"/>
              <a:t>動詞＋過去分詞形の間に、</a:t>
            </a:r>
            <a:r>
              <a:rPr lang="ja-JP" altLang="en-US" sz="2000" dirty="0"/>
              <a:t>オプショナル</a:t>
            </a:r>
            <a:r>
              <a:rPr lang="ja-JP" altLang="en-US" sz="2000" dirty="0" smtClean="0"/>
              <a:t>な否定辞や副詞が介在することがあります。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kumimoji="1" lang="ja-JP" altLang="en-US" sz="2000" dirty="0" smtClean="0"/>
              <a:t>４ジャンルを設定して、頻度集計を行い、標準化した頻度の間に有意な差があるかどうかを分析しなさい。分析結果を踏まえて、</a:t>
            </a:r>
            <a:r>
              <a:rPr lang="ja-JP" altLang="en-US" sz="2000" dirty="0" smtClean="0"/>
              <a:t>どうしてそのような傾向が観察されるのかの</a:t>
            </a:r>
            <a:r>
              <a:rPr kumimoji="1" lang="ja-JP" altLang="en-US" sz="2000" dirty="0" smtClean="0"/>
              <a:t>理由を検討しなさい。</a:t>
            </a:r>
            <a:endParaRPr kumimoji="1"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r>
              <a:rPr kumimoji="1" lang="ja-JP" altLang="en-US" sz="2000" dirty="0" smtClean="0"/>
              <a:t>（</a:t>
            </a:r>
            <a:r>
              <a:rPr kumimoji="1" lang="en-US" altLang="ja-JP" sz="2000" dirty="0" smtClean="0"/>
              <a:t>※ ha(</a:t>
            </a:r>
            <a:r>
              <a:rPr kumimoji="1" lang="en-US" altLang="ja-JP" sz="2000" dirty="0" err="1" smtClean="0"/>
              <a:t>ve|s|d|ing</a:t>
            </a:r>
            <a:r>
              <a:rPr kumimoji="1" lang="en-US" altLang="ja-JP" sz="2000" dirty="0" smtClean="0"/>
              <a:t>)_\w+ )</a:t>
            </a:r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en-US" sz="2400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  <p:pic>
        <p:nvPicPr>
          <p:cNvPr id="5" name="gohou07-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-50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6864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第７回小課題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59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⑲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000" dirty="0" smtClean="0"/>
              <a:t>（小課題２）</a:t>
            </a:r>
            <a:r>
              <a:rPr lang="ja-JP" altLang="en-US" sz="2000" dirty="0"/>
              <a:t>　</a:t>
            </a:r>
            <a:r>
              <a:rPr lang="ja-JP" altLang="en-US" sz="2000" dirty="0" smtClean="0"/>
              <a:t>品詞タグ付きの</a:t>
            </a:r>
            <a:r>
              <a:rPr lang="en-US" altLang="ja-JP" sz="2000" dirty="0" smtClean="0"/>
              <a:t>Brown </a:t>
            </a:r>
            <a:r>
              <a:rPr lang="en-US" altLang="ja-JP" sz="2000" dirty="0"/>
              <a:t>family 4</a:t>
            </a:r>
            <a:r>
              <a:rPr lang="ja-JP" altLang="en-US" sz="2000" dirty="0" err="1" smtClean="0"/>
              <a:t>コーパスの</a:t>
            </a:r>
            <a:r>
              <a:rPr lang="ja-JP" altLang="en-US" sz="2000" dirty="0" err="1"/>
              <a:t>のどれか</a:t>
            </a:r>
            <a:r>
              <a:rPr lang="ja-JP" altLang="en-US" sz="2000" dirty="0" smtClean="0"/>
              <a:t>１つを</a:t>
            </a:r>
            <a:r>
              <a:rPr lang="ja-JP" altLang="en-US" sz="2000" dirty="0"/>
              <a:t>対象にして、</a:t>
            </a:r>
            <a:r>
              <a:rPr lang="ja-JP" altLang="en-US" sz="2000" dirty="0" smtClean="0"/>
              <a:t>進行形</a:t>
            </a:r>
            <a:r>
              <a:rPr lang="ja-JP" altLang="en-US" sz="2000" dirty="0"/>
              <a:t>の頻度を</a:t>
            </a:r>
            <a:r>
              <a:rPr lang="ja-JP" altLang="en-US" sz="2000" dirty="0" smtClean="0"/>
              <a:t>調査</a:t>
            </a:r>
            <a:r>
              <a:rPr lang="ja-JP" altLang="en-US" sz="2000" dirty="0"/>
              <a:t>しなさい。検索文字列も報告すること</a:t>
            </a:r>
            <a:r>
              <a:rPr lang="ja-JP" altLang="en-US" sz="2000" dirty="0" smtClean="0"/>
              <a:t>。</a:t>
            </a:r>
            <a:r>
              <a:rPr lang="en-US" altLang="ja-JP" sz="2000" dirty="0" smtClean="0"/>
              <a:t>be</a:t>
            </a:r>
            <a:r>
              <a:rPr lang="ja-JP" altLang="en-US" sz="2000" dirty="0"/>
              <a:t>動詞</a:t>
            </a:r>
            <a:r>
              <a:rPr lang="ja-JP" altLang="en-US" sz="2000" dirty="0" smtClean="0"/>
              <a:t>＋現在分</a:t>
            </a:r>
            <a:r>
              <a:rPr lang="ja-JP" altLang="en-US" sz="2000" dirty="0"/>
              <a:t>詞形の間に、オプショナルな否定辞や副詞が介在することがあります</a:t>
            </a:r>
            <a:r>
              <a:rPr lang="ja-JP" altLang="en-US" sz="2000" dirty="0" smtClean="0"/>
              <a:t>。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2000" dirty="0"/>
              <a:t>　４ジャンルを設定して、頻度集計を行い、標準化した頻度の間に有意な差があるかどうかを分析しなさい。分析結果を踏まえて、どうしてそのような傾向が観察されるのかの理由を検討しなさい。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en-US" sz="2400" dirty="0" smtClean="0"/>
          </a:p>
        </p:txBody>
      </p:sp>
      <p:pic>
        <p:nvPicPr>
          <p:cNvPr id="5" name="gohou07-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受動文を検索する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受動文のパタン⇒</a:t>
            </a:r>
            <a:r>
              <a:rPr kumimoji="1" lang="en-US" altLang="ja-JP" sz="2800" dirty="0" smtClean="0"/>
              <a:t>be + </a:t>
            </a:r>
            <a:r>
              <a:rPr kumimoji="1" lang="ja-JP" altLang="en-US" sz="2800" dirty="0" smtClean="0"/>
              <a:t>過去分詞形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(1) He </a:t>
            </a:r>
            <a:r>
              <a:rPr lang="en-US" altLang="ja-JP" sz="2800" dirty="0" smtClean="0">
                <a:solidFill>
                  <a:srgbClr val="FF0000"/>
                </a:solidFill>
              </a:rPr>
              <a:t>was killed </a:t>
            </a:r>
            <a:r>
              <a:rPr lang="en-US" altLang="ja-JP" sz="2800" dirty="0" smtClean="0"/>
              <a:t>in the war.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en-US" altLang="ja-JP" sz="2800" dirty="0" smtClean="0"/>
              <a:t>(2) John </a:t>
            </a:r>
            <a:r>
              <a:rPr lang="en-US" altLang="ja-JP" sz="2800" dirty="0" smtClean="0">
                <a:solidFill>
                  <a:srgbClr val="FF0000"/>
                </a:solidFill>
              </a:rPr>
              <a:t>was not appointed </a:t>
            </a:r>
            <a:r>
              <a:rPr lang="en-US" altLang="ja-JP" sz="2800" dirty="0" smtClean="0"/>
              <a:t>as chairperson.</a:t>
            </a:r>
          </a:p>
          <a:p>
            <a:pPr marL="0" indent="0">
              <a:buNone/>
            </a:pPr>
            <a:r>
              <a:rPr lang="en-US" altLang="ja-JP" sz="2800" dirty="0" smtClean="0"/>
              <a:t>(3) The paper </a:t>
            </a:r>
            <a:r>
              <a:rPr lang="en-US" altLang="ja-JP" sz="2800" dirty="0" smtClean="0">
                <a:solidFill>
                  <a:srgbClr val="FF0000"/>
                </a:solidFill>
              </a:rPr>
              <a:t>is often cited </a:t>
            </a:r>
            <a:r>
              <a:rPr lang="en-US" altLang="ja-JP" sz="2800" dirty="0" smtClean="0"/>
              <a:t>in the journal. </a:t>
            </a:r>
          </a:p>
          <a:p>
            <a:pPr marL="0" indent="0">
              <a:buNone/>
            </a:pPr>
            <a:endParaRPr kumimoji="1"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検索文字列は？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be</a:t>
            </a:r>
            <a:r>
              <a:rPr lang="ja-JP" altLang="en-US" sz="2800" dirty="0" smtClean="0"/>
              <a:t>動詞⇒</a:t>
            </a:r>
            <a:r>
              <a:rPr lang="en-US" altLang="ja-JP" sz="2800"/>
              <a:t> </a:t>
            </a:r>
            <a:r>
              <a:rPr lang="en-US" altLang="ja-JP" sz="2800" smtClean="0"/>
              <a:t>(</a:t>
            </a:r>
            <a:r>
              <a:rPr lang="en-US" altLang="ja-JP" sz="2800" dirty="0" err="1"/>
              <a:t>be|am|are|is|was|were|been|being</a:t>
            </a:r>
            <a:r>
              <a:rPr lang="en-US" altLang="ja-JP" sz="2800" dirty="0" smtClean="0"/>
              <a:t>)</a:t>
            </a:r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lang="ja-JP" altLang="en-US" sz="2800" dirty="0" smtClean="0"/>
              <a:t>否定辞や副詞（任意の一語）⇒</a:t>
            </a:r>
            <a:r>
              <a:rPr lang="en-US" altLang="ja-JP" sz="2800" dirty="0" smtClean="0"/>
              <a:t>( \w+)?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過去分</a:t>
            </a:r>
            <a:r>
              <a:rPr lang="ja-JP" altLang="en-US" sz="2800" dirty="0" smtClean="0"/>
              <a:t>詞形⇒</a:t>
            </a:r>
            <a:r>
              <a:rPr lang="en-US" altLang="ja-JP" sz="2800" dirty="0" smtClean="0"/>
              <a:t>\</a:t>
            </a:r>
            <a:r>
              <a:rPr lang="en-US" altLang="ja-JP" sz="2800" dirty="0" err="1" smtClean="0"/>
              <a:t>w+ed</a:t>
            </a:r>
            <a:r>
              <a:rPr lang="ja-JP" altLang="en-US" sz="2800" dirty="0" err="1" smtClean="0"/>
              <a:t>で</a:t>
            </a:r>
            <a:r>
              <a:rPr lang="ja-JP" altLang="en-US" sz="2800" dirty="0" smtClean="0"/>
              <a:t>よいか？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5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②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8288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2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776864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第７回小課題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58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⑳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18457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000" dirty="0" smtClean="0"/>
              <a:t>（小課題３）　品詞タグ付きの</a:t>
            </a:r>
            <a:r>
              <a:rPr kumimoji="1" lang="en-US" altLang="ja-JP" sz="2000" dirty="0" smtClean="0"/>
              <a:t>Brown family 4</a:t>
            </a:r>
            <a:r>
              <a:rPr kumimoji="1" lang="ja-JP" altLang="en-US" sz="2000" dirty="0" smtClean="0"/>
              <a:t>コーパスのどれか１つを対象にして、</a:t>
            </a:r>
            <a:r>
              <a:rPr kumimoji="1" lang="en-US" altLang="ja-JP" sz="2000" dirty="0" smtClean="0"/>
              <a:t>SVO</a:t>
            </a:r>
            <a:r>
              <a:rPr kumimoji="1" lang="ja-JP" altLang="en-US" sz="2000" dirty="0" smtClean="0"/>
              <a:t>＋動詞原形の知覚動詞構文の頻度を調査しなさい。目的語の長さを１～３語までとして検索しなさい。　</a:t>
            </a:r>
            <a:r>
              <a:rPr lang="ja-JP" altLang="en-US" sz="2000" dirty="0"/>
              <a:t>検索文字列も報告すること</a:t>
            </a:r>
            <a:r>
              <a:rPr lang="ja-JP" altLang="en-US" sz="2000" dirty="0" smtClean="0"/>
              <a:t>。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ja-JP" altLang="en-US" sz="2000" dirty="0"/>
              <a:t>　　４ジャンルを設定して、頻度集計を行い、標準化した頻度の間に有意な差があるかどうかを分析しなさい。分析結果を踏まえて、どうしてそのような傾向が観察されるのかの理由を検討しなさい</a:t>
            </a:r>
            <a:r>
              <a:rPr lang="ja-JP" altLang="en-US" sz="2000" dirty="0" smtClean="0"/>
              <a:t>。</a:t>
            </a:r>
            <a:endParaRPr lang="en-US" altLang="ja-JP" sz="2000" dirty="0" smtClean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 smtClean="0"/>
              <a:t>※</a:t>
            </a:r>
            <a:r>
              <a:rPr lang="ja-JP" altLang="en-US" sz="2000" dirty="0" smtClean="0"/>
              <a:t>任意の品詞タグ付き１語 </a:t>
            </a:r>
            <a:r>
              <a:rPr lang="en-US" altLang="ja-JP" sz="2000" dirty="0" smtClean="0"/>
              <a:t>( \w+_\w+)</a:t>
            </a:r>
            <a:endParaRPr lang="en-US" altLang="ja-JP" sz="2000" dirty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endParaRPr kumimoji="1" lang="en-US" altLang="ja-JP" sz="2000" dirty="0" smtClean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en-US" sz="2400" dirty="0" smtClean="0"/>
          </a:p>
          <a:p>
            <a:pPr marL="0" indent="0">
              <a:buNone/>
            </a:pPr>
            <a:endParaRPr kumimoji="1" lang="ja-JP" altLang="en-US" sz="2400" dirty="0"/>
          </a:p>
        </p:txBody>
      </p:sp>
      <p:pic>
        <p:nvPicPr>
          <p:cNvPr id="5" name="gohou07-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-73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lang="en-US" altLang="ja-JP" sz="3600" dirty="0" smtClean="0"/>
              <a:t>\</a:t>
            </a:r>
            <a:r>
              <a:rPr lang="en-US" altLang="ja-JP" sz="3600" dirty="0" err="1" smtClean="0"/>
              <a:t>w+ed</a:t>
            </a:r>
            <a:r>
              <a:rPr lang="ja-JP" altLang="en-US" sz="3600" dirty="0" smtClean="0"/>
              <a:t>の問題</a:t>
            </a:r>
            <a:r>
              <a:rPr lang="ja-JP" altLang="en-US" sz="3600" dirty="0"/>
              <a:t>点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5536" y="1340768"/>
            <a:ext cx="8640960" cy="4857403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問題点１</a:t>
            </a:r>
            <a:r>
              <a:rPr lang="ja-JP" altLang="en-US" sz="2800" dirty="0" smtClean="0"/>
              <a:t>：無関連な用例も抽出される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(4) John </a:t>
            </a:r>
            <a:r>
              <a:rPr lang="en-US" altLang="ja-JP" sz="2800" dirty="0" smtClean="0">
                <a:solidFill>
                  <a:srgbClr val="FF0000"/>
                </a:solidFill>
              </a:rPr>
              <a:t>is indeed </a:t>
            </a:r>
            <a:r>
              <a:rPr lang="en-US" altLang="ja-JP" sz="2800" dirty="0" smtClean="0"/>
              <a:t>a good fellow.</a:t>
            </a:r>
          </a:p>
          <a:p>
            <a:pPr marL="0" indent="0">
              <a:buNone/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(5) The traffic light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was red </a:t>
            </a:r>
            <a:r>
              <a:rPr kumimoji="1" lang="en-US" altLang="ja-JP" sz="2800" dirty="0" smtClean="0"/>
              <a:t>at that time.</a:t>
            </a:r>
          </a:p>
          <a:p>
            <a:pPr marL="0" indent="0">
              <a:buNone/>
            </a:pPr>
            <a:r>
              <a:rPr kumimoji="1" lang="en-US" altLang="ja-JP" sz="2800" dirty="0" smtClean="0"/>
              <a:t>  (6) I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was tired </a:t>
            </a:r>
            <a:r>
              <a:rPr kumimoji="1" lang="en-US" altLang="ja-JP" sz="2800" dirty="0" smtClean="0"/>
              <a:t>when I got home.</a:t>
            </a:r>
          </a:p>
          <a:p>
            <a:pPr marL="0" indent="0">
              <a:buNone/>
            </a:pPr>
            <a:r>
              <a:rPr lang="ja-JP" altLang="en-US" sz="2800" dirty="0" smtClean="0"/>
              <a:t>問題点２：不規則変化動詞の受動文が抽出されない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(7) The novel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is written </a:t>
            </a:r>
            <a:r>
              <a:rPr kumimoji="1" lang="en-US" altLang="ja-JP" sz="2800" dirty="0" smtClean="0"/>
              <a:t>in Spanish.</a:t>
            </a:r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(8) The island </a:t>
            </a:r>
            <a:r>
              <a:rPr lang="en-US" altLang="ja-JP" sz="2800" dirty="0" smtClean="0">
                <a:solidFill>
                  <a:srgbClr val="FF0000"/>
                </a:solidFill>
              </a:rPr>
              <a:t>was found </a:t>
            </a:r>
            <a:r>
              <a:rPr lang="en-US" altLang="ja-JP" sz="2800" dirty="0" smtClean="0"/>
              <a:t>to be uninhibited.</a:t>
            </a:r>
          </a:p>
          <a:p>
            <a:pPr marL="0" indent="0">
              <a:buNone/>
            </a:pPr>
            <a:r>
              <a:rPr kumimoji="1" lang="en-US" altLang="ja-JP" sz="2800" dirty="0"/>
              <a:t> </a:t>
            </a:r>
            <a:r>
              <a:rPr kumimoji="1" lang="en-US" altLang="ja-JP" sz="2800" dirty="0" smtClean="0"/>
              <a:t> (9) An unnecessary emphasis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was put </a:t>
            </a:r>
            <a:r>
              <a:rPr kumimoji="1" lang="en-US" altLang="ja-JP" sz="2800" dirty="0" smtClean="0"/>
              <a:t>on the topic. </a:t>
            </a:r>
          </a:p>
          <a:p>
            <a:pPr marL="0" indent="0">
              <a:buNone/>
            </a:pPr>
            <a:r>
              <a:rPr lang="ja-JP" altLang="en-US" sz="2800" dirty="0" smtClean="0"/>
              <a:t>⇒受動文＝</a:t>
            </a:r>
            <a:r>
              <a:rPr lang="en-US" altLang="ja-JP" sz="2800" dirty="0"/>
              <a:t>be</a:t>
            </a:r>
            <a:r>
              <a:rPr lang="ja-JP" altLang="en-US" sz="2800" dirty="0"/>
              <a:t>動詞＋動詞の過去分詞形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正確に検索するには、品詞に関する情報が必要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③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-99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5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品詞タグ付きコーパス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通常のテキストに、予め品詞情報を付加</a:t>
            </a:r>
            <a:r>
              <a:rPr kumimoji="1" lang="en-US" altLang="ja-JP" sz="2800" dirty="0" smtClean="0"/>
              <a:t>(annotate)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 dirty="0" smtClean="0"/>
              <a:t>⇒品詞タグ付きコーパスの編纂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Brown family </a:t>
            </a:r>
            <a:r>
              <a:rPr lang="ja-JP" altLang="en-US" sz="2800" dirty="0" smtClean="0"/>
              <a:t>４コーパスや</a:t>
            </a:r>
            <a:r>
              <a:rPr lang="en-US" altLang="ja-JP" sz="2800" dirty="0" smtClean="0"/>
              <a:t>BNC</a:t>
            </a:r>
            <a:r>
              <a:rPr lang="ja-JP" altLang="en-US" sz="2800" dirty="0" smtClean="0"/>
              <a:t>コーパスなど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r>
              <a:rPr lang="en-US" altLang="ja-JP" sz="2000" dirty="0" err="1"/>
              <a:t>the_AT</a:t>
            </a:r>
            <a:r>
              <a:rPr lang="en-US" altLang="ja-JP" sz="2000" dirty="0"/>
              <a:t> </a:t>
            </a:r>
            <a:r>
              <a:rPr lang="en-US" altLang="ja-JP" sz="2000" dirty="0" err="1"/>
              <a:t>Fulton_NP</a:t>
            </a:r>
            <a:r>
              <a:rPr lang="en-US" altLang="ja-JP" sz="2000" dirty="0"/>
              <a:t> </a:t>
            </a:r>
            <a:r>
              <a:rPr lang="en-US" altLang="ja-JP" sz="2000" dirty="0" err="1"/>
              <a:t>County_NN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Grand_JJ</a:t>
            </a:r>
            <a:r>
              <a:rPr lang="en-US" altLang="ja-JP" sz="2000" dirty="0"/>
              <a:t> </a:t>
            </a:r>
            <a:r>
              <a:rPr lang="en-US" altLang="ja-JP" sz="2000" dirty="0" err="1"/>
              <a:t>Jury_NN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said_VBD</a:t>
            </a:r>
            <a:r>
              <a:rPr lang="en-US" altLang="ja-JP" sz="2000" dirty="0"/>
              <a:t> </a:t>
            </a:r>
            <a:r>
              <a:rPr lang="en-US" altLang="ja-JP" sz="2000" dirty="0" err="1"/>
              <a:t>Friday_NR</a:t>
            </a:r>
            <a:r>
              <a:rPr lang="en-US" altLang="ja-JP" sz="2000" dirty="0"/>
              <a:t> </a:t>
            </a:r>
            <a:r>
              <a:rPr lang="en-US" altLang="ja-JP" sz="2000" dirty="0" err="1"/>
              <a:t>an_AT</a:t>
            </a:r>
            <a:r>
              <a:rPr lang="en-US" altLang="ja-JP" sz="2000" dirty="0"/>
              <a:t> </a:t>
            </a:r>
            <a:r>
              <a:rPr lang="en-US" altLang="ja-JP" sz="2000" dirty="0" err="1"/>
              <a:t>investigation_NN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of_IN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Atlanta's_NP</a:t>
            </a:r>
            <a:r>
              <a:rPr lang="en-US" altLang="ja-JP" sz="2000" dirty="0"/>
              <a:t>$ </a:t>
            </a:r>
            <a:r>
              <a:rPr lang="en-US" altLang="ja-JP" sz="2000" dirty="0" err="1"/>
              <a:t>recent_JJ</a:t>
            </a:r>
            <a:r>
              <a:rPr lang="en-US" altLang="ja-JP" sz="2000" dirty="0"/>
              <a:t> </a:t>
            </a:r>
            <a:r>
              <a:rPr lang="en-US" altLang="ja-JP" sz="2000" dirty="0" err="1"/>
              <a:t>primary_NN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election_NN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produced_VBD</a:t>
            </a:r>
            <a:r>
              <a:rPr lang="en-US" altLang="ja-JP" sz="2000" dirty="0"/>
              <a:t> </a:t>
            </a:r>
            <a:r>
              <a:rPr lang="en-US" altLang="ja-JP" sz="2000" dirty="0" err="1"/>
              <a:t>no_AT</a:t>
            </a:r>
            <a:r>
              <a:rPr lang="en-US" altLang="ja-JP" sz="2000" dirty="0"/>
              <a:t> </a:t>
            </a:r>
            <a:r>
              <a:rPr lang="en-US" altLang="ja-JP" sz="2000" dirty="0" err="1"/>
              <a:t>evidence_NN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that_CS</a:t>
            </a:r>
            <a:r>
              <a:rPr lang="en-US" altLang="ja-JP" sz="2000" dirty="0"/>
              <a:t> </a:t>
            </a:r>
            <a:r>
              <a:rPr lang="en-US" altLang="ja-JP" sz="2000" dirty="0" err="1"/>
              <a:t>any_DTI</a:t>
            </a:r>
            <a:r>
              <a:rPr lang="en-US" altLang="ja-JP" sz="2000" dirty="0"/>
              <a:t> </a:t>
            </a:r>
            <a:r>
              <a:rPr lang="en-US" altLang="ja-JP" sz="2000" dirty="0" err="1"/>
              <a:t>irregularities_NNS</a:t>
            </a:r>
            <a:r>
              <a:rPr lang="en-US" altLang="ja-JP" sz="2000" dirty="0"/>
              <a:t> </a:t>
            </a:r>
            <a:r>
              <a:rPr lang="en-US" altLang="ja-JP" sz="2000" dirty="0" err="1"/>
              <a:t>took_VBD</a:t>
            </a:r>
            <a:r>
              <a:rPr lang="en-US" altLang="ja-JP" sz="2000" dirty="0"/>
              <a:t> </a:t>
            </a:r>
            <a:r>
              <a:rPr lang="en-US" altLang="ja-JP" sz="2000" dirty="0" err="1"/>
              <a:t>place_NN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._.</a:t>
            </a:r>
          </a:p>
          <a:p>
            <a:pPr marL="0" indent="0">
              <a:buNone/>
            </a:pPr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　　　　　　　　　　　　　　（品詞タグ付き</a:t>
            </a:r>
            <a:r>
              <a:rPr kumimoji="1" lang="en-US" altLang="ja-JP" sz="2000" dirty="0" smtClean="0"/>
              <a:t>Brown Corpus, A</a:t>
            </a:r>
            <a:r>
              <a:rPr kumimoji="1" lang="ja-JP" altLang="en-US" sz="2000" dirty="0" smtClean="0"/>
              <a:t>　の最初の１文</a:t>
            </a:r>
            <a:r>
              <a:rPr kumimoji="1" lang="en-US" altLang="ja-JP" sz="2000" dirty="0" smtClean="0"/>
              <a:t>)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ja-JP" altLang="en-US" sz="2800" dirty="0" smtClean="0"/>
              <a:t>⇒　</a:t>
            </a:r>
            <a:r>
              <a:rPr lang="ja-JP" altLang="en-US" sz="2800" dirty="0" smtClean="0">
                <a:solidFill>
                  <a:srgbClr val="FF0000"/>
                </a:solidFill>
              </a:rPr>
              <a:t>語</a:t>
            </a:r>
            <a:r>
              <a:rPr lang="en-US" altLang="ja-JP" sz="2800" dirty="0" smtClean="0">
                <a:solidFill>
                  <a:srgbClr val="FF0000"/>
                </a:solidFill>
              </a:rPr>
              <a:t>_</a:t>
            </a:r>
            <a:r>
              <a:rPr lang="ja-JP" altLang="en-US" sz="2800" dirty="0" smtClean="0">
                <a:solidFill>
                  <a:srgbClr val="FF0000"/>
                </a:solidFill>
              </a:rPr>
              <a:t>品詞タグ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品詞タグ情報を手掛かりに検索できる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④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5915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主要な品詞タグ</a:t>
            </a:r>
            <a:r>
              <a:rPr kumimoji="1" lang="en-US" altLang="ja-JP" sz="3600" dirty="0" smtClean="0"/>
              <a:t>(1)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857403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800" dirty="0" smtClean="0"/>
              <a:t>コーパス</a:t>
            </a:r>
            <a:r>
              <a:rPr lang="ja-JP" altLang="en-US" sz="2800" dirty="0"/>
              <a:t>ごと</a:t>
            </a:r>
            <a:r>
              <a:rPr lang="ja-JP" altLang="en-US" sz="2800" dirty="0" smtClean="0"/>
              <a:t>に品詞タグ付けの仕方が若干異なる</a:t>
            </a:r>
            <a:endParaRPr kumimoji="1" lang="en-US" altLang="ja-JP" sz="2800" dirty="0" smtClean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2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⑤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50545"/>
              </p:ext>
            </p:extLst>
          </p:nvPr>
        </p:nvGraphicFramePr>
        <p:xfrm>
          <a:off x="566191" y="1988840"/>
          <a:ext cx="7906280" cy="41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935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Brown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LOB</a:t>
                      </a:r>
                    </a:p>
                    <a:p>
                      <a:pPr algn="ctr"/>
                      <a:endParaRPr kumimoji="1" lang="en-US" altLang="ja-JP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Frown, FLOB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VBI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am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BEM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BEM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are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BER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BER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was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BEDZ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BEDZ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were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been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BEG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gohou07-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954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主要な品詞タグ</a:t>
            </a:r>
            <a:r>
              <a:rPr kumimoji="1" lang="en-US" altLang="ja-JP" sz="3600" dirty="0" smtClean="0"/>
              <a:t>(2)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3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⑥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161938"/>
              </p:ext>
            </p:extLst>
          </p:nvPr>
        </p:nvGraphicFramePr>
        <p:xfrm>
          <a:off x="467544" y="1268760"/>
          <a:ext cx="7906280" cy="4979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935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Brown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LOB</a:t>
                      </a:r>
                    </a:p>
                    <a:p>
                      <a:pPr algn="ctr"/>
                      <a:endParaRPr kumimoji="1" lang="en-US" altLang="ja-JP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Frown, FLOB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give</a:t>
                      </a:r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（原形）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VVI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give</a:t>
                      </a:r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（現在形）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gives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VVZ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gave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11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given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giving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VBG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VVG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had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HVD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HVD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VHD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VHD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can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MD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VM0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honest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JJ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JJ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JJ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AJ0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slowly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RB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RB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RB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AV0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gohou07-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主要な品詞タグ</a:t>
            </a:r>
            <a:r>
              <a:rPr kumimoji="1" lang="en-US" altLang="ja-JP" sz="3600" smtClean="0"/>
              <a:t>(3)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74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⑦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016736"/>
              </p:ext>
            </p:extLst>
          </p:nvPr>
        </p:nvGraphicFramePr>
        <p:xfrm>
          <a:off x="467544" y="1124744"/>
          <a:ext cx="7906280" cy="5045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1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1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935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Brown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LOB</a:t>
                      </a:r>
                    </a:p>
                    <a:p>
                      <a:pPr algn="ctr"/>
                      <a:endParaRPr kumimoji="1" lang="en-US" altLang="ja-JP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Frown, FLOB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BNC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not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*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XNOT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RB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XX0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book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books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NN2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John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NP0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PP3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PNP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his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PP$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PP$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PP$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DPS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the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DT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DT0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PRP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that</a:t>
                      </a:r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（接続詞）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IN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CJS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431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who</a:t>
                      </a:r>
                      <a:r>
                        <a:rPr kumimoji="1" lang="ja-JP" altLang="en-US" dirty="0" smtClean="0">
                          <a:solidFill>
                            <a:schemeClr val="tx1"/>
                          </a:solidFill>
                        </a:rPr>
                        <a:t>（疑問詞）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WP/WPO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WPS/WPO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WP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PNQ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gohou07-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7424" y="119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688632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品詞タグセット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07342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sz="2800" dirty="0" smtClean="0"/>
              <a:t>主要コーパスで採用されている品詞タグセットの詳細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000" dirty="0" smtClean="0"/>
              <a:t>「主要タグセット一覧」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http</a:t>
            </a:r>
            <a:r>
              <a:rPr lang="en-US" altLang="ja-JP" sz="2000" dirty="0"/>
              <a:t>://www2.hak.hokkyodai.ac.jp/fukuda/lecture/TextAnalysis/genjo.html</a:t>
            </a:r>
            <a:endParaRPr kumimoji="1" lang="en-US" altLang="ja-JP" sz="2000" dirty="0" smtClean="0"/>
          </a:p>
          <a:p>
            <a:pPr marL="0" indent="0">
              <a:buNone/>
            </a:pPr>
            <a:r>
              <a:rPr lang="en-US" altLang="ja-JP" sz="2000" dirty="0"/>
              <a:t>Brown Corpus </a:t>
            </a:r>
            <a:r>
              <a:rPr lang="en-US" altLang="ja-JP" sz="2000" dirty="0" err="1"/>
              <a:t>Tagset</a:t>
            </a:r>
            <a:r>
              <a:rPr lang="en-US" altLang="ja-JP" sz="2000" dirty="0"/>
              <a:t> </a:t>
            </a:r>
            <a:endParaRPr lang="ja-JP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http</a:t>
            </a:r>
            <a:r>
              <a:rPr lang="en-US" altLang="ja-JP" sz="2000" dirty="0"/>
              <a:t>://www.scs.leeds.ac.uk/ccalas/tagsets/brown.html</a:t>
            </a:r>
            <a:endParaRPr lang="ja-JP" altLang="ja-JP" sz="2000" dirty="0"/>
          </a:p>
          <a:p>
            <a:pPr marL="0" indent="0">
              <a:buNone/>
            </a:pPr>
            <a:r>
              <a:rPr lang="en-US" altLang="ja-JP" sz="2000" dirty="0"/>
              <a:t>LOB Corpus </a:t>
            </a:r>
            <a:r>
              <a:rPr lang="en-US" altLang="ja-JP" sz="2000" dirty="0" err="1"/>
              <a:t>Tagset</a:t>
            </a:r>
            <a:r>
              <a:rPr lang="en-US" altLang="ja-JP" sz="2000" dirty="0"/>
              <a:t> </a:t>
            </a:r>
            <a:endParaRPr lang="ja-JP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http</a:t>
            </a:r>
            <a:r>
              <a:rPr lang="en-US" altLang="ja-JP" sz="2000" dirty="0"/>
              <a:t>://ucrel.lancs.ac.uk/claws1tags.html</a:t>
            </a:r>
            <a:endParaRPr lang="ja-JP" altLang="ja-JP" sz="2000" dirty="0"/>
          </a:p>
          <a:p>
            <a:pPr marL="0" indent="0">
              <a:buNone/>
            </a:pPr>
            <a:r>
              <a:rPr lang="en-US" altLang="ja-JP" sz="2000" dirty="0" err="1"/>
              <a:t>PennTreeBank</a:t>
            </a:r>
            <a:r>
              <a:rPr lang="en-US" altLang="ja-JP" sz="2000" dirty="0"/>
              <a:t> </a:t>
            </a:r>
            <a:r>
              <a:rPr lang="en-US" altLang="ja-JP" sz="2000" dirty="0" err="1"/>
              <a:t>Tagset</a:t>
            </a:r>
            <a:r>
              <a:rPr lang="en-US" altLang="ja-JP" sz="2000" dirty="0"/>
              <a:t> </a:t>
            </a:r>
            <a:r>
              <a:rPr lang="ja-JP" altLang="en-US" sz="2000" dirty="0" smtClean="0"/>
              <a:t>　（</a:t>
            </a:r>
            <a:r>
              <a:rPr lang="en-US" altLang="ja-JP" sz="2000" dirty="0" smtClean="0"/>
              <a:t>Frown, FLOB</a:t>
            </a:r>
            <a:r>
              <a:rPr lang="ja-JP" altLang="en-US" sz="2000" dirty="0" smtClean="0"/>
              <a:t>コーパス用）</a:t>
            </a:r>
            <a:endParaRPr lang="ja-JP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http</a:t>
            </a:r>
            <a:r>
              <a:rPr lang="en-US" altLang="ja-JP" sz="2000" dirty="0"/>
              <a:t>://www.scs.leeds.ac.uk/ccalas/tagsets/upenn.html</a:t>
            </a:r>
            <a:endParaRPr lang="ja-JP" altLang="ja-JP" sz="2000" dirty="0"/>
          </a:p>
          <a:p>
            <a:pPr marL="0" indent="0">
              <a:buNone/>
            </a:pPr>
            <a:r>
              <a:rPr lang="en-US" altLang="ja-JP" sz="2000" dirty="0"/>
              <a:t>BNC </a:t>
            </a:r>
            <a:r>
              <a:rPr lang="en-US" altLang="ja-JP" sz="2000" dirty="0" err="1"/>
              <a:t>Tagset</a:t>
            </a:r>
            <a:r>
              <a:rPr lang="en-US" altLang="ja-JP" sz="2000" dirty="0"/>
              <a:t> </a:t>
            </a:r>
            <a:endParaRPr lang="ja-JP" altLang="ja-JP" sz="2000" dirty="0"/>
          </a:p>
          <a:p>
            <a:pPr marL="0" indent="0">
              <a:buNone/>
            </a:pPr>
            <a:r>
              <a:rPr lang="ja-JP" altLang="en-US" sz="2000" dirty="0" smtClean="0"/>
              <a:t>　</a:t>
            </a:r>
            <a:r>
              <a:rPr lang="en-US" altLang="ja-JP" sz="2000" dirty="0" smtClean="0"/>
              <a:t>http</a:t>
            </a:r>
            <a:r>
              <a:rPr lang="en-US" altLang="ja-JP" sz="2000" dirty="0"/>
              <a:t>://www.natcorp.ox.ac.uk/docs/c5spec.html</a:t>
            </a:r>
            <a:endParaRPr lang="ja-JP" altLang="ja-JP" sz="2000" dirty="0"/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5" y="-1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⑧</a:t>
            </a:r>
            <a:endParaRPr kumimoji="1" lang="en-US" altLang="ja-JP" sz="3600" dirty="0" smtClean="0">
              <a:solidFill>
                <a:srgbClr val="FF0000"/>
              </a:solidFill>
            </a:endParaRPr>
          </a:p>
        </p:txBody>
      </p:sp>
      <p:pic>
        <p:nvPicPr>
          <p:cNvPr id="5" name="gohou07-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32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336704" cy="792088"/>
          </a:xfrm>
        </p:spPr>
        <p:txBody>
          <a:bodyPr/>
          <a:lstStyle/>
          <a:p>
            <a:pPr algn="l"/>
            <a:r>
              <a:rPr kumimoji="1" lang="ja-JP" altLang="en-US" sz="3600" dirty="0" smtClean="0"/>
              <a:t>受動文の検索文字列</a:t>
            </a:r>
            <a:r>
              <a:rPr kumimoji="1" lang="en-US" altLang="ja-JP" sz="3600" dirty="0" smtClean="0"/>
              <a:t>(1)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001419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800" dirty="0" smtClean="0"/>
              <a:t>tagged Brown [</a:t>
            </a:r>
            <a:r>
              <a:rPr kumimoji="1" lang="en-US" altLang="ja-JP" sz="2800" dirty="0" err="1" smtClean="0"/>
              <a:t>BRt</a:t>
            </a:r>
            <a:r>
              <a:rPr kumimoji="1" lang="en-US" altLang="ja-JP" sz="2800" dirty="0" smtClean="0"/>
              <a:t>]</a:t>
            </a:r>
            <a:r>
              <a:rPr kumimoji="1" lang="ja-JP" altLang="en-US" sz="2800" dirty="0" smtClean="0"/>
              <a:t>の場合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ja-JP" altLang="en-US" sz="2800" dirty="0"/>
              <a:t>　</a:t>
            </a:r>
            <a:r>
              <a:rPr lang="en-US" altLang="ja-JP" sz="2800" dirty="0" smtClean="0"/>
              <a:t>be</a:t>
            </a:r>
            <a:r>
              <a:rPr lang="ja-JP" altLang="en-US" sz="2800" dirty="0" smtClean="0"/>
              <a:t>動詞のタグは、</a:t>
            </a:r>
            <a:r>
              <a:rPr lang="en-US" altLang="ja-JP" sz="2800" dirty="0" smtClean="0"/>
              <a:t>\</a:t>
            </a:r>
            <a:r>
              <a:rPr lang="en-US" altLang="ja-JP" sz="2800" dirty="0" err="1" smtClean="0"/>
              <a:t>w+_BE</a:t>
            </a:r>
            <a:r>
              <a:rPr lang="en-US" altLang="ja-JP" sz="2800" dirty="0" smtClean="0"/>
              <a:t>(|M|R|Z|D|DZ|N|G)</a:t>
            </a:r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lang="ja-JP" altLang="en-US" sz="2800" dirty="0" smtClean="0"/>
              <a:t>否定辞は、</a:t>
            </a:r>
            <a:r>
              <a:rPr lang="en-US" altLang="ja-JP" sz="2800" dirty="0" smtClean="0"/>
              <a:t>\w+_</a:t>
            </a:r>
            <a:r>
              <a:rPr lang="en-US" altLang="ja-JP" sz="2800" dirty="0" smtClean="0">
                <a:solidFill>
                  <a:srgbClr val="FF0000"/>
                </a:solidFill>
              </a:rPr>
              <a:t>\*</a:t>
            </a:r>
            <a:r>
              <a:rPr lang="en-US" altLang="ja-JP" sz="2800" dirty="0" smtClean="0"/>
              <a:t>  </a:t>
            </a:r>
            <a:r>
              <a:rPr lang="ja-JP" altLang="en-US" sz="2800" dirty="0" smtClean="0"/>
              <a:t>（＊はメタ文字⇒エスケープ）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副詞は、</a:t>
            </a:r>
            <a:r>
              <a:rPr kumimoji="1" lang="en-US" altLang="ja-JP" sz="2800" dirty="0" smtClean="0"/>
              <a:t>\</a:t>
            </a:r>
            <a:r>
              <a:rPr kumimoji="1" lang="en-US" altLang="ja-JP" sz="2800" dirty="0" err="1" smtClean="0"/>
              <a:t>w+_RB</a:t>
            </a:r>
            <a:endParaRPr kumimoji="1" lang="en-US" altLang="ja-JP" sz="2800" dirty="0" smtClean="0"/>
          </a:p>
          <a:p>
            <a:pPr marL="0" indent="0">
              <a:buNone/>
            </a:pPr>
            <a:r>
              <a:rPr lang="en-US" altLang="ja-JP" sz="2800" dirty="0"/>
              <a:t> </a:t>
            </a:r>
            <a:r>
              <a:rPr lang="en-US" altLang="ja-JP" sz="2800" dirty="0" smtClean="0"/>
              <a:t> </a:t>
            </a:r>
            <a:r>
              <a:rPr lang="ja-JP" altLang="en-US" sz="2800" dirty="0" smtClean="0"/>
              <a:t>オプショナルな否定辞と副詞⇒</a:t>
            </a:r>
            <a:r>
              <a:rPr lang="en-US" altLang="ja-JP" sz="2800" dirty="0" smtClean="0"/>
              <a:t>( \w+_</a:t>
            </a:r>
            <a:r>
              <a:rPr lang="en-US" altLang="ja-JP" sz="2800" dirty="0" smtClean="0">
                <a:solidFill>
                  <a:srgbClr val="FF0000"/>
                </a:solidFill>
              </a:rPr>
              <a:t>(\*|RB)</a:t>
            </a:r>
            <a:r>
              <a:rPr lang="en-US" altLang="ja-JP" sz="2800" dirty="0" smtClean="0"/>
              <a:t>)?</a:t>
            </a:r>
          </a:p>
          <a:p>
            <a:pPr marL="0" indent="0">
              <a:buNone/>
            </a:pPr>
            <a:r>
              <a:rPr kumimoji="1" lang="ja-JP" altLang="en-US" sz="2800" dirty="0"/>
              <a:t>　</a:t>
            </a:r>
            <a:r>
              <a:rPr kumimoji="1" lang="ja-JP" altLang="en-US" sz="2800" dirty="0" smtClean="0"/>
              <a:t>動詞の過去分詞形は、</a:t>
            </a:r>
            <a:r>
              <a:rPr kumimoji="1" lang="en-US" altLang="ja-JP" sz="2800" dirty="0" smtClean="0"/>
              <a:t>\w+_</a:t>
            </a:r>
            <a:r>
              <a:rPr lang="en-US" altLang="ja-JP" sz="2800" dirty="0" smtClean="0"/>
              <a:t>(BE|HV|DO|VB)</a:t>
            </a:r>
            <a:r>
              <a:rPr kumimoji="1" lang="en-US" altLang="ja-JP" sz="2800" dirty="0" smtClean="0"/>
              <a:t>N</a:t>
            </a:r>
          </a:p>
          <a:p>
            <a:pPr marL="0" indent="0">
              <a:buNone/>
            </a:pPr>
            <a:r>
              <a:rPr lang="ja-JP" altLang="en-US" sz="2800" dirty="0" smtClean="0"/>
              <a:t>⇒</a:t>
            </a:r>
            <a:r>
              <a:rPr lang="en-US" altLang="ja-JP" sz="2800" dirty="0" smtClean="0">
                <a:solidFill>
                  <a:srgbClr val="FF0000"/>
                </a:solidFill>
              </a:rPr>
              <a:t>\b\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w+_BE</a:t>
            </a:r>
            <a:r>
              <a:rPr lang="en-US" altLang="ja-JP" sz="2800" dirty="0" smtClean="0">
                <a:solidFill>
                  <a:srgbClr val="FF0000"/>
                </a:solidFill>
              </a:rPr>
              <a:t>(|M|R|Z|D|DZ|N|G)( \w+_(\*|RB))? \w</a:t>
            </a:r>
            <a:r>
              <a:rPr lang="en-US" altLang="ja-JP" sz="2800" dirty="0">
                <a:solidFill>
                  <a:srgbClr val="FF0000"/>
                </a:solidFill>
              </a:rPr>
              <a:t>+_(</a:t>
            </a:r>
            <a:r>
              <a:rPr lang="en-US" altLang="ja-JP" sz="2800" dirty="0" smtClean="0">
                <a:solidFill>
                  <a:srgbClr val="FF0000"/>
                </a:solidFill>
              </a:rPr>
              <a:t>BE|HV|DO|VB)N\b</a:t>
            </a:r>
          </a:p>
          <a:p>
            <a:pPr marL="0" indent="0">
              <a:buNone/>
            </a:pPr>
            <a:r>
              <a:rPr kumimoji="1" lang="ja-JP" altLang="en-US" sz="2800" dirty="0" smtClean="0"/>
              <a:t>⇒</a:t>
            </a:r>
            <a:r>
              <a:rPr kumimoji="1" lang="en-US" altLang="ja-JP" sz="2800" dirty="0" smtClean="0"/>
              <a:t>[</a:t>
            </a:r>
            <a:r>
              <a:rPr kumimoji="1" lang="en-US" altLang="ja-JP" sz="2800" dirty="0" err="1" smtClean="0"/>
              <a:t>BRt</a:t>
            </a:r>
            <a:r>
              <a:rPr kumimoji="1" lang="en-US" altLang="ja-JP" sz="2800" dirty="0" smtClean="0"/>
              <a:t>]</a:t>
            </a:r>
            <a:r>
              <a:rPr kumimoji="1" lang="ja-JP" altLang="en-US" sz="2800" dirty="0" smtClean="0"/>
              <a:t>を指定して検索すると、</a:t>
            </a:r>
            <a:r>
              <a:rPr kumimoji="1" lang="en-US" altLang="ja-JP" sz="2800" dirty="0" smtClean="0"/>
              <a:t>11,831</a:t>
            </a:r>
            <a:r>
              <a:rPr lang="ja-JP" altLang="en-US" sz="2800" dirty="0" smtClean="0"/>
              <a:t>件の用例</a:t>
            </a:r>
            <a:endParaRPr lang="en-US" altLang="ja-JP" sz="2800" dirty="0" smtClean="0"/>
          </a:p>
          <a:p>
            <a:pPr marL="0" indent="0">
              <a:buNone/>
            </a:pPr>
            <a:r>
              <a:rPr kumimoji="1" lang="ja-JP" altLang="en-US" sz="2800" dirty="0" smtClean="0"/>
              <a:t>⇒「集計ボタン」で、ファイル別頻度⇒</a:t>
            </a:r>
            <a:r>
              <a:rPr kumimoji="1" lang="en-US" altLang="ja-JP" sz="2800" dirty="0" smtClean="0"/>
              <a:t>Excel</a:t>
            </a:r>
            <a:r>
              <a:rPr kumimoji="1" lang="ja-JP" altLang="en-US" sz="2800" dirty="0" smtClean="0"/>
              <a:t>に保存</a:t>
            </a:r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472468" y="0"/>
            <a:ext cx="64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0000"/>
                </a:solidFill>
              </a:rPr>
              <a:t>⑨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pic>
        <p:nvPicPr>
          <p:cNvPr id="5" name="gohou07-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4431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2999</TotalTime>
  <Words>970</Words>
  <Application>Microsoft Office PowerPoint</Application>
  <PresentationFormat>画面に合わせる (4:3)</PresentationFormat>
  <Paragraphs>524</Paragraphs>
  <Slides>20</Slides>
  <Notes>0</Notes>
  <HiddenSlides>0</HiddenSlides>
  <MMClips>20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3" baseType="lpstr">
      <vt:lpstr>ＭＳ Ｐゴシック</vt:lpstr>
      <vt:lpstr>Arial</vt:lpstr>
      <vt:lpstr>標準デザイン</vt:lpstr>
      <vt:lpstr>品詞タグ付きコーパスの検索</vt:lpstr>
      <vt:lpstr>受動文を検索する</vt:lpstr>
      <vt:lpstr>\w+edの問題点</vt:lpstr>
      <vt:lpstr>品詞タグ付きコーパス</vt:lpstr>
      <vt:lpstr>主要な品詞タグ(1)</vt:lpstr>
      <vt:lpstr>主要な品詞タグ(2)</vt:lpstr>
      <vt:lpstr>主要な品詞タグ(3)</vt:lpstr>
      <vt:lpstr>品詞タグセット</vt:lpstr>
      <vt:lpstr>受動文の検索文字列(1)</vt:lpstr>
      <vt:lpstr>受動文の検索文字列(2)</vt:lpstr>
      <vt:lpstr>受動文の検索文字列(3)</vt:lpstr>
      <vt:lpstr>受動文のジャンル別頻度の比較(1)</vt:lpstr>
      <vt:lpstr>受動文のジャンル別頻度の比較(2)</vt:lpstr>
      <vt:lpstr>受動文のジャンル別頻度の比較(3)</vt:lpstr>
      <vt:lpstr>受動文を使用する環境</vt:lpstr>
      <vt:lpstr>受動文中のby+行為者(1)</vt:lpstr>
      <vt:lpstr>受動文中のby+行為者(2)</vt:lpstr>
      <vt:lpstr>第７回小課題</vt:lpstr>
      <vt:lpstr>第７回小課題</vt:lpstr>
      <vt:lpstr>第７回小課題</vt:lpstr>
    </vt:vector>
  </TitlesOfParts>
  <Company>Fukuda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母音の種類と発音</dc:title>
  <dc:creator>Kaoru</dc:creator>
  <cp:lastModifiedBy>福田 薫</cp:lastModifiedBy>
  <cp:revision>122</cp:revision>
  <cp:lastPrinted>2020-05-19T23:45:43Z</cp:lastPrinted>
  <dcterms:created xsi:type="dcterms:W3CDTF">2009-04-20T15:05:58Z</dcterms:created>
  <dcterms:modified xsi:type="dcterms:W3CDTF">2020-06-21T06:53:39Z</dcterms:modified>
</cp:coreProperties>
</file>