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309" r:id="rId2"/>
    <p:sldId id="297" r:id="rId3"/>
    <p:sldId id="298" r:id="rId4"/>
    <p:sldId id="299" r:id="rId5"/>
    <p:sldId id="310" r:id="rId6"/>
    <p:sldId id="313" r:id="rId7"/>
    <p:sldId id="301" r:id="rId8"/>
    <p:sldId id="302" r:id="rId9"/>
    <p:sldId id="303" r:id="rId10"/>
    <p:sldId id="304" r:id="rId11"/>
    <p:sldId id="311" r:id="rId12"/>
    <p:sldId id="312" r:id="rId13"/>
    <p:sldId id="314" r:id="rId14"/>
  </p:sldIdLst>
  <p:sldSz cx="9144000" cy="6858000" type="screen4x3"/>
  <p:notesSz cx="6797675" cy="9926638"/>
  <p:defaultTex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0" y="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D:\lecture\gohou\2020&#35611;&#32681;\&#35506;&#38988;&#12392;&#35299;&#31572;&#20363;\&#31532;&#65304;&#22238;&#24180;&#20195;&#38971;&#24230;&#27604;&#366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lecture\gohou\2020&#35611;&#32681;\&#35506;&#38988;&#12392;&#35299;&#31572;&#20363;\&#31532;&#65304;&#22238;&#24180;&#20195;&#38971;&#24230;&#27604;&#366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8.607174103237096E-2"/>
          <c:y val="5.1400554097404488E-2"/>
          <c:w val="0.88337270341207352"/>
          <c:h val="0.63354549431321083"/>
        </c:manualLayout>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共起頻度と縮約!$A$11:$A$13</c:f>
              <c:strCache>
                <c:ptCount val="3"/>
                <c:pt idx="0">
                  <c:v>he</c:v>
                </c:pt>
                <c:pt idx="1">
                  <c:v>she</c:v>
                </c:pt>
                <c:pt idx="2">
                  <c:v>it</c:v>
                </c:pt>
              </c:strCache>
            </c:strRef>
          </c:cat>
          <c:val>
            <c:numRef>
              <c:f>共起頻度と縮約!$E$11:$E$13</c:f>
              <c:numCache>
                <c:formatCode>0</c:formatCode>
                <c:ptCount val="3"/>
                <c:pt idx="0">
                  <c:v>314.26814268142681</c:v>
                </c:pt>
                <c:pt idx="1">
                  <c:v>433.62831858407083</c:v>
                </c:pt>
                <c:pt idx="2">
                  <c:v>218.95171701523367</c:v>
                </c:pt>
              </c:numCache>
            </c:numRef>
          </c:val>
          <c:extLst>
            <c:ext xmlns:c16="http://schemas.microsoft.com/office/drawing/2014/chart" uri="{C3380CC4-5D6E-409C-BE32-E72D297353CC}">
              <c16:uniqueId val="{00000000-B157-40BC-8A43-D0905BCF8125}"/>
            </c:ext>
          </c:extLst>
        </c:ser>
        <c:dLbls>
          <c:showLegendKey val="0"/>
          <c:showVal val="0"/>
          <c:showCatName val="0"/>
          <c:showSerName val="0"/>
          <c:showPercent val="0"/>
          <c:showBubbleSize val="0"/>
        </c:dLbls>
        <c:gapWidth val="150"/>
        <c:axId val="129536768"/>
        <c:axId val="129538304"/>
      </c:barChart>
      <c:catAx>
        <c:axId val="129536768"/>
        <c:scaling>
          <c:orientation val="minMax"/>
        </c:scaling>
        <c:delete val="0"/>
        <c:axPos val="b"/>
        <c:numFmt formatCode="General" sourceLinked="0"/>
        <c:majorTickMark val="out"/>
        <c:minorTickMark val="none"/>
        <c:tickLblPos val="nextTo"/>
        <c:crossAx val="129538304"/>
        <c:crosses val="autoZero"/>
        <c:auto val="1"/>
        <c:lblAlgn val="ctr"/>
        <c:lblOffset val="100"/>
        <c:noMultiLvlLbl val="0"/>
      </c:catAx>
      <c:valAx>
        <c:axId val="129538304"/>
        <c:scaling>
          <c:orientation val="minMax"/>
        </c:scaling>
        <c:delete val="0"/>
        <c:axPos val="l"/>
        <c:majorGridlines/>
        <c:numFmt formatCode="0" sourceLinked="1"/>
        <c:majorTickMark val="out"/>
        <c:minorTickMark val="none"/>
        <c:tickLblPos val="nextTo"/>
        <c:crossAx val="129536768"/>
        <c:crosses val="autoZero"/>
        <c:crossBetween val="between"/>
      </c:valAx>
    </c:plotArea>
    <c:plotVisOnly val="1"/>
    <c:dispBlanksAs val="gap"/>
    <c:showDLblsOverMax val="0"/>
  </c:chart>
  <c:txPr>
    <a:bodyPr/>
    <a:lstStyle/>
    <a:p>
      <a:pPr>
        <a:defRPr sz="1800"/>
      </a:pPr>
      <a:endParaRPr lang="ja-JP"/>
    </a:p>
  </c:txPr>
  <c:externalData r:id="rId1">
    <c:autoUpdate val="1"/>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0015507436570428"/>
          <c:y val="5.1400554097404488E-2"/>
          <c:w val="0.86928937007874019"/>
          <c:h val="0.68447142023913676"/>
        </c:manualLayout>
      </c:layout>
      <c:barChart>
        <c:barDir val="col"/>
        <c:grouping val="clustered"/>
        <c:varyColors val="0"/>
        <c:ser>
          <c:idx val="0"/>
          <c:order val="0"/>
          <c:invertIfNegative val="0"/>
          <c:cat>
            <c:strRef>
              <c:f>共起頻度と縮約!$A$11:$A$13</c:f>
              <c:strCache>
                <c:ptCount val="3"/>
                <c:pt idx="0">
                  <c:v>he</c:v>
                </c:pt>
                <c:pt idx="1">
                  <c:v>she</c:v>
                </c:pt>
                <c:pt idx="2">
                  <c:v>it</c:v>
                </c:pt>
              </c:strCache>
            </c:strRef>
          </c:cat>
          <c:val>
            <c:numRef>
              <c:f>共起頻度と縮約!$D$11:$D$13</c:f>
              <c:numCache>
                <c:formatCode>General</c:formatCode>
                <c:ptCount val="3"/>
                <c:pt idx="0">
                  <c:v>1626</c:v>
                </c:pt>
                <c:pt idx="1">
                  <c:v>565</c:v>
                </c:pt>
                <c:pt idx="2">
                  <c:v>7746</c:v>
                </c:pt>
              </c:numCache>
            </c:numRef>
          </c:val>
          <c:extLst>
            <c:ext xmlns:c16="http://schemas.microsoft.com/office/drawing/2014/chart" uri="{C3380CC4-5D6E-409C-BE32-E72D297353CC}">
              <c16:uniqueId val="{00000000-08E2-4A49-8A49-13D6A76C589F}"/>
            </c:ext>
          </c:extLst>
        </c:ser>
        <c:dLbls>
          <c:showLegendKey val="0"/>
          <c:showVal val="0"/>
          <c:showCatName val="0"/>
          <c:showSerName val="0"/>
          <c:showPercent val="0"/>
          <c:showBubbleSize val="0"/>
        </c:dLbls>
        <c:gapWidth val="150"/>
        <c:axId val="130168704"/>
        <c:axId val="130170240"/>
      </c:barChart>
      <c:catAx>
        <c:axId val="130168704"/>
        <c:scaling>
          <c:orientation val="minMax"/>
        </c:scaling>
        <c:delete val="0"/>
        <c:axPos val="b"/>
        <c:numFmt formatCode="General" sourceLinked="0"/>
        <c:majorTickMark val="out"/>
        <c:minorTickMark val="none"/>
        <c:tickLblPos val="nextTo"/>
        <c:txPr>
          <a:bodyPr/>
          <a:lstStyle/>
          <a:p>
            <a:pPr>
              <a:defRPr sz="1800"/>
            </a:pPr>
            <a:endParaRPr lang="ja-JP"/>
          </a:p>
        </c:txPr>
        <c:crossAx val="130170240"/>
        <c:crosses val="autoZero"/>
        <c:auto val="1"/>
        <c:lblAlgn val="ctr"/>
        <c:lblOffset val="100"/>
        <c:noMultiLvlLbl val="0"/>
      </c:catAx>
      <c:valAx>
        <c:axId val="130170240"/>
        <c:scaling>
          <c:orientation val="minMax"/>
        </c:scaling>
        <c:delete val="0"/>
        <c:axPos val="l"/>
        <c:majorGridlines/>
        <c:numFmt formatCode="General" sourceLinked="1"/>
        <c:majorTickMark val="out"/>
        <c:minorTickMark val="none"/>
        <c:tickLblPos val="nextTo"/>
        <c:txPr>
          <a:bodyPr/>
          <a:lstStyle/>
          <a:p>
            <a:pPr>
              <a:defRPr sz="1800"/>
            </a:pPr>
            <a:endParaRPr lang="ja-JP"/>
          </a:p>
        </c:txPr>
        <c:crossAx val="13016870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ja-JP"/>
          </a:p>
        </p:txBody>
      </p:sp>
      <p:sp>
        <p:nvSpPr>
          <p:cNvPr id="102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24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ja-JP"/>
          </a:p>
        </p:txBody>
      </p:sp>
      <p:sp>
        <p:nvSpPr>
          <p:cNvPr id="1024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E695C75-049A-4511-ACEF-D96AE7B1706D}" type="slidenum">
              <a:rPr lang="en-US" altLang="ja-JP"/>
              <a:pPr/>
              <a:t>‹#›</a:t>
            </a:fld>
            <a:endParaRPr lang="en-US" altLang="ja-JP"/>
          </a:p>
        </p:txBody>
      </p:sp>
    </p:spTree>
    <p:extLst>
      <p:ext uri="{BB962C8B-B14F-4D97-AF65-F5344CB8AC3E}">
        <p14:creationId xmlns:p14="http://schemas.microsoft.com/office/powerpoint/2010/main" val="21065446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66BDBA9-DC01-4B39-BEF0-0E0B9CCC4C18}" type="slidenum">
              <a:rPr lang="en-US" altLang="ja-JP"/>
              <a:pPr/>
              <a:t>‹#›</a:t>
            </a:fld>
            <a:endParaRPr lang="en-US" altLang="ja-JP"/>
          </a:p>
        </p:txBody>
      </p:sp>
    </p:spTree>
    <p:extLst>
      <p:ext uri="{BB962C8B-B14F-4D97-AF65-F5344CB8AC3E}">
        <p14:creationId xmlns:p14="http://schemas.microsoft.com/office/powerpoint/2010/main" val="161560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C2493F57-4440-4EDE-9AB9-DFCED0A78179}" type="slidenum">
              <a:rPr lang="en-US" altLang="ja-JP"/>
              <a:pPr/>
              <a:t>‹#›</a:t>
            </a:fld>
            <a:endParaRPr lang="en-US" altLang="ja-JP"/>
          </a:p>
        </p:txBody>
      </p:sp>
    </p:spTree>
    <p:extLst>
      <p:ext uri="{BB962C8B-B14F-4D97-AF65-F5344CB8AC3E}">
        <p14:creationId xmlns:p14="http://schemas.microsoft.com/office/powerpoint/2010/main" val="1173436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85CC080-263D-4556-B0DE-DC01733ADDD4}" type="slidenum">
              <a:rPr lang="en-US" altLang="ja-JP"/>
              <a:pPr/>
              <a:t>‹#›</a:t>
            </a:fld>
            <a:endParaRPr lang="en-US" altLang="ja-JP"/>
          </a:p>
        </p:txBody>
      </p:sp>
    </p:spTree>
    <p:extLst>
      <p:ext uri="{BB962C8B-B14F-4D97-AF65-F5344CB8AC3E}">
        <p14:creationId xmlns:p14="http://schemas.microsoft.com/office/powerpoint/2010/main" val="405321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083DBFE-9F72-4838-AAF8-D1F73EEE16CD}" type="slidenum">
              <a:rPr lang="en-US" altLang="ja-JP"/>
              <a:pPr/>
              <a:t>‹#›</a:t>
            </a:fld>
            <a:endParaRPr lang="en-US" altLang="ja-JP"/>
          </a:p>
        </p:txBody>
      </p:sp>
    </p:spTree>
    <p:extLst>
      <p:ext uri="{BB962C8B-B14F-4D97-AF65-F5344CB8AC3E}">
        <p14:creationId xmlns:p14="http://schemas.microsoft.com/office/powerpoint/2010/main" val="222405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6AA5734-75DB-40C1-B915-D5ABF8A2427D}" type="slidenum">
              <a:rPr lang="en-US" altLang="ja-JP"/>
              <a:pPr/>
              <a:t>‹#›</a:t>
            </a:fld>
            <a:endParaRPr lang="en-US" altLang="ja-JP"/>
          </a:p>
        </p:txBody>
      </p:sp>
    </p:spTree>
    <p:extLst>
      <p:ext uri="{BB962C8B-B14F-4D97-AF65-F5344CB8AC3E}">
        <p14:creationId xmlns:p14="http://schemas.microsoft.com/office/powerpoint/2010/main" val="280212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031979B-3D2A-4EF0-94CF-91CE344A6750}" type="slidenum">
              <a:rPr lang="en-US" altLang="ja-JP"/>
              <a:pPr/>
              <a:t>‹#›</a:t>
            </a:fld>
            <a:endParaRPr lang="en-US" altLang="ja-JP"/>
          </a:p>
        </p:txBody>
      </p:sp>
    </p:spTree>
    <p:extLst>
      <p:ext uri="{BB962C8B-B14F-4D97-AF65-F5344CB8AC3E}">
        <p14:creationId xmlns:p14="http://schemas.microsoft.com/office/powerpoint/2010/main" val="19333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25453231-6DD3-4068-8131-660A04AC40B9}" type="slidenum">
              <a:rPr lang="en-US" altLang="ja-JP"/>
              <a:pPr/>
              <a:t>‹#›</a:t>
            </a:fld>
            <a:endParaRPr lang="en-US" altLang="ja-JP"/>
          </a:p>
        </p:txBody>
      </p:sp>
    </p:spTree>
    <p:extLst>
      <p:ext uri="{BB962C8B-B14F-4D97-AF65-F5344CB8AC3E}">
        <p14:creationId xmlns:p14="http://schemas.microsoft.com/office/powerpoint/2010/main" val="10126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8774EEFD-87C5-4AC0-AD32-9B3D958153BE}" type="slidenum">
              <a:rPr lang="en-US" altLang="ja-JP"/>
              <a:pPr/>
              <a:t>‹#›</a:t>
            </a:fld>
            <a:endParaRPr lang="en-US" altLang="ja-JP"/>
          </a:p>
        </p:txBody>
      </p:sp>
    </p:spTree>
    <p:extLst>
      <p:ext uri="{BB962C8B-B14F-4D97-AF65-F5344CB8AC3E}">
        <p14:creationId xmlns:p14="http://schemas.microsoft.com/office/powerpoint/2010/main" val="406702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9C6E4CD8-353D-44ED-89CD-66FF08984B08}" type="slidenum">
              <a:rPr lang="en-US" altLang="ja-JP"/>
              <a:pPr/>
              <a:t>‹#›</a:t>
            </a:fld>
            <a:endParaRPr lang="en-US" altLang="ja-JP"/>
          </a:p>
        </p:txBody>
      </p:sp>
    </p:spTree>
    <p:extLst>
      <p:ext uri="{BB962C8B-B14F-4D97-AF65-F5344CB8AC3E}">
        <p14:creationId xmlns:p14="http://schemas.microsoft.com/office/powerpoint/2010/main" val="428194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764BC0B-DB3D-4D43-BDAD-DDCED375B447}" type="slidenum">
              <a:rPr lang="en-US" altLang="ja-JP"/>
              <a:pPr/>
              <a:t>‹#›</a:t>
            </a:fld>
            <a:endParaRPr lang="en-US" altLang="ja-JP"/>
          </a:p>
        </p:txBody>
      </p:sp>
    </p:spTree>
    <p:extLst>
      <p:ext uri="{BB962C8B-B14F-4D97-AF65-F5344CB8AC3E}">
        <p14:creationId xmlns:p14="http://schemas.microsoft.com/office/powerpoint/2010/main" val="17692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6DFEA2F-CE7D-4C85-ABE7-AD14C27FE8EF}" type="slidenum">
              <a:rPr lang="en-US" altLang="ja-JP"/>
              <a:pPr/>
              <a:t>‹#›</a:t>
            </a:fld>
            <a:endParaRPr lang="en-US" altLang="ja-JP"/>
          </a:p>
        </p:txBody>
      </p:sp>
    </p:spTree>
    <p:extLst>
      <p:ext uri="{BB962C8B-B14F-4D97-AF65-F5344CB8AC3E}">
        <p14:creationId xmlns:p14="http://schemas.microsoft.com/office/powerpoint/2010/main" val="23964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71F5C47-DD10-455F-98BB-D38008A4DC9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hart" Target="../charts/chart2.xml"/><Relationship Id="rId5" Type="http://schemas.openxmlformats.org/officeDocument/2006/relationships/image" Target="../media/image2.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共起</a:t>
            </a:r>
            <a:r>
              <a:rPr kumimoji="1" lang="ja-JP" altLang="en-US" dirty="0" smtClean="0"/>
              <a:t>頻度と縮約の関係</a:t>
            </a:r>
            <a:endParaRPr kumimoji="1" lang="ja-JP" altLang="en-US" dirty="0"/>
          </a:p>
        </p:txBody>
      </p:sp>
      <p:sp>
        <p:nvSpPr>
          <p:cNvPr id="3" name="サブタイトル 2"/>
          <p:cNvSpPr>
            <a:spLocks noGrp="1"/>
          </p:cNvSpPr>
          <p:nvPr>
            <p:ph type="subTitle" idx="1"/>
          </p:nvPr>
        </p:nvSpPr>
        <p:spPr/>
        <p:txBody>
          <a:bodyPr/>
          <a:lstStyle/>
          <a:p>
            <a:r>
              <a:rPr lang="ja-JP" altLang="en-US" dirty="0"/>
              <a:t>英語</a:t>
            </a:r>
            <a:r>
              <a:rPr kumimoji="1" lang="ja-JP" altLang="en-US" dirty="0" smtClean="0"/>
              <a:t>語法調査</a:t>
            </a:r>
            <a:endParaRPr kumimoji="1" lang="en-US" altLang="ja-JP" dirty="0" smtClean="0"/>
          </a:p>
          <a:p>
            <a:r>
              <a:rPr lang="ja-JP" altLang="en-US" dirty="0" smtClean="0"/>
              <a:t>第</a:t>
            </a:r>
            <a:r>
              <a:rPr lang="ja-JP" altLang="en-US" dirty="0"/>
              <a:t>８</a:t>
            </a:r>
            <a:r>
              <a:rPr lang="ja-JP" altLang="en-US" dirty="0" smtClean="0"/>
              <a:t>回</a:t>
            </a:r>
            <a:endParaRPr kumimoji="1" lang="ja-JP" altLang="en-US" dirty="0"/>
          </a:p>
        </p:txBody>
      </p:sp>
      <p:sp>
        <p:nvSpPr>
          <p:cNvPr id="4" name="テキスト ボックス 3"/>
          <p:cNvSpPr txBox="1"/>
          <p:nvPr/>
        </p:nvSpPr>
        <p:spPr>
          <a:xfrm>
            <a:off x="8446373" y="46351"/>
            <a:ext cx="697627" cy="707886"/>
          </a:xfrm>
          <a:prstGeom prst="rect">
            <a:avLst/>
          </a:prstGeom>
          <a:noFill/>
        </p:spPr>
        <p:txBody>
          <a:bodyPr wrap="none" rtlCol="0">
            <a:spAutoFit/>
          </a:bodyPr>
          <a:lstStyle/>
          <a:p>
            <a:r>
              <a:rPr kumimoji="1" lang="ja-JP" altLang="en-US" sz="4000" dirty="0" smtClean="0">
                <a:solidFill>
                  <a:srgbClr val="FF0000"/>
                </a:solidFill>
              </a:rPr>
              <a:t>①</a:t>
            </a:r>
            <a:endParaRPr kumimoji="1" lang="ja-JP" altLang="en-US" sz="4000" dirty="0">
              <a:solidFill>
                <a:srgbClr val="FF0000"/>
              </a:solidFill>
            </a:endParaRPr>
          </a:p>
        </p:txBody>
      </p:sp>
      <p:pic>
        <p:nvPicPr>
          <p:cNvPr id="5" name="gohou08-0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56612"/>
            <a:ext cx="487363" cy="487363"/>
          </a:xfrm>
          <a:prstGeom prst="rect">
            <a:avLst/>
          </a:prstGeom>
        </p:spPr>
      </p:pic>
    </p:spTree>
    <p:extLst>
      <p:ext uri="{BB962C8B-B14F-4D97-AF65-F5344CB8AC3E}">
        <p14:creationId xmlns:p14="http://schemas.microsoft.com/office/powerpoint/2010/main" val="420444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648072"/>
          </a:xfrm>
        </p:spPr>
        <p:txBody>
          <a:bodyPr/>
          <a:lstStyle/>
          <a:p>
            <a:pPr algn="l"/>
            <a:r>
              <a:rPr kumimoji="1" lang="ja-JP" altLang="en-US" sz="3600" dirty="0" smtClean="0"/>
              <a:t>第</a:t>
            </a:r>
            <a:r>
              <a:rPr kumimoji="1" lang="en-US" altLang="ja-JP" sz="3600" dirty="0" smtClean="0"/>
              <a:t>8</a:t>
            </a:r>
            <a:r>
              <a:rPr kumimoji="1" lang="ja-JP" altLang="en-US" sz="3600" dirty="0" smtClean="0"/>
              <a:t>回小課題</a:t>
            </a:r>
            <a:endParaRPr kumimoji="1" lang="ja-JP" altLang="en-US" sz="3600" dirty="0"/>
          </a:p>
        </p:txBody>
      </p:sp>
      <p:sp>
        <p:nvSpPr>
          <p:cNvPr id="3" name="コンテンツ プレースホルダー 2"/>
          <p:cNvSpPr>
            <a:spLocks noGrp="1"/>
          </p:cNvSpPr>
          <p:nvPr>
            <p:ph idx="1"/>
          </p:nvPr>
        </p:nvSpPr>
        <p:spPr>
          <a:xfrm>
            <a:off x="457200" y="1052736"/>
            <a:ext cx="8229600" cy="5073427"/>
          </a:xfrm>
        </p:spPr>
        <p:txBody>
          <a:bodyPr/>
          <a:lstStyle/>
          <a:p>
            <a:pPr marL="0" indent="0">
              <a:buNone/>
            </a:pPr>
            <a:r>
              <a:rPr kumimoji="1" lang="ja-JP" altLang="en-US" sz="2400" dirty="0" smtClean="0"/>
              <a:t>どれか一つを選択して、調査と分析の作業と結果を報告しなさい。提出の締め切りは７月</a:t>
            </a:r>
            <a:r>
              <a:rPr kumimoji="1" lang="en-US" altLang="ja-JP" sz="2400" dirty="0" smtClean="0"/>
              <a:t>4</a:t>
            </a:r>
            <a:r>
              <a:rPr kumimoji="1" lang="ja-JP" altLang="en-US" sz="2400" dirty="0" smtClean="0"/>
              <a:t>日（土）</a:t>
            </a:r>
            <a:r>
              <a:rPr kumimoji="1" lang="en-US" altLang="ja-JP" sz="2400" dirty="0" smtClean="0"/>
              <a:t>18</a:t>
            </a:r>
            <a:r>
              <a:rPr kumimoji="1" lang="ja-JP" altLang="en-US" sz="2400" dirty="0" smtClean="0"/>
              <a:t>：</a:t>
            </a:r>
            <a:r>
              <a:rPr kumimoji="1" lang="en-US" altLang="ja-JP" sz="2400" dirty="0" smtClean="0"/>
              <a:t>00</a:t>
            </a:r>
            <a:r>
              <a:rPr kumimoji="1" lang="ja-JP" altLang="en-US" sz="2400" dirty="0" smtClean="0"/>
              <a:t>としますが、</a:t>
            </a:r>
            <a:r>
              <a:rPr kumimoji="1" lang="en-US" altLang="ja-JP" sz="2400" dirty="0" smtClean="0"/>
              <a:t>7</a:t>
            </a:r>
            <a:r>
              <a:rPr kumimoji="1" lang="ja-JP" altLang="en-US" sz="2400" dirty="0" smtClean="0"/>
              <a:t>月</a:t>
            </a:r>
            <a:r>
              <a:rPr kumimoji="1" lang="en-US" altLang="ja-JP" sz="2400" dirty="0" smtClean="0"/>
              <a:t>3</a:t>
            </a:r>
            <a:r>
              <a:rPr kumimoji="1" lang="ja-JP" altLang="en-US" sz="2400" dirty="0" smtClean="0"/>
              <a:t>日（金）</a:t>
            </a:r>
            <a:r>
              <a:rPr kumimoji="1" lang="en-US" altLang="ja-JP" sz="2400" dirty="0" smtClean="0"/>
              <a:t>18</a:t>
            </a:r>
            <a:r>
              <a:rPr kumimoji="1" lang="ja-JP" altLang="en-US" sz="2400" dirty="0" smtClean="0"/>
              <a:t>：</a:t>
            </a:r>
            <a:r>
              <a:rPr kumimoji="1" lang="en-US" altLang="ja-JP" sz="2400" dirty="0" smtClean="0"/>
              <a:t>00</a:t>
            </a:r>
            <a:r>
              <a:rPr kumimoji="1" lang="ja-JP" altLang="en-US" sz="2400" dirty="0" err="1" smtClean="0"/>
              <a:t>までの</a:t>
            </a:r>
            <a:r>
              <a:rPr kumimoji="1" lang="ja-JP" altLang="en-US" sz="2400" dirty="0" smtClean="0"/>
              <a:t>早期提出を推奨します。添付ファイル名を</a:t>
            </a:r>
            <a:r>
              <a:rPr kumimoji="1" lang="en-US" altLang="ja-JP" sz="2400" dirty="0" smtClean="0"/>
              <a:t>xxxx-08</a:t>
            </a:r>
            <a:r>
              <a:rPr kumimoji="1" lang="ja-JP" altLang="en-US" sz="2400" dirty="0" err="1" smtClean="0"/>
              <a:t>、</a:t>
            </a:r>
            <a:r>
              <a:rPr kumimoji="1" lang="ja-JP" altLang="en-US" sz="2400" dirty="0" smtClean="0"/>
              <a:t>メールの件名を</a:t>
            </a:r>
            <a:r>
              <a:rPr kumimoji="1" lang="en-US" altLang="ja-JP" sz="2400" dirty="0" smtClean="0"/>
              <a:t>xxxx-gohou08</a:t>
            </a:r>
            <a:r>
              <a:rPr kumimoji="1" lang="ja-JP" altLang="en-US" sz="2400" dirty="0" smtClean="0"/>
              <a:t>としてください。</a:t>
            </a:r>
            <a:endParaRPr kumimoji="1" lang="en-US" altLang="ja-JP" sz="2400" dirty="0" smtClean="0"/>
          </a:p>
          <a:p>
            <a:pPr marL="0" indent="0">
              <a:buNone/>
            </a:pPr>
            <a:r>
              <a:rPr lang="ja-JP" altLang="en-US" sz="2400" dirty="0" smtClean="0"/>
              <a:t>（ヒント：小課題１～５はプレーンテキストのコーパスで検索できます。小課題６は品詞タグ付きコーパスを対象に検索します。検索文字列を報告すること。）</a:t>
            </a:r>
            <a:endParaRPr kumimoji="1" lang="en-US" altLang="ja-JP" sz="2400" dirty="0" smtClean="0"/>
          </a:p>
          <a:p>
            <a:pPr marL="0" indent="0">
              <a:buNone/>
            </a:pPr>
            <a:endParaRPr kumimoji="1" lang="en-US" altLang="ja-JP" sz="2400" dirty="0" smtClean="0"/>
          </a:p>
          <a:p>
            <a:pPr marL="0" indent="0">
              <a:buNone/>
            </a:pPr>
            <a:r>
              <a:rPr kumimoji="1" lang="ja-JP" altLang="en-US" sz="2400" dirty="0" smtClean="0"/>
              <a:t>小課題１</a:t>
            </a:r>
            <a:endParaRPr kumimoji="1" lang="en-US" altLang="ja-JP" sz="2400" dirty="0" smtClean="0"/>
          </a:p>
          <a:p>
            <a:pPr marL="0" indent="0">
              <a:buNone/>
            </a:pPr>
            <a:r>
              <a:rPr lang="en-US" altLang="ja-JP" sz="2000" dirty="0"/>
              <a:t>Brown family </a:t>
            </a:r>
            <a:r>
              <a:rPr lang="ja-JP" altLang="en-US" sz="2000" dirty="0"/>
              <a:t>４コーパスを対象にして</a:t>
            </a:r>
            <a:r>
              <a:rPr lang="ja-JP" altLang="en-US" sz="2000" dirty="0" smtClean="0"/>
              <a:t>、代名詞</a:t>
            </a:r>
            <a:r>
              <a:rPr lang="en-US" altLang="ja-JP" sz="2000" dirty="0" smtClean="0"/>
              <a:t>you, we, they</a:t>
            </a:r>
            <a:r>
              <a:rPr lang="ja-JP" altLang="en-US" sz="2000" dirty="0" smtClean="0"/>
              <a:t>と</a:t>
            </a:r>
            <a:r>
              <a:rPr lang="en-US" altLang="ja-JP" sz="2000" dirty="0" smtClean="0"/>
              <a:t>are</a:t>
            </a:r>
            <a:r>
              <a:rPr lang="ja-JP" altLang="en-US" sz="2000" dirty="0" err="1" smtClean="0"/>
              <a:t>が</a:t>
            </a:r>
            <a:r>
              <a:rPr lang="ja-JP" altLang="en-US" sz="2000" dirty="0" err="1"/>
              <a:t>共起</a:t>
            </a:r>
            <a:r>
              <a:rPr lang="ja-JP" altLang="en-US" sz="2000" dirty="0"/>
              <a:t>するときに</a:t>
            </a:r>
            <a:r>
              <a:rPr lang="ja-JP" altLang="en-US" sz="2000" dirty="0" smtClean="0"/>
              <a:t>、</a:t>
            </a:r>
            <a:r>
              <a:rPr lang="en-US" altLang="ja-JP" sz="2000" dirty="0" smtClean="0"/>
              <a:t>are</a:t>
            </a:r>
            <a:r>
              <a:rPr lang="ja-JP" altLang="en-US" sz="2000" dirty="0" smtClean="0"/>
              <a:t>が</a:t>
            </a:r>
            <a:r>
              <a:rPr lang="ja-JP" altLang="en-US" sz="2000" dirty="0"/>
              <a:t>短縮形で使用される</a:t>
            </a:r>
            <a:r>
              <a:rPr lang="ja-JP" altLang="en-US" sz="2000" dirty="0" smtClean="0"/>
              <a:t>頻度を集計し、短縮形の</a:t>
            </a:r>
            <a:r>
              <a:rPr lang="en-US" altLang="ja-JP" sz="2000" dirty="0" smtClean="0"/>
              <a:t>1000</a:t>
            </a:r>
            <a:r>
              <a:rPr lang="ja-JP" altLang="en-US" sz="2000" dirty="0" smtClean="0"/>
              <a:t>回当たり標準化頻度を</a:t>
            </a:r>
            <a:r>
              <a:rPr lang="ja-JP" altLang="en-US" sz="2000" dirty="0"/>
              <a:t>比較</a:t>
            </a:r>
            <a:r>
              <a:rPr lang="ja-JP" altLang="en-US" sz="2000" dirty="0" smtClean="0"/>
              <a:t>しなさい。高頻度の表現がより短縮される傾向</a:t>
            </a:r>
            <a:r>
              <a:rPr lang="ja-JP" altLang="en-US" sz="2000" dirty="0"/>
              <a:t>が見られるかどうかを検討しなさい。</a:t>
            </a:r>
            <a:endParaRPr lang="en-US" altLang="ja-JP" sz="2000" dirty="0"/>
          </a:p>
          <a:p>
            <a:pPr marL="0" indent="0">
              <a:buNone/>
            </a:pPr>
            <a:endParaRPr kumimoji="1" lang="ja-JP" altLang="en-US" sz="2800" dirty="0"/>
          </a:p>
        </p:txBody>
      </p:sp>
      <p:sp>
        <p:nvSpPr>
          <p:cNvPr id="4" name="テキスト ボックス 3"/>
          <p:cNvSpPr txBox="1"/>
          <p:nvPr/>
        </p:nvSpPr>
        <p:spPr>
          <a:xfrm>
            <a:off x="8472467" y="0"/>
            <a:ext cx="646332" cy="646331"/>
          </a:xfrm>
          <a:prstGeom prst="rect">
            <a:avLst/>
          </a:prstGeom>
          <a:noFill/>
        </p:spPr>
        <p:txBody>
          <a:bodyPr wrap="none" rtlCol="0">
            <a:spAutoFit/>
          </a:bodyPr>
          <a:lstStyle/>
          <a:p>
            <a:r>
              <a:rPr kumimoji="1" lang="ja-JP" altLang="en-US" sz="3600" dirty="0" smtClean="0">
                <a:solidFill>
                  <a:srgbClr val="FF0000"/>
                </a:solidFill>
              </a:rPr>
              <a:t>⑩</a:t>
            </a:r>
            <a:endParaRPr kumimoji="1" lang="ja-JP" altLang="en-US" sz="3600" dirty="0">
              <a:solidFill>
                <a:srgbClr val="FF0000"/>
              </a:solidFill>
            </a:endParaRPr>
          </a:p>
        </p:txBody>
      </p:sp>
      <p:pic>
        <p:nvPicPr>
          <p:cNvPr id="5" name="gohou08-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0"/>
            <a:ext cx="487363" cy="487363"/>
          </a:xfrm>
          <a:prstGeom prst="rect">
            <a:avLst/>
          </a:prstGeom>
        </p:spPr>
      </p:pic>
    </p:spTree>
    <p:extLst>
      <p:ext uri="{BB962C8B-B14F-4D97-AF65-F5344CB8AC3E}">
        <p14:creationId xmlns:p14="http://schemas.microsoft.com/office/powerpoint/2010/main" val="304703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648072"/>
          </a:xfrm>
        </p:spPr>
        <p:txBody>
          <a:bodyPr/>
          <a:lstStyle/>
          <a:p>
            <a:pPr algn="l"/>
            <a:r>
              <a:rPr kumimoji="1" lang="ja-JP" altLang="en-US" sz="3600" dirty="0" smtClean="0"/>
              <a:t>第</a:t>
            </a:r>
            <a:r>
              <a:rPr kumimoji="1" lang="en-US" altLang="ja-JP" sz="3600" dirty="0" smtClean="0"/>
              <a:t>8</a:t>
            </a:r>
            <a:r>
              <a:rPr kumimoji="1" lang="ja-JP" altLang="en-US" sz="3600" dirty="0" smtClean="0"/>
              <a:t>回小課題</a:t>
            </a:r>
            <a:endParaRPr kumimoji="1" lang="ja-JP" altLang="en-US" sz="3600" dirty="0"/>
          </a:p>
        </p:txBody>
      </p:sp>
      <p:sp>
        <p:nvSpPr>
          <p:cNvPr id="3" name="コンテンツ プレースホルダー 2"/>
          <p:cNvSpPr>
            <a:spLocks noGrp="1"/>
          </p:cNvSpPr>
          <p:nvPr>
            <p:ph idx="1"/>
          </p:nvPr>
        </p:nvSpPr>
        <p:spPr>
          <a:xfrm>
            <a:off x="457200" y="1052736"/>
            <a:ext cx="8229600" cy="5073427"/>
          </a:xfrm>
        </p:spPr>
        <p:txBody>
          <a:bodyPr/>
          <a:lstStyle/>
          <a:p>
            <a:pPr marL="0" indent="0">
              <a:buNone/>
            </a:pPr>
            <a:r>
              <a:rPr kumimoji="1" lang="ja-JP" altLang="en-US" sz="2800" dirty="0" smtClean="0"/>
              <a:t>小課題</a:t>
            </a:r>
            <a:r>
              <a:rPr lang="ja-JP" altLang="en-US" sz="2800" dirty="0"/>
              <a:t>２</a:t>
            </a:r>
            <a:endParaRPr kumimoji="1" lang="en-US" altLang="ja-JP" sz="2800" dirty="0" smtClean="0"/>
          </a:p>
          <a:p>
            <a:pPr marL="0" indent="0">
              <a:buNone/>
            </a:pPr>
            <a:r>
              <a:rPr lang="en-US" altLang="ja-JP" sz="2000" dirty="0"/>
              <a:t>Brown family </a:t>
            </a:r>
            <a:r>
              <a:rPr lang="ja-JP" altLang="en-US" sz="2000" dirty="0"/>
              <a:t>４コーパスを対象にして</a:t>
            </a:r>
            <a:r>
              <a:rPr lang="ja-JP" altLang="en-US" sz="2000" dirty="0" smtClean="0"/>
              <a:t>、代名詞</a:t>
            </a:r>
            <a:r>
              <a:rPr lang="en-US" altLang="ja-JP" sz="2000" dirty="0" smtClean="0"/>
              <a:t>I, you, we, they</a:t>
            </a:r>
            <a:r>
              <a:rPr lang="ja-JP" altLang="en-US" sz="2000" dirty="0" smtClean="0"/>
              <a:t>と</a:t>
            </a:r>
            <a:r>
              <a:rPr lang="en-US" altLang="ja-JP" sz="2000" dirty="0" smtClean="0"/>
              <a:t>have</a:t>
            </a:r>
            <a:r>
              <a:rPr lang="ja-JP" altLang="en-US" sz="2000" dirty="0" err="1" smtClean="0"/>
              <a:t>が</a:t>
            </a:r>
            <a:r>
              <a:rPr lang="ja-JP" altLang="en-US" sz="2000" dirty="0" err="1"/>
              <a:t>共起</a:t>
            </a:r>
            <a:r>
              <a:rPr lang="ja-JP" altLang="en-US" sz="2000" dirty="0"/>
              <a:t>するときに</a:t>
            </a:r>
            <a:r>
              <a:rPr lang="ja-JP" altLang="en-US" sz="2000" dirty="0" smtClean="0"/>
              <a:t>、</a:t>
            </a:r>
            <a:r>
              <a:rPr lang="en-US" altLang="ja-JP" sz="2000" dirty="0" smtClean="0"/>
              <a:t>have</a:t>
            </a:r>
            <a:r>
              <a:rPr lang="ja-JP" altLang="en-US" sz="2000" dirty="0" smtClean="0"/>
              <a:t>が</a:t>
            </a:r>
            <a:r>
              <a:rPr lang="ja-JP" altLang="en-US" sz="2000" dirty="0"/>
              <a:t>短縮形で使用される</a:t>
            </a:r>
            <a:r>
              <a:rPr lang="ja-JP" altLang="en-US" sz="2000" dirty="0" smtClean="0"/>
              <a:t>頻度を集計し、短縮形の</a:t>
            </a:r>
            <a:r>
              <a:rPr lang="en-US" altLang="ja-JP" sz="2000" dirty="0" smtClean="0"/>
              <a:t>1000</a:t>
            </a:r>
            <a:r>
              <a:rPr lang="ja-JP" altLang="en-US" sz="2000" dirty="0" smtClean="0"/>
              <a:t>回当たり標準化頻度を</a:t>
            </a:r>
            <a:r>
              <a:rPr lang="ja-JP" altLang="en-US" sz="2000" dirty="0"/>
              <a:t>比較</a:t>
            </a:r>
            <a:r>
              <a:rPr lang="ja-JP" altLang="en-US" sz="2000" dirty="0" smtClean="0"/>
              <a:t>しなさい。高頻度の表現がより短縮される傾向</a:t>
            </a:r>
            <a:r>
              <a:rPr lang="ja-JP" altLang="en-US" sz="2000" dirty="0"/>
              <a:t>が見られるかどうかを検討しなさい</a:t>
            </a:r>
            <a:r>
              <a:rPr lang="ja-JP" altLang="en-US" sz="2000" dirty="0" smtClean="0"/>
              <a:t>。</a:t>
            </a:r>
            <a:endParaRPr lang="en-US" altLang="ja-JP" sz="2000" dirty="0" smtClean="0"/>
          </a:p>
          <a:p>
            <a:pPr marL="0" indent="0">
              <a:buNone/>
            </a:pPr>
            <a:endParaRPr lang="en-US" altLang="ja-JP" sz="2400" dirty="0" smtClean="0"/>
          </a:p>
          <a:p>
            <a:pPr marL="0" indent="0">
              <a:buNone/>
            </a:pPr>
            <a:r>
              <a:rPr lang="ja-JP" altLang="en-US" sz="2400" dirty="0" smtClean="0"/>
              <a:t>小課題</a:t>
            </a:r>
            <a:r>
              <a:rPr lang="en-US" altLang="ja-JP" sz="2400" dirty="0" smtClean="0"/>
              <a:t>3</a:t>
            </a:r>
            <a:endParaRPr lang="en-US" altLang="ja-JP" sz="2400" dirty="0"/>
          </a:p>
          <a:p>
            <a:pPr marL="0" indent="0">
              <a:buNone/>
            </a:pPr>
            <a:r>
              <a:rPr lang="en-US" altLang="ja-JP" sz="2000" dirty="0"/>
              <a:t>Brown family </a:t>
            </a:r>
            <a:r>
              <a:rPr lang="ja-JP" altLang="en-US" sz="2000" dirty="0"/>
              <a:t>４コーパスを対象にして</a:t>
            </a:r>
            <a:r>
              <a:rPr lang="ja-JP" altLang="en-US" sz="2000" dirty="0" smtClean="0"/>
              <a:t>、</a:t>
            </a:r>
            <a:r>
              <a:rPr lang="en-US" altLang="ja-JP" sz="2000" dirty="0" smtClean="0"/>
              <a:t>do, does, did</a:t>
            </a:r>
            <a:r>
              <a:rPr lang="ja-JP" altLang="en-US" sz="2000" dirty="0" err="1" smtClean="0"/>
              <a:t>と否定辞</a:t>
            </a:r>
            <a:r>
              <a:rPr lang="en-US" altLang="ja-JP" sz="2000" dirty="0" smtClean="0"/>
              <a:t>not</a:t>
            </a:r>
            <a:r>
              <a:rPr lang="ja-JP" altLang="en-US" sz="2000" dirty="0" err="1" smtClean="0"/>
              <a:t>が</a:t>
            </a:r>
            <a:r>
              <a:rPr lang="ja-JP" altLang="en-US" sz="2000" dirty="0" err="1"/>
              <a:t>共起</a:t>
            </a:r>
            <a:r>
              <a:rPr lang="ja-JP" altLang="en-US" sz="2000" dirty="0"/>
              <a:t>するときに</a:t>
            </a:r>
            <a:r>
              <a:rPr lang="ja-JP" altLang="en-US" sz="2000" dirty="0" smtClean="0"/>
              <a:t>、</a:t>
            </a:r>
            <a:r>
              <a:rPr lang="en-US" altLang="ja-JP" sz="2000" dirty="0" smtClean="0"/>
              <a:t>not</a:t>
            </a:r>
            <a:r>
              <a:rPr lang="ja-JP" altLang="en-US" sz="2000" dirty="0" smtClean="0"/>
              <a:t>が</a:t>
            </a:r>
            <a:r>
              <a:rPr lang="ja-JP" altLang="en-US" sz="2000" dirty="0"/>
              <a:t>短縮形で使用される頻度を集計し、短縮形の</a:t>
            </a:r>
            <a:r>
              <a:rPr lang="en-US" altLang="ja-JP" sz="2000" dirty="0"/>
              <a:t>1000</a:t>
            </a:r>
            <a:r>
              <a:rPr lang="ja-JP" altLang="en-US" sz="2000" dirty="0"/>
              <a:t>回当たり標準化頻度を比較しなさい。高頻度の表現がより短縮される傾向が見られるかどうかを検討しなさい。</a:t>
            </a:r>
            <a:endParaRPr lang="en-US" altLang="ja-JP" sz="2000" dirty="0"/>
          </a:p>
          <a:p>
            <a:pPr marL="0" indent="0">
              <a:buNone/>
            </a:pPr>
            <a:endParaRPr lang="en-US" altLang="ja-JP" sz="2800" dirty="0"/>
          </a:p>
          <a:p>
            <a:pPr marL="0" indent="0">
              <a:buNone/>
            </a:pPr>
            <a:endParaRPr kumimoji="1" lang="ja-JP" altLang="en-US" sz="2800" dirty="0"/>
          </a:p>
        </p:txBody>
      </p:sp>
      <p:sp>
        <p:nvSpPr>
          <p:cNvPr id="4" name="テキスト ボックス 3"/>
          <p:cNvSpPr txBox="1"/>
          <p:nvPr/>
        </p:nvSpPr>
        <p:spPr>
          <a:xfrm>
            <a:off x="8472466" y="0"/>
            <a:ext cx="646332" cy="646331"/>
          </a:xfrm>
          <a:prstGeom prst="rect">
            <a:avLst/>
          </a:prstGeom>
          <a:noFill/>
        </p:spPr>
        <p:txBody>
          <a:bodyPr wrap="none" rtlCol="0">
            <a:spAutoFit/>
          </a:bodyPr>
          <a:lstStyle/>
          <a:p>
            <a:r>
              <a:rPr kumimoji="1" lang="ja-JP" altLang="en-US" sz="3600" dirty="0" smtClean="0">
                <a:solidFill>
                  <a:srgbClr val="FF0000"/>
                </a:solidFill>
              </a:rPr>
              <a:t>⑪</a:t>
            </a:r>
            <a:endParaRPr kumimoji="1" lang="ja-JP" altLang="en-US" sz="3600" dirty="0">
              <a:solidFill>
                <a:srgbClr val="FF0000"/>
              </a:solidFill>
            </a:endParaRPr>
          </a:p>
        </p:txBody>
      </p:sp>
    </p:spTree>
    <p:extLst>
      <p:ext uri="{BB962C8B-B14F-4D97-AF65-F5344CB8AC3E}">
        <p14:creationId xmlns:p14="http://schemas.microsoft.com/office/powerpoint/2010/main" val="397228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648072"/>
          </a:xfrm>
        </p:spPr>
        <p:txBody>
          <a:bodyPr/>
          <a:lstStyle/>
          <a:p>
            <a:pPr algn="l"/>
            <a:r>
              <a:rPr kumimoji="1" lang="ja-JP" altLang="en-US" sz="3600" dirty="0" smtClean="0"/>
              <a:t>第</a:t>
            </a:r>
            <a:r>
              <a:rPr kumimoji="1" lang="en-US" altLang="ja-JP" sz="3600" dirty="0" smtClean="0"/>
              <a:t>8</a:t>
            </a:r>
            <a:r>
              <a:rPr kumimoji="1" lang="ja-JP" altLang="en-US" sz="3600" dirty="0" smtClean="0"/>
              <a:t>回小課題</a:t>
            </a:r>
            <a:endParaRPr kumimoji="1" lang="ja-JP" altLang="en-US" sz="3600" dirty="0"/>
          </a:p>
        </p:txBody>
      </p:sp>
      <p:sp>
        <p:nvSpPr>
          <p:cNvPr id="3" name="コンテンツ プレースホルダー 2"/>
          <p:cNvSpPr>
            <a:spLocks noGrp="1"/>
          </p:cNvSpPr>
          <p:nvPr>
            <p:ph idx="1"/>
          </p:nvPr>
        </p:nvSpPr>
        <p:spPr>
          <a:xfrm>
            <a:off x="457200" y="1052736"/>
            <a:ext cx="8229600" cy="5073427"/>
          </a:xfrm>
        </p:spPr>
        <p:txBody>
          <a:bodyPr/>
          <a:lstStyle/>
          <a:p>
            <a:pPr marL="0" indent="0">
              <a:buNone/>
            </a:pPr>
            <a:r>
              <a:rPr kumimoji="1" lang="ja-JP" altLang="en-US" sz="2800" dirty="0" smtClean="0"/>
              <a:t>小課題４（１点加算します）</a:t>
            </a:r>
            <a:endParaRPr kumimoji="1" lang="en-US" altLang="ja-JP" sz="2800" dirty="0" smtClean="0"/>
          </a:p>
          <a:p>
            <a:pPr marL="0" indent="0">
              <a:buNone/>
            </a:pPr>
            <a:r>
              <a:rPr lang="en-US" altLang="ja-JP" sz="2000" dirty="0"/>
              <a:t>Brown family </a:t>
            </a:r>
            <a:r>
              <a:rPr lang="ja-JP" altLang="en-US" sz="2000" dirty="0"/>
              <a:t>４コーパスを対象にして</a:t>
            </a:r>
            <a:r>
              <a:rPr lang="ja-JP" altLang="en-US" sz="2000" dirty="0" smtClean="0"/>
              <a:t>、１人称代名詞</a:t>
            </a:r>
            <a:r>
              <a:rPr lang="en-US" altLang="ja-JP" sz="2000" dirty="0" smtClean="0"/>
              <a:t>I</a:t>
            </a:r>
            <a:r>
              <a:rPr lang="ja-JP" altLang="en-US" sz="2000" dirty="0" smtClean="0"/>
              <a:t>と</a:t>
            </a:r>
            <a:r>
              <a:rPr lang="en-US" altLang="ja-JP" sz="2000" dirty="0" smtClean="0"/>
              <a:t>we, </a:t>
            </a:r>
            <a:r>
              <a:rPr lang="ja-JP" altLang="en-US" sz="2000" dirty="0" smtClean="0"/>
              <a:t>２人称代名詞</a:t>
            </a:r>
            <a:r>
              <a:rPr lang="en-US" altLang="ja-JP" sz="2000" dirty="0" smtClean="0"/>
              <a:t>you</a:t>
            </a:r>
            <a:r>
              <a:rPr lang="en-US" altLang="ja-JP" sz="2000" dirty="0"/>
              <a:t>, </a:t>
            </a:r>
            <a:r>
              <a:rPr lang="ja-JP" altLang="en-US" sz="2000" dirty="0" smtClean="0"/>
              <a:t>３人称代名詞</a:t>
            </a:r>
            <a:r>
              <a:rPr lang="en-US" altLang="ja-JP" sz="2000" dirty="0" smtClean="0"/>
              <a:t>he, she, it, they</a:t>
            </a:r>
            <a:r>
              <a:rPr lang="ja-JP" altLang="en-US" sz="2000" dirty="0" smtClean="0"/>
              <a:t>が助動詞</a:t>
            </a:r>
            <a:r>
              <a:rPr lang="en-US" altLang="ja-JP" sz="2000" dirty="0" smtClean="0"/>
              <a:t>will</a:t>
            </a:r>
            <a:r>
              <a:rPr lang="ja-JP" altLang="en-US" sz="2000" dirty="0" err="1" smtClean="0"/>
              <a:t>と共起</a:t>
            </a:r>
            <a:r>
              <a:rPr lang="ja-JP" altLang="en-US" sz="2000" dirty="0"/>
              <a:t>するときに</a:t>
            </a:r>
            <a:r>
              <a:rPr lang="ja-JP" altLang="en-US" sz="2000" dirty="0" smtClean="0"/>
              <a:t>、</a:t>
            </a:r>
            <a:r>
              <a:rPr lang="en-US" altLang="ja-JP" sz="2000" dirty="0" smtClean="0"/>
              <a:t>will</a:t>
            </a:r>
            <a:r>
              <a:rPr lang="ja-JP" altLang="en-US" sz="2000" dirty="0" smtClean="0"/>
              <a:t>が</a:t>
            </a:r>
            <a:r>
              <a:rPr lang="ja-JP" altLang="en-US" sz="2000" dirty="0"/>
              <a:t>短縮形で使用される頻度</a:t>
            </a:r>
            <a:r>
              <a:rPr lang="ja-JP" altLang="en-US" sz="2000" dirty="0" smtClean="0"/>
              <a:t>を人称ごとに集計</a:t>
            </a:r>
            <a:r>
              <a:rPr lang="ja-JP" altLang="en-US" sz="2000" dirty="0"/>
              <a:t>し、短縮形の</a:t>
            </a:r>
            <a:r>
              <a:rPr lang="en-US" altLang="ja-JP" sz="2000" dirty="0" smtClean="0"/>
              <a:t>1,000</a:t>
            </a:r>
            <a:r>
              <a:rPr lang="ja-JP" altLang="en-US" sz="2000" dirty="0"/>
              <a:t>回当たり標準化頻度を比較しなさい。高頻度の表現がより短縮される傾向が見られるかどうかを検討しなさい</a:t>
            </a:r>
            <a:r>
              <a:rPr lang="ja-JP" altLang="en-US" sz="2000" dirty="0" smtClean="0"/>
              <a:t>。</a:t>
            </a:r>
            <a:endParaRPr lang="en-US" altLang="ja-JP" sz="2000" dirty="0" smtClean="0"/>
          </a:p>
          <a:p>
            <a:pPr marL="0" indent="0">
              <a:buNone/>
            </a:pPr>
            <a:endParaRPr lang="en-US" altLang="ja-JP" sz="2000" dirty="0" smtClean="0"/>
          </a:p>
          <a:p>
            <a:pPr marL="0" indent="0">
              <a:buNone/>
            </a:pPr>
            <a:r>
              <a:rPr lang="ja-JP" altLang="en-US" sz="2800" dirty="0" smtClean="0"/>
              <a:t>小課題５（１点加算します）</a:t>
            </a:r>
            <a:endParaRPr lang="en-US" altLang="ja-JP" sz="2800" dirty="0"/>
          </a:p>
          <a:p>
            <a:pPr marL="0" indent="0">
              <a:buNone/>
            </a:pPr>
            <a:r>
              <a:rPr lang="en-US" altLang="ja-JP" sz="2000" dirty="0"/>
              <a:t>Brown family </a:t>
            </a:r>
            <a:r>
              <a:rPr lang="ja-JP" altLang="en-US" sz="2000" dirty="0"/>
              <a:t>４コーパスを対象にして</a:t>
            </a:r>
            <a:r>
              <a:rPr lang="ja-JP" altLang="en-US" sz="2000" dirty="0" smtClean="0"/>
              <a:t>、助動詞</a:t>
            </a:r>
            <a:r>
              <a:rPr lang="en-US" altLang="ja-JP" sz="2000" dirty="0" smtClean="0"/>
              <a:t>(will</a:t>
            </a:r>
            <a:r>
              <a:rPr lang="ja-JP" altLang="en-US" sz="2000" dirty="0" smtClean="0"/>
              <a:t>と</a:t>
            </a:r>
            <a:r>
              <a:rPr lang="en-US" altLang="ja-JP" sz="2000" dirty="0" smtClean="0"/>
              <a:t>would)</a:t>
            </a:r>
            <a:r>
              <a:rPr lang="ja-JP" altLang="en-US" sz="2000" dirty="0" err="1" smtClean="0"/>
              <a:t>、</a:t>
            </a:r>
            <a:r>
              <a:rPr lang="en-US" altLang="ja-JP" sz="2000" dirty="0" smtClean="0"/>
              <a:t>(can</a:t>
            </a:r>
            <a:r>
              <a:rPr lang="ja-JP" altLang="en-US" sz="2000" dirty="0" smtClean="0"/>
              <a:t>と</a:t>
            </a:r>
            <a:r>
              <a:rPr lang="en-US" altLang="ja-JP" sz="2000" dirty="0" smtClean="0"/>
              <a:t>could)</a:t>
            </a:r>
            <a:r>
              <a:rPr lang="ja-JP" altLang="en-US" sz="2000" dirty="0" err="1" smtClean="0"/>
              <a:t>、</a:t>
            </a:r>
            <a:r>
              <a:rPr lang="en-US" altLang="ja-JP" sz="2000" dirty="0" smtClean="0"/>
              <a:t>(shall</a:t>
            </a:r>
            <a:r>
              <a:rPr lang="ja-JP" altLang="en-US" sz="2000" dirty="0" smtClean="0"/>
              <a:t>と</a:t>
            </a:r>
            <a:r>
              <a:rPr lang="en-US" altLang="ja-JP" sz="2000" dirty="0" smtClean="0"/>
              <a:t>should)</a:t>
            </a:r>
            <a:r>
              <a:rPr lang="ja-JP" altLang="en-US" sz="2000" dirty="0" err="1" smtClean="0"/>
              <a:t>、</a:t>
            </a:r>
            <a:r>
              <a:rPr lang="en-US" altLang="ja-JP" sz="2000" dirty="0" smtClean="0"/>
              <a:t>(must</a:t>
            </a:r>
            <a:r>
              <a:rPr lang="ja-JP" altLang="en-US" sz="2000" dirty="0" smtClean="0"/>
              <a:t>と</a:t>
            </a:r>
            <a:r>
              <a:rPr lang="en-US" altLang="ja-JP" sz="2000" dirty="0" smtClean="0"/>
              <a:t>ought)</a:t>
            </a:r>
            <a:r>
              <a:rPr lang="ja-JP" altLang="en-US" sz="2000" dirty="0" err="1" smtClean="0"/>
              <a:t>が否定辞</a:t>
            </a:r>
            <a:r>
              <a:rPr lang="en-US" altLang="ja-JP" sz="2000" dirty="0" smtClean="0"/>
              <a:t>not</a:t>
            </a:r>
            <a:r>
              <a:rPr lang="ja-JP" altLang="en-US" sz="2000" dirty="0" err="1" smtClean="0"/>
              <a:t>と共起</a:t>
            </a:r>
            <a:r>
              <a:rPr lang="ja-JP" altLang="en-US" sz="2000" dirty="0"/>
              <a:t>するときに</a:t>
            </a:r>
            <a:r>
              <a:rPr lang="ja-JP" altLang="en-US" sz="2000" dirty="0" smtClean="0"/>
              <a:t>、</a:t>
            </a:r>
            <a:r>
              <a:rPr lang="en-US" altLang="ja-JP" sz="2000" dirty="0" smtClean="0"/>
              <a:t>not</a:t>
            </a:r>
            <a:r>
              <a:rPr lang="ja-JP" altLang="en-US" sz="2000" dirty="0" smtClean="0"/>
              <a:t>が</a:t>
            </a:r>
            <a:r>
              <a:rPr lang="ja-JP" altLang="en-US" sz="2000" dirty="0"/>
              <a:t>短縮形で使用される頻度</a:t>
            </a:r>
            <a:r>
              <a:rPr lang="ja-JP" altLang="en-US" sz="2000" dirty="0" smtClean="0"/>
              <a:t>を助動詞グループごとに</a:t>
            </a:r>
            <a:r>
              <a:rPr lang="ja-JP" altLang="en-US" sz="2000" dirty="0"/>
              <a:t>集計し、短縮形の</a:t>
            </a:r>
            <a:r>
              <a:rPr lang="en-US" altLang="ja-JP" sz="2000" dirty="0" smtClean="0"/>
              <a:t>1,000</a:t>
            </a:r>
            <a:r>
              <a:rPr lang="ja-JP" altLang="en-US" sz="2000" dirty="0"/>
              <a:t>回当たり標準化頻度を比較しなさい。高頻度の表現がより短縮される傾向が見られるかどうかを検討しなさい</a:t>
            </a:r>
            <a:r>
              <a:rPr lang="ja-JP" altLang="en-US" sz="2000" dirty="0" smtClean="0"/>
              <a:t>。</a:t>
            </a:r>
            <a:endParaRPr lang="en-US" altLang="ja-JP" sz="2000" dirty="0" smtClean="0"/>
          </a:p>
          <a:p>
            <a:pPr marL="0" indent="0">
              <a:buNone/>
            </a:pPr>
            <a:r>
              <a:rPr lang="ja-JP" altLang="en-US" sz="2000" dirty="0" smtClean="0"/>
              <a:t>（ヒント：</a:t>
            </a:r>
            <a:r>
              <a:rPr lang="en-US" altLang="ja-JP" sz="2000" dirty="0" smtClean="0"/>
              <a:t>can</a:t>
            </a:r>
            <a:r>
              <a:rPr lang="ja-JP" altLang="en-US" sz="2000" dirty="0" smtClean="0"/>
              <a:t>の否定形は</a:t>
            </a:r>
            <a:r>
              <a:rPr lang="en-US" altLang="ja-JP" sz="2000" dirty="0" smtClean="0"/>
              <a:t>cannot</a:t>
            </a:r>
            <a:r>
              <a:rPr lang="ja-JP" altLang="en-US" sz="2000" dirty="0" err="1" smtClean="0"/>
              <a:t>、</a:t>
            </a:r>
            <a:r>
              <a:rPr lang="ja-JP" altLang="en-US" sz="2000" dirty="0" smtClean="0"/>
              <a:t>スペースを入れない）</a:t>
            </a:r>
            <a:endParaRPr lang="en-US" altLang="ja-JP" sz="2000" dirty="0"/>
          </a:p>
          <a:p>
            <a:pPr marL="0" indent="0">
              <a:buNone/>
            </a:pPr>
            <a:endParaRPr lang="en-US" altLang="ja-JP" sz="2400" dirty="0"/>
          </a:p>
          <a:p>
            <a:pPr marL="0" indent="0">
              <a:buNone/>
            </a:pPr>
            <a:endParaRPr lang="en-US" altLang="ja-JP" sz="2800" dirty="0"/>
          </a:p>
          <a:p>
            <a:pPr marL="0" indent="0">
              <a:buNone/>
            </a:pPr>
            <a:endParaRPr kumimoji="1" lang="ja-JP" altLang="en-US" sz="2800" dirty="0"/>
          </a:p>
        </p:txBody>
      </p:sp>
      <p:sp>
        <p:nvSpPr>
          <p:cNvPr id="4" name="テキスト ボックス 3"/>
          <p:cNvSpPr txBox="1"/>
          <p:nvPr/>
        </p:nvSpPr>
        <p:spPr>
          <a:xfrm>
            <a:off x="8472465" y="0"/>
            <a:ext cx="646332" cy="646331"/>
          </a:xfrm>
          <a:prstGeom prst="rect">
            <a:avLst/>
          </a:prstGeom>
          <a:noFill/>
        </p:spPr>
        <p:txBody>
          <a:bodyPr wrap="none" rtlCol="0">
            <a:spAutoFit/>
          </a:bodyPr>
          <a:lstStyle/>
          <a:p>
            <a:r>
              <a:rPr kumimoji="1" lang="ja-JP" altLang="en-US" sz="3600" dirty="0" smtClean="0">
                <a:solidFill>
                  <a:srgbClr val="FF0000"/>
                </a:solidFill>
              </a:rPr>
              <a:t>⑫</a:t>
            </a:r>
            <a:endParaRPr kumimoji="1" lang="ja-JP" altLang="en-US" sz="3600" dirty="0">
              <a:solidFill>
                <a:srgbClr val="FF0000"/>
              </a:solidFill>
            </a:endParaRPr>
          </a:p>
        </p:txBody>
      </p:sp>
    </p:spTree>
    <p:extLst>
      <p:ext uri="{BB962C8B-B14F-4D97-AF65-F5344CB8AC3E}">
        <p14:creationId xmlns:p14="http://schemas.microsoft.com/office/powerpoint/2010/main" val="6165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648072"/>
          </a:xfrm>
        </p:spPr>
        <p:txBody>
          <a:bodyPr/>
          <a:lstStyle/>
          <a:p>
            <a:pPr algn="l"/>
            <a:r>
              <a:rPr kumimoji="1" lang="ja-JP" altLang="en-US" sz="3600" dirty="0" smtClean="0"/>
              <a:t>第</a:t>
            </a:r>
            <a:r>
              <a:rPr kumimoji="1" lang="en-US" altLang="ja-JP" sz="3600" dirty="0" smtClean="0"/>
              <a:t>8</a:t>
            </a:r>
            <a:r>
              <a:rPr kumimoji="1" lang="ja-JP" altLang="en-US" sz="3600" dirty="0" smtClean="0"/>
              <a:t>回小課題</a:t>
            </a:r>
            <a:endParaRPr kumimoji="1" lang="ja-JP" altLang="en-US" sz="3600" dirty="0"/>
          </a:p>
        </p:txBody>
      </p:sp>
      <p:sp>
        <p:nvSpPr>
          <p:cNvPr id="3" name="コンテンツ プレースホルダー 2"/>
          <p:cNvSpPr>
            <a:spLocks noGrp="1"/>
          </p:cNvSpPr>
          <p:nvPr>
            <p:ph idx="1"/>
          </p:nvPr>
        </p:nvSpPr>
        <p:spPr>
          <a:xfrm>
            <a:off x="457200" y="1052736"/>
            <a:ext cx="8229600" cy="5073427"/>
          </a:xfrm>
        </p:spPr>
        <p:txBody>
          <a:bodyPr/>
          <a:lstStyle/>
          <a:p>
            <a:pPr marL="0" indent="0">
              <a:buNone/>
            </a:pPr>
            <a:r>
              <a:rPr kumimoji="1" lang="ja-JP" altLang="en-US" sz="2800" dirty="0" smtClean="0"/>
              <a:t>小課題６（</a:t>
            </a:r>
            <a:r>
              <a:rPr lang="en-US" altLang="ja-JP" sz="2800" dirty="0" smtClean="0"/>
              <a:t>2</a:t>
            </a:r>
            <a:r>
              <a:rPr kumimoji="1" lang="ja-JP" altLang="en-US" sz="2800" dirty="0" smtClean="0"/>
              <a:t>点加算します）</a:t>
            </a:r>
            <a:endParaRPr kumimoji="1" lang="en-US" altLang="ja-JP" sz="2800" dirty="0" smtClean="0"/>
          </a:p>
          <a:p>
            <a:pPr marL="0" indent="0">
              <a:buNone/>
            </a:pPr>
            <a:r>
              <a:rPr lang="ja-JP" altLang="en-US" sz="2000" dirty="0" smtClean="0"/>
              <a:t>　短縮形の使用に関わる要因として、高頻度による縮約効果によるのか、それとも人対物の違いによるのかをコーパス調査と分析を通して</a:t>
            </a:r>
            <a:r>
              <a:rPr lang="ja-JP" altLang="en-US" sz="2000" dirty="0"/>
              <a:t>検証</a:t>
            </a:r>
            <a:r>
              <a:rPr lang="ja-JP" altLang="en-US" sz="2000" dirty="0" smtClean="0"/>
              <a:t>する。</a:t>
            </a:r>
            <a:endParaRPr lang="en-US" altLang="ja-JP" sz="2000" dirty="0" smtClean="0"/>
          </a:p>
          <a:p>
            <a:pPr marL="0" indent="0">
              <a:buNone/>
            </a:pPr>
            <a:r>
              <a:rPr lang="ja-JP" altLang="en-US" sz="2000" dirty="0" smtClean="0"/>
              <a:t>　</a:t>
            </a:r>
            <a:r>
              <a:rPr lang="en-US" altLang="ja-JP" sz="2000" dirty="0" smtClean="0"/>
              <a:t>Brown </a:t>
            </a:r>
            <a:r>
              <a:rPr lang="en-US" altLang="ja-JP" sz="2000" dirty="0"/>
              <a:t>family </a:t>
            </a:r>
            <a:r>
              <a:rPr lang="ja-JP" altLang="en-US" sz="2000" dirty="0"/>
              <a:t>４コーパスを対象にして</a:t>
            </a:r>
            <a:r>
              <a:rPr lang="ja-JP" altLang="en-US" sz="2000" dirty="0" smtClean="0"/>
              <a:t>、</a:t>
            </a:r>
            <a:r>
              <a:rPr lang="en-US" altLang="ja-JP" sz="2000" dirty="0" smtClean="0"/>
              <a:t>who is</a:t>
            </a:r>
            <a:r>
              <a:rPr lang="ja-JP" altLang="en-US" sz="2000" dirty="0" smtClean="0"/>
              <a:t>と</a:t>
            </a:r>
            <a:r>
              <a:rPr lang="en-US" altLang="ja-JP" sz="2000" dirty="0" smtClean="0"/>
              <a:t>what is</a:t>
            </a:r>
            <a:r>
              <a:rPr lang="ja-JP" altLang="en-US" sz="2000" dirty="0" err="1" smtClean="0"/>
              <a:t>、</a:t>
            </a:r>
            <a:r>
              <a:rPr lang="en-US" altLang="ja-JP" sz="2000" dirty="0" smtClean="0"/>
              <a:t>someone is</a:t>
            </a:r>
            <a:r>
              <a:rPr lang="ja-JP" altLang="en-US" sz="2000" dirty="0" smtClean="0"/>
              <a:t>と</a:t>
            </a:r>
            <a:r>
              <a:rPr lang="en-US" altLang="ja-JP" sz="2000" dirty="0" smtClean="0"/>
              <a:t>something is</a:t>
            </a:r>
            <a:r>
              <a:rPr lang="ja-JP" altLang="en-US" sz="2000" dirty="0" err="1" smtClean="0"/>
              <a:t>、</a:t>
            </a:r>
            <a:r>
              <a:rPr lang="en-US" altLang="ja-JP" sz="2000" dirty="0" smtClean="0"/>
              <a:t>everyone is</a:t>
            </a:r>
            <a:r>
              <a:rPr lang="ja-JP" altLang="en-US" sz="2000" dirty="0" smtClean="0"/>
              <a:t>と</a:t>
            </a:r>
            <a:r>
              <a:rPr lang="en-US" altLang="ja-JP" sz="2000" dirty="0" smtClean="0"/>
              <a:t>everything is</a:t>
            </a:r>
            <a:r>
              <a:rPr lang="ja-JP" altLang="en-US" sz="2000" dirty="0" smtClean="0"/>
              <a:t>を調査項目として、</a:t>
            </a:r>
            <a:r>
              <a:rPr lang="en-US" altLang="ja-JP" sz="2000" dirty="0" smtClean="0"/>
              <a:t>is</a:t>
            </a:r>
            <a:r>
              <a:rPr lang="ja-JP" altLang="en-US" sz="2000" dirty="0" smtClean="0"/>
              <a:t>が</a:t>
            </a:r>
            <a:r>
              <a:rPr lang="ja-JP" altLang="en-US" sz="2000" dirty="0"/>
              <a:t>短縮形で使用される</a:t>
            </a:r>
            <a:r>
              <a:rPr lang="ja-JP" altLang="en-US" sz="2000" dirty="0" smtClean="0"/>
              <a:t>頻度（</a:t>
            </a:r>
            <a:r>
              <a:rPr lang="en-US" altLang="ja-JP" sz="2000" dirty="0" smtClean="0"/>
              <a:t>1,000</a:t>
            </a:r>
            <a:r>
              <a:rPr lang="ja-JP" altLang="en-US" sz="2000" dirty="0"/>
              <a:t>回当たり標準化</a:t>
            </a:r>
            <a:r>
              <a:rPr lang="ja-JP" altLang="en-US" sz="2000" dirty="0" smtClean="0"/>
              <a:t>頻度）を</a:t>
            </a:r>
            <a:r>
              <a:rPr lang="ja-JP" altLang="en-US" sz="2000" dirty="0"/>
              <a:t>比較しなさい</a:t>
            </a:r>
            <a:r>
              <a:rPr lang="ja-JP" altLang="en-US" sz="2000" dirty="0" smtClean="0"/>
              <a:t>。分析の結果は、２つの仮説のどちらを支持するかを検討</a:t>
            </a:r>
            <a:r>
              <a:rPr lang="ja-JP" altLang="en-US" sz="2000" dirty="0"/>
              <a:t>しなさい</a:t>
            </a:r>
            <a:r>
              <a:rPr lang="ja-JP" altLang="en-US" sz="2000" dirty="0" smtClean="0"/>
              <a:t>。</a:t>
            </a:r>
            <a:endParaRPr lang="en-US" altLang="ja-JP" sz="2000" dirty="0" smtClean="0"/>
          </a:p>
          <a:p>
            <a:pPr marL="0" indent="0">
              <a:buNone/>
            </a:pPr>
            <a:r>
              <a:rPr lang="ja-JP" altLang="en-US" sz="2000" dirty="0" smtClean="0"/>
              <a:t>（ヒント：</a:t>
            </a:r>
            <a:r>
              <a:rPr lang="en-US" altLang="ja-JP" sz="2000" dirty="0" smtClean="0"/>
              <a:t>χ2</a:t>
            </a:r>
            <a:r>
              <a:rPr lang="ja-JP" altLang="en-US" sz="2000" dirty="0" smtClean="0"/>
              <a:t>乗検定の有意性判定において、ボンフェローニの方法を適用する必要はありません。）</a:t>
            </a:r>
            <a:endParaRPr lang="en-US" altLang="ja-JP" sz="2000" dirty="0" smtClean="0"/>
          </a:p>
          <a:p>
            <a:pPr marL="0" indent="0">
              <a:buNone/>
            </a:pPr>
            <a:endParaRPr lang="en-US" altLang="ja-JP" sz="2000" dirty="0" smtClean="0"/>
          </a:p>
          <a:p>
            <a:pPr marL="0" indent="0">
              <a:buNone/>
            </a:pPr>
            <a:endParaRPr lang="en-US" altLang="ja-JP" sz="2400" dirty="0"/>
          </a:p>
          <a:p>
            <a:pPr marL="0" indent="0">
              <a:buNone/>
            </a:pPr>
            <a:endParaRPr lang="en-US" altLang="ja-JP" sz="2800" dirty="0"/>
          </a:p>
          <a:p>
            <a:pPr marL="0" indent="0">
              <a:buNone/>
            </a:pPr>
            <a:endParaRPr kumimoji="1" lang="ja-JP" altLang="en-US" sz="2800" dirty="0"/>
          </a:p>
        </p:txBody>
      </p:sp>
      <p:sp>
        <p:nvSpPr>
          <p:cNvPr id="4" name="テキスト ボックス 3"/>
          <p:cNvSpPr txBox="1"/>
          <p:nvPr/>
        </p:nvSpPr>
        <p:spPr>
          <a:xfrm>
            <a:off x="8472464" y="0"/>
            <a:ext cx="646332" cy="646331"/>
          </a:xfrm>
          <a:prstGeom prst="rect">
            <a:avLst/>
          </a:prstGeom>
          <a:noFill/>
        </p:spPr>
        <p:txBody>
          <a:bodyPr wrap="none" rtlCol="0">
            <a:spAutoFit/>
          </a:bodyPr>
          <a:lstStyle/>
          <a:p>
            <a:r>
              <a:rPr kumimoji="1" lang="ja-JP" altLang="en-US" sz="3600" dirty="0" smtClean="0">
                <a:solidFill>
                  <a:srgbClr val="FF0000"/>
                </a:solidFill>
              </a:rPr>
              <a:t>⑬</a:t>
            </a:r>
            <a:endParaRPr kumimoji="1" lang="ja-JP" altLang="en-US" sz="3600" dirty="0">
              <a:solidFill>
                <a:srgbClr val="FF0000"/>
              </a:solidFill>
            </a:endParaRPr>
          </a:p>
        </p:txBody>
      </p:sp>
    </p:spTree>
    <p:extLst>
      <p:ext uri="{BB962C8B-B14F-4D97-AF65-F5344CB8AC3E}">
        <p14:creationId xmlns:p14="http://schemas.microsoft.com/office/powerpoint/2010/main" val="5876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792088"/>
          </a:xfrm>
        </p:spPr>
        <p:txBody>
          <a:bodyPr/>
          <a:lstStyle/>
          <a:p>
            <a:pPr algn="l"/>
            <a:r>
              <a:rPr kumimoji="1" lang="ja-JP" altLang="en-US" sz="3600" dirty="0" smtClean="0"/>
              <a:t>例題</a:t>
            </a:r>
            <a:endParaRPr kumimoji="1" lang="ja-JP" altLang="en-US" sz="3600" dirty="0"/>
          </a:p>
        </p:txBody>
      </p:sp>
      <p:sp>
        <p:nvSpPr>
          <p:cNvPr id="4" name="テキスト ボックス 3"/>
          <p:cNvSpPr txBox="1"/>
          <p:nvPr/>
        </p:nvSpPr>
        <p:spPr>
          <a:xfrm>
            <a:off x="8472475" y="0"/>
            <a:ext cx="646332" cy="646331"/>
          </a:xfrm>
          <a:prstGeom prst="rect">
            <a:avLst/>
          </a:prstGeom>
          <a:noFill/>
        </p:spPr>
        <p:txBody>
          <a:bodyPr wrap="none" rtlCol="0">
            <a:spAutoFit/>
          </a:bodyPr>
          <a:lstStyle/>
          <a:p>
            <a:r>
              <a:rPr kumimoji="1" lang="ja-JP" altLang="en-US" sz="3600" dirty="0" smtClean="0">
                <a:solidFill>
                  <a:srgbClr val="FF0000"/>
                </a:solidFill>
              </a:rPr>
              <a:t>②</a:t>
            </a:r>
            <a:endParaRPr kumimoji="1" lang="ja-JP" altLang="en-US" sz="3600" dirty="0">
              <a:solidFill>
                <a:srgbClr val="FF0000"/>
              </a:solidFill>
            </a:endParaRPr>
          </a:p>
        </p:txBody>
      </p:sp>
      <p:sp>
        <p:nvSpPr>
          <p:cNvPr id="5" name="角丸四角形 4"/>
          <p:cNvSpPr/>
          <p:nvPr/>
        </p:nvSpPr>
        <p:spPr bwMode="auto">
          <a:xfrm>
            <a:off x="323528" y="908720"/>
            <a:ext cx="8568952" cy="4032448"/>
          </a:xfrm>
          <a:prstGeom prst="roundRect">
            <a:avLst>
              <a:gd name="adj" fmla="val 5860"/>
            </a:avLst>
          </a:prstGeom>
          <a:noFill/>
          <a:ln w="28575" cap="flat" cmpd="sng" algn="ctr">
            <a:solidFill>
              <a:srgbClr val="C0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indent="0" algn="l">
              <a:buNone/>
            </a:pPr>
            <a:r>
              <a:rPr lang="ja-JP" altLang="en-US" sz="2400" dirty="0"/>
              <a:t>　英語の助動詞</a:t>
            </a:r>
            <a:r>
              <a:rPr lang="en-US" altLang="ja-JP" sz="2400" dirty="0"/>
              <a:t>(be</a:t>
            </a:r>
            <a:r>
              <a:rPr lang="ja-JP" altLang="en-US" sz="2400" dirty="0"/>
              <a:t>動詞、</a:t>
            </a:r>
            <a:r>
              <a:rPr lang="en-US" altLang="ja-JP" sz="2400" dirty="0"/>
              <a:t>have</a:t>
            </a:r>
            <a:r>
              <a:rPr lang="ja-JP" altLang="en-US" sz="2400" dirty="0"/>
              <a:t>動詞を含む）や否定辞</a:t>
            </a:r>
            <a:r>
              <a:rPr lang="en-US" altLang="ja-JP" sz="2400" dirty="0"/>
              <a:t>not</a:t>
            </a:r>
            <a:r>
              <a:rPr lang="ja-JP" altLang="en-US" sz="2400" dirty="0"/>
              <a:t>などには、短縮した形式があります。たとえば、</a:t>
            </a:r>
            <a:r>
              <a:rPr lang="en-US" altLang="ja-JP" sz="2400" dirty="0"/>
              <a:t>be</a:t>
            </a:r>
            <a:r>
              <a:rPr lang="ja-JP" altLang="en-US" sz="2400" dirty="0"/>
              <a:t>動詞の</a:t>
            </a:r>
            <a:r>
              <a:rPr lang="en-US" altLang="ja-JP" sz="2400" dirty="0"/>
              <a:t>is</a:t>
            </a:r>
            <a:r>
              <a:rPr lang="ja-JP" altLang="en-US" sz="2400" dirty="0"/>
              <a:t>は、</a:t>
            </a:r>
            <a:r>
              <a:rPr lang="en-US" altLang="ja-JP" sz="2400" dirty="0"/>
              <a:t>he is, she is, it is</a:t>
            </a:r>
            <a:r>
              <a:rPr lang="ja-JP" altLang="en-US" sz="2400" dirty="0" err="1"/>
              <a:t>だけで</a:t>
            </a:r>
            <a:r>
              <a:rPr lang="ja-JP" altLang="en-US" sz="2400" dirty="0"/>
              <a:t>なく、</a:t>
            </a:r>
            <a:r>
              <a:rPr lang="en-US" altLang="ja-JP" sz="2400" dirty="0"/>
              <a:t>he’s, she’s, it’s</a:t>
            </a:r>
            <a:r>
              <a:rPr lang="ja-JP" altLang="en-US" sz="2400" dirty="0" err="1"/>
              <a:t>のような</a:t>
            </a:r>
            <a:r>
              <a:rPr lang="ja-JP" altLang="en-US" sz="2400" dirty="0"/>
              <a:t>短縮形が使われることがあります。</a:t>
            </a:r>
            <a:endParaRPr lang="en-US" altLang="ja-JP" sz="2400" dirty="0"/>
          </a:p>
          <a:p>
            <a:pPr marL="0" indent="0" algn="l">
              <a:buNone/>
            </a:pPr>
            <a:r>
              <a:rPr lang="ja-JP" altLang="en-US" sz="2400" dirty="0"/>
              <a:t>　</a:t>
            </a:r>
            <a:r>
              <a:rPr lang="en-US" altLang="ja-JP" sz="2400" dirty="0" err="1"/>
              <a:t>Bybee</a:t>
            </a:r>
            <a:r>
              <a:rPr lang="en-US" altLang="ja-JP" sz="2400" dirty="0"/>
              <a:t>(1997, p. </a:t>
            </a:r>
            <a:r>
              <a:rPr lang="en-US" altLang="ja-JP" sz="2400" dirty="0" smtClean="0"/>
              <a:t>379)</a:t>
            </a:r>
            <a:r>
              <a:rPr lang="ja-JP" altLang="en-US" sz="2400" dirty="0"/>
              <a:t>は、高頻度</a:t>
            </a:r>
            <a:r>
              <a:rPr lang="ja-JP" altLang="en-US" sz="2400" dirty="0" smtClean="0"/>
              <a:t>で繰り返し使用</a:t>
            </a:r>
            <a:r>
              <a:rPr lang="ja-JP" altLang="en-US" sz="2400" dirty="0"/>
              <a:t>される語（句）ほど縮約した形式で生じる一般的な傾向があることを指摘しています</a:t>
            </a:r>
            <a:r>
              <a:rPr lang="ja-JP" altLang="en-US" sz="2400" dirty="0" smtClean="0"/>
              <a:t>。ここでは、例題として、</a:t>
            </a:r>
            <a:r>
              <a:rPr lang="en-US" altLang="ja-JP" sz="2400" dirty="0" smtClean="0"/>
              <a:t>Brown </a:t>
            </a:r>
            <a:r>
              <a:rPr lang="en-US" altLang="ja-JP" sz="2400" dirty="0"/>
              <a:t>family </a:t>
            </a:r>
            <a:r>
              <a:rPr lang="ja-JP" altLang="en-US" sz="2400" dirty="0"/>
              <a:t>４コーパスを対象にして、３人称単数の代名詞と</a:t>
            </a:r>
            <a:r>
              <a:rPr lang="en-US" altLang="ja-JP" sz="2400" dirty="0"/>
              <a:t>is</a:t>
            </a:r>
            <a:r>
              <a:rPr lang="ja-JP" altLang="en-US" sz="2400" dirty="0" err="1"/>
              <a:t>が共起</a:t>
            </a:r>
            <a:r>
              <a:rPr lang="ja-JP" altLang="en-US" sz="2400" dirty="0" smtClean="0"/>
              <a:t>するときに、</a:t>
            </a:r>
            <a:r>
              <a:rPr lang="en-US" altLang="ja-JP" sz="2400" dirty="0" smtClean="0"/>
              <a:t>is</a:t>
            </a:r>
            <a:r>
              <a:rPr lang="ja-JP" altLang="en-US" sz="2400" dirty="0" smtClean="0"/>
              <a:t>が短縮形で使用される頻度（の割合）を</a:t>
            </a:r>
            <a:r>
              <a:rPr lang="ja-JP" altLang="en-US" sz="2400" dirty="0"/>
              <a:t>比較して、実際に、そのような傾向が見られるかどうかを検討</a:t>
            </a:r>
            <a:r>
              <a:rPr lang="ja-JP" altLang="en-US" sz="2400" dirty="0" smtClean="0"/>
              <a:t>してみよう。</a:t>
            </a:r>
            <a:endParaRPr lang="en-US" altLang="ja-JP" sz="2400" dirty="0"/>
          </a:p>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effectLst/>
              <a:latin typeface="Arial" charset="0"/>
              <a:ea typeface="ＭＳ Ｐゴシック" charset="-128"/>
            </a:endParaRPr>
          </a:p>
        </p:txBody>
      </p:sp>
      <p:sp>
        <p:nvSpPr>
          <p:cNvPr id="3" name="テキスト ボックス 2"/>
          <p:cNvSpPr txBox="1"/>
          <p:nvPr/>
        </p:nvSpPr>
        <p:spPr>
          <a:xfrm>
            <a:off x="323528" y="5229200"/>
            <a:ext cx="8576066" cy="861774"/>
          </a:xfrm>
          <a:prstGeom prst="rect">
            <a:avLst/>
          </a:prstGeom>
          <a:noFill/>
        </p:spPr>
        <p:txBody>
          <a:bodyPr wrap="none" rtlCol="0">
            <a:spAutoFit/>
          </a:bodyPr>
          <a:lstStyle/>
          <a:p>
            <a:pPr algn="l"/>
            <a:r>
              <a:rPr lang="en-US" altLang="ja-JP" dirty="0" err="1" smtClean="0"/>
              <a:t>Bybee</a:t>
            </a:r>
            <a:r>
              <a:rPr lang="en-US" altLang="ja-JP" dirty="0" smtClean="0"/>
              <a:t>, Joan and Sandra Thompson (1997), “Three frequency effects in Syntax, “  </a:t>
            </a:r>
          </a:p>
          <a:p>
            <a:pPr algn="l"/>
            <a:r>
              <a:rPr lang="en-US" altLang="ja-JP" dirty="0" smtClean="0"/>
              <a:t>   </a:t>
            </a:r>
            <a:r>
              <a:rPr lang="en-US" altLang="ja-JP" i="1" dirty="0" smtClean="0"/>
              <a:t>BLS</a:t>
            </a:r>
            <a:r>
              <a:rPr lang="en-US" altLang="ja-JP" dirty="0" smtClean="0"/>
              <a:t> 23, 378-388.</a:t>
            </a:r>
          </a:p>
          <a:p>
            <a:pPr algn="l"/>
            <a:r>
              <a:rPr lang="en-US" altLang="ja-JP" sz="1400" dirty="0" smtClean="0"/>
              <a:t>https</a:t>
            </a:r>
            <a:r>
              <a:rPr lang="en-US" altLang="ja-JP" sz="1400" dirty="0"/>
              <a:t>://www.researchgate.net/publication/248084551_Three_Frequency_Effects_in_Syntax</a:t>
            </a:r>
            <a:endParaRPr kumimoji="1" lang="ja-JP" altLang="en-US" sz="1400" dirty="0"/>
          </a:p>
        </p:txBody>
      </p:sp>
      <p:pic>
        <p:nvPicPr>
          <p:cNvPr id="6" name="gohou08-0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79483"/>
            <a:ext cx="487363" cy="487363"/>
          </a:xfrm>
          <a:prstGeom prst="rect">
            <a:avLst/>
          </a:prstGeom>
        </p:spPr>
      </p:pic>
    </p:spTree>
    <p:extLst>
      <p:ext uri="{BB962C8B-B14F-4D97-AF65-F5344CB8AC3E}">
        <p14:creationId xmlns:p14="http://schemas.microsoft.com/office/powerpoint/2010/main" val="3727329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792088"/>
          </a:xfrm>
        </p:spPr>
        <p:txBody>
          <a:bodyPr/>
          <a:lstStyle/>
          <a:p>
            <a:pPr algn="l"/>
            <a:r>
              <a:rPr lang="ja-JP" altLang="en-US" sz="3600" dirty="0" smtClean="0"/>
              <a:t>対象</a:t>
            </a:r>
            <a:r>
              <a:rPr lang="ja-JP" altLang="en-US" sz="3600" dirty="0"/>
              <a:t>コーパス</a:t>
            </a:r>
            <a:endParaRPr kumimoji="1" lang="ja-JP" altLang="en-US" sz="3600" dirty="0"/>
          </a:p>
        </p:txBody>
      </p:sp>
      <p:sp>
        <p:nvSpPr>
          <p:cNvPr id="3" name="コンテンツ プレースホルダー 2"/>
          <p:cNvSpPr>
            <a:spLocks noGrp="1"/>
          </p:cNvSpPr>
          <p:nvPr>
            <p:ph idx="1"/>
          </p:nvPr>
        </p:nvSpPr>
        <p:spPr>
          <a:xfrm>
            <a:off x="457200" y="1268760"/>
            <a:ext cx="8229600" cy="4857403"/>
          </a:xfrm>
        </p:spPr>
        <p:txBody>
          <a:bodyPr/>
          <a:lstStyle/>
          <a:p>
            <a:pPr marL="0" indent="0">
              <a:buNone/>
            </a:pPr>
            <a:r>
              <a:rPr kumimoji="1" lang="en-US" altLang="ja-JP" sz="2800" dirty="0" smtClean="0"/>
              <a:t>Brown family 4 </a:t>
            </a:r>
            <a:r>
              <a:rPr kumimoji="1" lang="ja-JP" altLang="en-US" sz="2800" dirty="0" smtClean="0"/>
              <a:t>コーパス</a:t>
            </a:r>
            <a:endParaRPr kumimoji="1" lang="en-US" altLang="ja-JP" sz="2800" dirty="0" smtClean="0"/>
          </a:p>
          <a:p>
            <a:pPr marL="0" indent="0">
              <a:buNone/>
            </a:pPr>
            <a:r>
              <a:rPr lang="ja-JP" altLang="en-US" sz="2800" dirty="0" smtClean="0"/>
              <a:t>品詞タグ付きコーパスは必要か？</a:t>
            </a:r>
            <a:endParaRPr lang="en-US" altLang="ja-JP" sz="2800" dirty="0" smtClean="0"/>
          </a:p>
          <a:p>
            <a:pPr marL="0" indent="0">
              <a:buNone/>
            </a:pPr>
            <a:r>
              <a:rPr lang="ja-JP" altLang="en-US" sz="2800" dirty="0" smtClean="0"/>
              <a:t>調査項目</a:t>
            </a:r>
            <a:endParaRPr lang="en-US" altLang="ja-JP" sz="2800" dirty="0" smtClean="0"/>
          </a:p>
          <a:p>
            <a:pPr marL="0" indent="0">
              <a:buNone/>
            </a:pPr>
            <a:r>
              <a:rPr kumimoji="1" lang="en-US" altLang="ja-JP" sz="2800" dirty="0"/>
              <a:t> </a:t>
            </a:r>
            <a:r>
              <a:rPr kumimoji="1" lang="en-US" altLang="ja-JP" sz="2800" dirty="0" smtClean="0"/>
              <a:t> he is, she is, it is </a:t>
            </a:r>
            <a:r>
              <a:rPr kumimoji="1" lang="ja-JP" altLang="en-US" sz="2800" dirty="0" smtClean="0"/>
              <a:t>はプレーンコーパスで検索可能</a:t>
            </a:r>
            <a:endParaRPr kumimoji="1" lang="en-US" altLang="ja-JP" sz="2800" dirty="0" smtClean="0"/>
          </a:p>
          <a:p>
            <a:pPr marL="0" indent="0">
              <a:buNone/>
            </a:pPr>
            <a:r>
              <a:rPr lang="en-US" altLang="ja-JP" sz="2800" dirty="0"/>
              <a:t> </a:t>
            </a:r>
            <a:r>
              <a:rPr lang="en-US" altLang="ja-JP" sz="2800" dirty="0" smtClean="0"/>
              <a:t> he’s, she’s, it’s</a:t>
            </a:r>
            <a:r>
              <a:rPr lang="ja-JP" altLang="en-US" sz="2800" dirty="0" smtClean="0"/>
              <a:t>の</a:t>
            </a:r>
            <a:r>
              <a:rPr lang="en-US" altLang="ja-JP" sz="2800" dirty="0" smtClean="0"/>
              <a:t>’s</a:t>
            </a:r>
            <a:r>
              <a:rPr lang="ja-JP" altLang="en-US" sz="2800" dirty="0" smtClean="0"/>
              <a:t>は、</a:t>
            </a:r>
            <a:r>
              <a:rPr lang="en-US" altLang="ja-JP" sz="2800" dirty="0" smtClean="0"/>
              <a:t>is</a:t>
            </a:r>
            <a:r>
              <a:rPr lang="ja-JP" altLang="en-US" sz="2800" dirty="0" smtClean="0"/>
              <a:t>と</a:t>
            </a:r>
            <a:r>
              <a:rPr lang="en-US" altLang="ja-JP" sz="2800" dirty="0" smtClean="0"/>
              <a:t>has</a:t>
            </a:r>
            <a:r>
              <a:rPr lang="ja-JP" altLang="en-US" sz="2800" dirty="0" smtClean="0"/>
              <a:t>の短縮形</a:t>
            </a:r>
            <a:endParaRPr lang="en-US" altLang="ja-JP" sz="2800" dirty="0" smtClean="0"/>
          </a:p>
          <a:p>
            <a:pPr marL="0" indent="0">
              <a:buNone/>
            </a:pPr>
            <a:r>
              <a:rPr kumimoji="1" lang="ja-JP" altLang="en-US" sz="2800" dirty="0"/>
              <a:t>　</a:t>
            </a:r>
            <a:r>
              <a:rPr lang="ja-JP" altLang="en-US" sz="2800" dirty="0" smtClean="0"/>
              <a:t>⇒</a:t>
            </a:r>
            <a:r>
              <a:rPr lang="en-US" altLang="ja-JP" sz="2800" dirty="0" smtClean="0"/>
              <a:t>is</a:t>
            </a:r>
            <a:r>
              <a:rPr lang="ja-JP" altLang="en-US" sz="2800" dirty="0" smtClean="0"/>
              <a:t>の短縮形（だけ）を検索するには、品詞タグ付き</a:t>
            </a:r>
            <a:endParaRPr lang="en-US" altLang="ja-JP" sz="2800" dirty="0" smtClean="0"/>
          </a:p>
          <a:p>
            <a:pPr marL="0" indent="0">
              <a:buNone/>
            </a:pPr>
            <a:r>
              <a:rPr kumimoji="1" lang="ja-JP" altLang="en-US" sz="2800" dirty="0"/>
              <a:t>　</a:t>
            </a:r>
            <a:r>
              <a:rPr kumimoji="1" lang="ja-JP" altLang="en-US" sz="2800" dirty="0" smtClean="0"/>
              <a:t>　コーパスを対象にする</a:t>
            </a:r>
            <a:endParaRPr kumimoji="1" lang="en-US" altLang="ja-JP" sz="2800" dirty="0" smtClean="0"/>
          </a:p>
          <a:p>
            <a:pPr marL="0" indent="0">
              <a:buNone/>
            </a:pPr>
            <a:endParaRPr kumimoji="1" lang="ja-JP" altLang="en-US" sz="2800" dirty="0"/>
          </a:p>
        </p:txBody>
      </p:sp>
      <p:sp>
        <p:nvSpPr>
          <p:cNvPr id="4" name="テキスト ボックス 3"/>
          <p:cNvSpPr txBox="1"/>
          <p:nvPr/>
        </p:nvSpPr>
        <p:spPr>
          <a:xfrm>
            <a:off x="8472474" y="0"/>
            <a:ext cx="646332" cy="646331"/>
          </a:xfrm>
          <a:prstGeom prst="rect">
            <a:avLst/>
          </a:prstGeom>
          <a:noFill/>
        </p:spPr>
        <p:txBody>
          <a:bodyPr wrap="none" rtlCol="0">
            <a:spAutoFit/>
          </a:bodyPr>
          <a:lstStyle/>
          <a:p>
            <a:r>
              <a:rPr kumimoji="1" lang="ja-JP" altLang="en-US" sz="3600" dirty="0" smtClean="0">
                <a:solidFill>
                  <a:srgbClr val="FF0000"/>
                </a:solidFill>
              </a:rPr>
              <a:t>③</a:t>
            </a:r>
            <a:endParaRPr kumimoji="1" lang="ja-JP" altLang="en-US" sz="3600" dirty="0">
              <a:solidFill>
                <a:srgbClr val="FF0000"/>
              </a:solidFill>
            </a:endParaRPr>
          </a:p>
        </p:txBody>
      </p:sp>
      <p:pic>
        <p:nvPicPr>
          <p:cNvPr id="5" name="gohou08-0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58968"/>
            <a:ext cx="487363" cy="487363"/>
          </a:xfrm>
          <a:prstGeom prst="rect">
            <a:avLst/>
          </a:prstGeom>
        </p:spPr>
      </p:pic>
    </p:spTree>
    <p:extLst>
      <p:ext uri="{BB962C8B-B14F-4D97-AF65-F5344CB8AC3E}">
        <p14:creationId xmlns:p14="http://schemas.microsoft.com/office/powerpoint/2010/main" val="1701055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792088"/>
          </a:xfrm>
        </p:spPr>
        <p:txBody>
          <a:bodyPr/>
          <a:lstStyle/>
          <a:p>
            <a:pPr algn="l"/>
            <a:r>
              <a:rPr kumimoji="1" lang="ja-JP" altLang="en-US" sz="3600" dirty="0" smtClean="0"/>
              <a:t>人称代名詞と</a:t>
            </a:r>
            <a:r>
              <a:rPr kumimoji="1" lang="en-US" altLang="ja-JP" sz="3600" dirty="0" smtClean="0"/>
              <a:t>is</a:t>
            </a:r>
            <a:r>
              <a:rPr kumimoji="1" lang="ja-JP" altLang="en-US" sz="3600" dirty="0" smtClean="0"/>
              <a:t>の品詞タグ</a:t>
            </a:r>
            <a:endParaRPr kumimoji="1" lang="ja-JP" altLang="en-US" sz="36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550514596"/>
              </p:ext>
            </p:extLst>
          </p:nvPr>
        </p:nvGraphicFramePr>
        <p:xfrm>
          <a:off x="251520" y="1268411"/>
          <a:ext cx="8712967" cy="3929751"/>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424269">
                  <a:extLst>
                    <a:ext uri="{9D8B030D-6E8A-4147-A177-3AD203B41FA5}">
                      <a16:colId xmlns:a16="http://schemas.microsoft.com/office/drawing/2014/main" val="20001"/>
                    </a:ext>
                  </a:extLst>
                </a:gridCol>
                <a:gridCol w="2424269">
                  <a:extLst>
                    <a:ext uri="{9D8B030D-6E8A-4147-A177-3AD203B41FA5}">
                      <a16:colId xmlns:a16="http://schemas.microsoft.com/office/drawing/2014/main" val="20002"/>
                    </a:ext>
                  </a:extLst>
                </a:gridCol>
                <a:gridCol w="2424269">
                  <a:extLst>
                    <a:ext uri="{9D8B030D-6E8A-4147-A177-3AD203B41FA5}">
                      <a16:colId xmlns:a16="http://schemas.microsoft.com/office/drawing/2014/main" val="20003"/>
                    </a:ext>
                  </a:extLst>
                </a:gridCol>
              </a:tblGrid>
              <a:tr h="761277">
                <a:tc>
                  <a:txBody>
                    <a:bodyPr/>
                    <a:lstStyle/>
                    <a:p>
                      <a:pPr algn="ct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Brown</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LOB</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Frown/FLOB</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1277">
                <a:tc>
                  <a:txBody>
                    <a:bodyPr/>
                    <a:lstStyle/>
                    <a:p>
                      <a:pPr algn="ctr"/>
                      <a:r>
                        <a:rPr kumimoji="1" lang="en-US" altLang="ja-JP" sz="2400" dirty="0" smtClean="0"/>
                        <a:t>he</a:t>
                      </a:r>
                      <a:r>
                        <a:rPr kumimoji="1" lang="en-US" altLang="ja-JP" sz="2400" baseline="0" dirty="0" smtClean="0"/>
                        <a:t> is</a:t>
                      </a:r>
                    </a:p>
                    <a:p>
                      <a:pPr algn="ctr"/>
                      <a:r>
                        <a:rPr kumimoji="1" lang="en-US" altLang="ja-JP" sz="2400" baseline="0" dirty="0" smtClean="0"/>
                        <a:t>(she is)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a:t>
                      </a:r>
                      <a:r>
                        <a:rPr kumimoji="1" lang="en-US" altLang="ja-JP" sz="2000" dirty="0" err="1" smtClean="0">
                          <a:solidFill>
                            <a:srgbClr val="FF0000"/>
                          </a:solidFill>
                        </a:rPr>
                        <a:t>PP</a:t>
                      </a:r>
                      <a:r>
                        <a:rPr kumimoji="1" lang="en-US" altLang="ja-JP" sz="2000" dirty="0" smtClean="0"/>
                        <a:t> </a:t>
                      </a:r>
                      <a:r>
                        <a:rPr kumimoji="1" lang="en-US" altLang="ja-JP" sz="2000" dirty="0" err="1" smtClean="0">
                          <a:solidFill>
                            <a:srgbClr val="FF0000"/>
                          </a:solidFill>
                        </a:rPr>
                        <a:t>is_BEZ</a:t>
                      </a:r>
                      <a:endParaRPr kumimoji="1" lang="en-US" altLang="ja-JP" sz="2000" dirty="0" smtClean="0">
                        <a:solidFill>
                          <a:srgbClr val="FF000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he_</a:t>
                      </a:r>
                      <a:r>
                        <a:rPr kumimoji="1" lang="en-US" altLang="ja-JP" sz="2000" dirty="0" smtClean="0">
                          <a:solidFill>
                            <a:srgbClr val="FF0000"/>
                          </a:solidFill>
                        </a:rPr>
                        <a:t>PP3a</a:t>
                      </a:r>
                      <a:r>
                        <a:rPr kumimoji="1" lang="en-US" altLang="ja-JP" sz="2000" dirty="0" smtClean="0"/>
                        <a:t> </a:t>
                      </a:r>
                      <a:r>
                        <a:rPr kumimoji="1" lang="en-US" altLang="ja-JP" sz="2000" dirty="0" err="1" smtClean="0"/>
                        <a:t>is_BEZ</a:t>
                      </a:r>
                      <a:endParaRPr kumimoji="1" lang="en-US" altLang="ja-JP" sz="2000" baseline="0" dirty="0" smtClean="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he_PP</a:t>
                      </a:r>
                      <a:r>
                        <a:rPr kumimoji="1" lang="en-US" altLang="ja-JP" sz="2000" dirty="0" smtClean="0"/>
                        <a:t> </a:t>
                      </a:r>
                      <a:r>
                        <a:rPr kumimoji="1" lang="en-US" altLang="ja-JP" sz="2000" dirty="0" err="1" smtClean="0"/>
                        <a:t>is_</a:t>
                      </a:r>
                      <a:r>
                        <a:rPr kumimoji="1" lang="en-US" altLang="ja-JP" sz="2000" dirty="0" err="1" smtClean="0">
                          <a:solidFill>
                            <a:srgbClr val="FF0000"/>
                          </a:solidFill>
                        </a:rPr>
                        <a:t>VBZ</a:t>
                      </a:r>
                      <a:endParaRPr kumimoji="1" lang="en-US" altLang="ja-JP" sz="2000" dirty="0" smtClean="0">
                        <a:solidFill>
                          <a:srgbClr val="FF000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1277">
                <a:tc>
                  <a:txBody>
                    <a:bodyPr/>
                    <a:lstStyle/>
                    <a:p>
                      <a:pPr algn="ctr"/>
                      <a:r>
                        <a:rPr kumimoji="1" lang="en-US" altLang="ja-JP" sz="2400" dirty="0" smtClean="0"/>
                        <a:t>it is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a:t>
                      </a:r>
                      <a:r>
                        <a:rPr kumimoji="1" lang="en-US" altLang="ja-JP" sz="2000" dirty="0" err="1" smtClean="0">
                          <a:solidFill>
                            <a:srgbClr val="FF0000"/>
                          </a:solidFill>
                        </a:rPr>
                        <a:t>PPS</a:t>
                      </a:r>
                      <a:r>
                        <a:rPr kumimoji="1" lang="en-US" altLang="ja-JP" sz="2000" dirty="0" smtClean="0"/>
                        <a:t> </a:t>
                      </a:r>
                      <a:r>
                        <a:rPr kumimoji="1" lang="en-US" altLang="ja-JP" sz="2000" dirty="0" err="1" smtClean="0"/>
                        <a:t>is_BEZ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it_</a:t>
                      </a:r>
                      <a:r>
                        <a:rPr kumimoji="1" lang="en-US" altLang="ja-JP" sz="2000" dirty="0" smtClean="0">
                          <a:solidFill>
                            <a:srgbClr val="FF0000"/>
                          </a:solidFill>
                        </a:rPr>
                        <a:t>PP3</a:t>
                      </a:r>
                      <a:r>
                        <a:rPr kumimoji="1" lang="en-US" altLang="ja-JP" sz="2000" dirty="0" smtClean="0"/>
                        <a:t> </a:t>
                      </a:r>
                      <a:r>
                        <a:rPr kumimoji="1" lang="en-US" altLang="ja-JP" sz="2000" dirty="0" err="1" smtClean="0"/>
                        <a:t>is_BEZ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it_PP</a:t>
                      </a:r>
                      <a:r>
                        <a:rPr kumimoji="1" lang="en-US" altLang="ja-JP" sz="2000" dirty="0" smtClean="0"/>
                        <a:t> </a:t>
                      </a:r>
                      <a:r>
                        <a:rPr kumimoji="1" lang="en-US" altLang="ja-JP" sz="2000" dirty="0" err="1" smtClean="0"/>
                        <a:t>is_VBZ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1277">
                <a:tc>
                  <a:txBody>
                    <a:bodyPr/>
                    <a:lstStyle/>
                    <a:p>
                      <a:pPr algn="ctr"/>
                      <a:r>
                        <a:rPr kumimoji="1" lang="en-US" altLang="ja-JP" sz="2400" dirty="0" smtClean="0"/>
                        <a:t>he’s</a:t>
                      </a:r>
                    </a:p>
                    <a:p>
                      <a:pPr algn="ctr"/>
                      <a:r>
                        <a:rPr kumimoji="1" lang="en-US" altLang="ja-JP" sz="2400" dirty="0" smtClean="0"/>
                        <a:t>(she’s)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solidFill>
                            <a:srgbClr val="FF0000"/>
                          </a:solidFill>
                        </a:rPr>
                        <a:t>he’s</a:t>
                      </a:r>
                      <a:r>
                        <a:rPr kumimoji="1" lang="en-US" altLang="ja-JP" sz="2000" dirty="0" err="1" smtClean="0"/>
                        <a:t>_PP</a:t>
                      </a:r>
                      <a:r>
                        <a:rPr kumimoji="1" lang="en-US" altLang="ja-JP" sz="2000" dirty="0" err="1" smtClean="0">
                          <a:solidFill>
                            <a:srgbClr val="FF0000"/>
                          </a:solidFill>
                        </a:rPr>
                        <a:t>+</a:t>
                      </a:r>
                      <a:r>
                        <a:rPr kumimoji="1" lang="en-US" altLang="ja-JP" sz="2000" dirty="0" err="1" smtClean="0"/>
                        <a:t>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he_PP3a </a:t>
                      </a:r>
                      <a:r>
                        <a:rPr kumimoji="1" lang="en-US" altLang="ja-JP" sz="2000" dirty="0" smtClean="0">
                          <a:solidFill>
                            <a:srgbClr val="FF0000"/>
                          </a:solidFill>
                        </a:rPr>
                        <a:t>’</a:t>
                      </a:r>
                      <a:r>
                        <a:rPr kumimoji="1" lang="en-US" altLang="ja-JP" sz="2000" dirty="0" err="1" smtClean="0">
                          <a:solidFill>
                            <a:srgbClr val="FF0000"/>
                          </a:solidFill>
                        </a:rPr>
                        <a:t>s</a:t>
                      </a:r>
                      <a:r>
                        <a:rPr kumimoji="1" lang="en-US" altLang="ja-JP" sz="2000" dirty="0" err="1" smtClean="0"/>
                        <a:t>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he_PP</a:t>
                      </a:r>
                      <a:r>
                        <a:rPr kumimoji="1" lang="en-US" altLang="ja-JP" sz="2000" dirty="0" smtClean="0"/>
                        <a:t> </a:t>
                      </a:r>
                      <a:r>
                        <a:rPr kumimoji="1" lang="en-US" altLang="ja-JP" sz="2000" dirty="0" smtClean="0">
                          <a:solidFill>
                            <a:srgbClr val="FF0000"/>
                          </a:solidFill>
                        </a:rPr>
                        <a:t>‘</a:t>
                      </a:r>
                      <a:r>
                        <a:rPr kumimoji="1" lang="en-US" altLang="ja-JP" sz="2000" dirty="0" err="1" smtClean="0">
                          <a:solidFill>
                            <a:srgbClr val="FF0000"/>
                          </a:solidFill>
                        </a:rPr>
                        <a:t>s</a:t>
                      </a:r>
                      <a:r>
                        <a:rPr kumimoji="1" lang="en-US" altLang="ja-JP" sz="2000" dirty="0" err="1" smtClean="0"/>
                        <a:t>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1277">
                <a:tc>
                  <a:txBody>
                    <a:bodyPr/>
                    <a:lstStyle/>
                    <a:p>
                      <a:pPr algn="ctr"/>
                      <a:r>
                        <a:rPr kumimoji="1" lang="en-US" altLang="ja-JP" sz="2400" dirty="0" smtClean="0"/>
                        <a:t>it’s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it’s_PP+BEZ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it_PP3 ‘</a:t>
                      </a:r>
                      <a:r>
                        <a:rPr kumimoji="1" lang="en-US" altLang="ja-JP" sz="2000" dirty="0" err="1" smtClean="0"/>
                        <a:t>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it_PP</a:t>
                      </a:r>
                      <a:r>
                        <a:rPr kumimoji="1" lang="en-US" altLang="ja-JP" sz="2000" dirty="0" smtClean="0"/>
                        <a:t> ‘</a:t>
                      </a:r>
                      <a:r>
                        <a:rPr kumimoji="1" lang="en-US" altLang="ja-JP" sz="2000" dirty="0" err="1" smtClean="0"/>
                        <a:t>s_VBZ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8472473" y="0"/>
            <a:ext cx="646332" cy="646331"/>
          </a:xfrm>
          <a:prstGeom prst="rect">
            <a:avLst/>
          </a:prstGeom>
          <a:noFill/>
        </p:spPr>
        <p:txBody>
          <a:bodyPr wrap="none" rtlCol="0">
            <a:spAutoFit/>
          </a:bodyPr>
          <a:lstStyle/>
          <a:p>
            <a:r>
              <a:rPr kumimoji="1" lang="ja-JP" altLang="en-US" sz="3600" dirty="0" smtClean="0">
                <a:solidFill>
                  <a:srgbClr val="FF0000"/>
                </a:solidFill>
              </a:rPr>
              <a:t>④</a:t>
            </a:r>
            <a:endParaRPr kumimoji="1" lang="ja-JP" altLang="en-US" sz="3600" dirty="0">
              <a:solidFill>
                <a:srgbClr val="FF0000"/>
              </a:solidFill>
            </a:endParaRPr>
          </a:p>
        </p:txBody>
      </p:sp>
      <p:pic>
        <p:nvPicPr>
          <p:cNvPr id="3" name="gohou08-0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79483"/>
            <a:ext cx="487363" cy="487363"/>
          </a:xfrm>
          <a:prstGeom prst="rect">
            <a:avLst/>
          </a:prstGeom>
        </p:spPr>
      </p:pic>
    </p:spTree>
    <p:extLst>
      <p:ext uri="{BB962C8B-B14F-4D97-AF65-F5344CB8AC3E}">
        <p14:creationId xmlns:p14="http://schemas.microsoft.com/office/powerpoint/2010/main" val="1446757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5688632" cy="457691"/>
          </a:xfrm>
        </p:spPr>
        <p:txBody>
          <a:bodyPr/>
          <a:lstStyle/>
          <a:p>
            <a:pPr algn="l"/>
            <a:r>
              <a:rPr kumimoji="1" lang="ja-JP" altLang="en-US" sz="3600" dirty="0" smtClean="0"/>
              <a:t>検索文字列</a:t>
            </a:r>
            <a:endParaRPr kumimoji="1" lang="ja-JP" altLang="en-US" sz="36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463703534"/>
              </p:ext>
            </p:extLst>
          </p:nvPr>
        </p:nvGraphicFramePr>
        <p:xfrm>
          <a:off x="179512" y="670371"/>
          <a:ext cx="8712967" cy="2533872"/>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424269">
                  <a:extLst>
                    <a:ext uri="{9D8B030D-6E8A-4147-A177-3AD203B41FA5}">
                      <a16:colId xmlns:a16="http://schemas.microsoft.com/office/drawing/2014/main" val="20001"/>
                    </a:ext>
                  </a:extLst>
                </a:gridCol>
                <a:gridCol w="2424269">
                  <a:extLst>
                    <a:ext uri="{9D8B030D-6E8A-4147-A177-3AD203B41FA5}">
                      <a16:colId xmlns:a16="http://schemas.microsoft.com/office/drawing/2014/main" val="20002"/>
                    </a:ext>
                  </a:extLst>
                </a:gridCol>
                <a:gridCol w="2424269">
                  <a:extLst>
                    <a:ext uri="{9D8B030D-6E8A-4147-A177-3AD203B41FA5}">
                      <a16:colId xmlns:a16="http://schemas.microsoft.com/office/drawing/2014/main" val="20003"/>
                    </a:ext>
                  </a:extLst>
                </a:gridCol>
              </a:tblGrid>
              <a:tr h="443607">
                <a:tc>
                  <a:txBody>
                    <a:bodyPr/>
                    <a:lstStyle/>
                    <a:p>
                      <a:pPr algn="ct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Brown</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LOB</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400" dirty="0" smtClean="0">
                          <a:solidFill>
                            <a:schemeClr val="tx1"/>
                          </a:solidFill>
                        </a:rPr>
                        <a:t>Frown/FLOB</a:t>
                      </a:r>
                      <a:endParaRPr kumimoji="1" lang="ja-JP" altLang="en-US" sz="24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9168">
                <a:tc>
                  <a:txBody>
                    <a:bodyPr/>
                    <a:lstStyle/>
                    <a:p>
                      <a:pPr algn="ctr"/>
                      <a:r>
                        <a:rPr kumimoji="1" lang="en-US" altLang="ja-JP" sz="2400" dirty="0" smtClean="0"/>
                        <a:t>he</a:t>
                      </a:r>
                      <a:r>
                        <a:rPr kumimoji="1" lang="en-US" altLang="ja-JP" sz="2400" baseline="0" dirty="0" smtClean="0"/>
                        <a:t> is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a:t>
                      </a:r>
                      <a:r>
                        <a:rPr kumimoji="1" lang="en-US" altLang="ja-JP" sz="2000" dirty="0" err="1" smtClean="0">
                          <a:solidFill>
                            <a:srgbClr val="FF0000"/>
                          </a:solidFill>
                        </a:rPr>
                        <a:t>PP</a:t>
                      </a:r>
                      <a:r>
                        <a:rPr kumimoji="1" lang="en-US" altLang="ja-JP" sz="2000" dirty="0" smtClean="0"/>
                        <a:t> </a:t>
                      </a:r>
                      <a:r>
                        <a:rPr kumimoji="1" lang="en-US" altLang="ja-JP" sz="2000" dirty="0" err="1" smtClean="0">
                          <a:solidFill>
                            <a:srgbClr val="FF0000"/>
                          </a:solidFill>
                        </a:rPr>
                        <a:t>is_BEZ</a:t>
                      </a:r>
                      <a:endParaRPr kumimoji="1" lang="en-US" altLang="ja-JP" sz="2000" dirty="0" smtClean="0">
                        <a:solidFill>
                          <a:srgbClr val="FF000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he_</a:t>
                      </a:r>
                      <a:r>
                        <a:rPr kumimoji="1" lang="en-US" altLang="ja-JP" sz="2000" dirty="0" smtClean="0">
                          <a:solidFill>
                            <a:srgbClr val="FF0000"/>
                          </a:solidFill>
                        </a:rPr>
                        <a:t>PP3a</a:t>
                      </a:r>
                      <a:r>
                        <a:rPr kumimoji="1" lang="en-US" altLang="ja-JP" sz="2000" dirty="0" smtClean="0"/>
                        <a:t> </a:t>
                      </a:r>
                      <a:r>
                        <a:rPr kumimoji="1" lang="en-US" altLang="ja-JP" sz="2000" dirty="0" err="1" smtClean="0"/>
                        <a:t>is_BEZ</a:t>
                      </a:r>
                      <a:endParaRPr kumimoji="1" lang="en-US" altLang="ja-JP" sz="2000" baseline="0" dirty="0" smtClean="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he_PP</a:t>
                      </a:r>
                      <a:r>
                        <a:rPr kumimoji="1" lang="en-US" altLang="ja-JP" sz="2000" dirty="0" smtClean="0"/>
                        <a:t> </a:t>
                      </a:r>
                      <a:r>
                        <a:rPr kumimoji="1" lang="en-US" altLang="ja-JP" sz="2000" dirty="0" err="1" smtClean="0"/>
                        <a:t>is_</a:t>
                      </a:r>
                      <a:r>
                        <a:rPr kumimoji="1" lang="en-US" altLang="ja-JP" sz="2000" dirty="0" err="1" smtClean="0">
                          <a:solidFill>
                            <a:srgbClr val="FF0000"/>
                          </a:solidFill>
                        </a:rPr>
                        <a:t>VBZ</a:t>
                      </a:r>
                      <a:endParaRPr kumimoji="1" lang="en-US" altLang="ja-JP" sz="2000" dirty="0" smtClean="0">
                        <a:solidFill>
                          <a:srgbClr val="FF0000"/>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9168">
                <a:tc>
                  <a:txBody>
                    <a:bodyPr/>
                    <a:lstStyle/>
                    <a:p>
                      <a:pPr algn="ctr"/>
                      <a:r>
                        <a:rPr kumimoji="1" lang="en-US" altLang="ja-JP" sz="2400" dirty="0" smtClean="0"/>
                        <a:t>it is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a:t>
                      </a:r>
                      <a:r>
                        <a:rPr kumimoji="1" lang="en-US" altLang="ja-JP" sz="2000" dirty="0" err="1" smtClean="0">
                          <a:solidFill>
                            <a:srgbClr val="FF0000"/>
                          </a:solidFill>
                        </a:rPr>
                        <a:t>PPS</a:t>
                      </a:r>
                      <a:r>
                        <a:rPr kumimoji="1" lang="en-US" altLang="ja-JP" sz="2000" dirty="0" smtClean="0"/>
                        <a:t> </a:t>
                      </a:r>
                      <a:r>
                        <a:rPr kumimoji="1" lang="en-US" altLang="ja-JP" sz="2000" dirty="0" err="1" smtClean="0"/>
                        <a:t>is_BEZ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it_</a:t>
                      </a:r>
                      <a:r>
                        <a:rPr kumimoji="1" lang="en-US" altLang="ja-JP" sz="2000" dirty="0" smtClean="0">
                          <a:solidFill>
                            <a:srgbClr val="FF0000"/>
                          </a:solidFill>
                        </a:rPr>
                        <a:t>PP3</a:t>
                      </a:r>
                      <a:r>
                        <a:rPr kumimoji="1" lang="en-US" altLang="ja-JP" sz="2000" dirty="0" smtClean="0"/>
                        <a:t> </a:t>
                      </a:r>
                      <a:r>
                        <a:rPr kumimoji="1" lang="en-US" altLang="ja-JP" sz="2000" dirty="0" err="1" smtClean="0"/>
                        <a:t>is_BEZ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it_PP</a:t>
                      </a:r>
                      <a:r>
                        <a:rPr kumimoji="1" lang="en-US" altLang="ja-JP" sz="2000" dirty="0" smtClean="0"/>
                        <a:t> </a:t>
                      </a:r>
                      <a:r>
                        <a:rPr kumimoji="1" lang="en-US" altLang="ja-JP" sz="2000" dirty="0" err="1" smtClean="0"/>
                        <a:t>is_VBZ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19168">
                <a:tc>
                  <a:txBody>
                    <a:bodyPr/>
                    <a:lstStyle/>
                    <a:p>
                      <a:pPr algn="ctr"/>
                      <a:r>
                        <a:rPr kumimoji="1" lang="en-US" altLang="ja-JP" sz="2400" dirty="0" smtClean="0"/>
                        <a:t>he’s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solidFill>
                            <a:srgbClr val="FF0000"/>
                          </a:solidFill>
                        </a:rPr>
                        <a:t>he’s</a:t>
                      </a:r>
                      <a:r>
                        <a:rPr kumimoji="1" lang="en-US" altLang="ja-JP" sz="2000" dirty="0" err="1" smtClean="0"/>
                        <a:t>_PP</a:t>
                      </a:r>
                      <a:r>
                        <a:rPr kumimoji="1" lang="en-US" altLang="ja-JP" sz="2000" dirty="0" smtClean="0">
                          <a:solidFill>
                            <a:srgbClr val="FF0000"/>
                          </a:solidFill>
                        </a:rPr>
                        <a:t>\+</a:t>
                      </a:r>
                      <a:r>
                        <a:rPr kumimoji="1" lang="en-US" altLang="ja-JP" sz="2000" dirty="0" smtClean="0"/>
                        <a:t>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he_PP3a </a:t>
                      </a:r>
                      <a:r>
                        <a:rPr kumimoji="1" lang="en-US" altLang="ja-JP" sz="2000" dirty="0" smtClean="0">
                          <a:solidFill>
                            <a:srgbClr val="FF0000"/>
                          </a:solidFill>
                        </a:rPr>
                        <a:t>’</a:t>
                      </a:r>
                      <a:r>
                        <a:rPr kumimoji="1" lang="en-US" altLang="ja-JP" sz="2000" dirty="0" err="1" smtClean="0">
                          <a:solidFill>
                            <a:srgbClr val="FF0000"/>
                          </a:solidFill>
                        </a:rPr>
                        <a:t>s</a:t>
                      </a:r>
                      <a:r>
                        <a:rPr kumimoji="1" lang="en-US" altLang="ja-JP" sz="2000" dirty="0" err="1" smtClean="0"/>
                        <a:t>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he_PP</a:t>
                      </a:r>
                      <a:r>
                        <a:rPr kumimoji="1" lang="en-US" altLang="ja-JP" sz="2000" dirty="0" smtClean="0"/>
                        <a:t> </a:t>
                      </a:r>
                      <a:r>
                        <a:rPr kumimoji="1" lang="en-US" altLang="ja-JP" sz="2000" dirty="0" smtClean="0">
                          <a:solidFill>
                            <a:srgbClr val="FF0000"/>
                          </a:solidFill>
                        </a:rPr>
                        <a:t>‘</a:t>
                      </a:r>
                      <a:r>
                        <a:rPr kumimoji="1" lang="en-US" altLang="ja-JP" sz="2000" dirty="0" err="1" smtClean="0">
                          <a:solidFill>
                            <a:srgbClr val="FF0000"/>
                          </a:solidFill>
                        </a:rPr>
                        <a:t>s</a:t>
                      </a:r>
                      <a:r>
                        <a:rPr kumimoji="1" lang="en-US" altLang="ja-JP" sz="2000" dirty="0" err="1" smtClean="0"/>
                        <a:t>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9168">
                <a:tc>
                  <a:txBody>
                    <a:bodyPr/>
                    <a:lstStyle/>
                    <a:p>
                      <a:pPr algn="ctr"/>
                      <a:r>
                        <a:rPr kumimoji="1" lang="en-US" altLang="ja-JP" sz="2400" dirty="0" smtClean="0"/>
                        <a:t>it’s</a:t>
                      </a:r>
                      <a:endParaRPr kumimoji="1" lang="ja-JP" altLang="en-US"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it’s_PP</a:t>
                      </a:r>
                      <a:r>
                        <a:rPr kumimoji="1" lang="en-US" altLang="ja-JP" sz="2000" dirty="0" smtClean="0">
                          <a:solidFill>
                            <a:srgbClr val="FF0000"/>
                          </a:solidFill>
                        </a:rPr>
                        <a:t>\+</a:t>
                      </a:r>
                      <a:r>
                        <a:rPr kumimoji="1" lang="en-US" altLang="ja-JP" sz="2000" dirty="0" smtClean="0"/>
                        <a:t>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it_PP3 ‘</a:t>
                      </a:r>
                      <a:r>
                        <a:rPr kumimoji="1" lang="en-US" altLang="ja-JP" sz="2000" dirty="0" err="1" smtClean="0"/>
                        <a:t>s_BEZ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err="1" smtClean="0"/>
                        <a:t>it_PP</a:t>
                      </a:r>
                      <a:r>
                        <a:rPr kumimoji="1" lang="en-US" altLang="ja-JP" sz="2000" dirty="0" smtClean="0"/>
                        <a:t> ‘</a:t>
                      </a:r>
                      <a:r>
                        <a:rPr kumimoji="1" lang="en-US" altLang="ja-JP" sz="2000" dirty="0" err="1" smtClean="0"/>
                        <a:t>s_VBZ</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8472472" y="0"/>
            <a:ext cx="646332" cy="646331"/>
          </a:xfrm>
          <a:prstGeom prst="rect">
            <a:avLst/>
          </a:prstGeom>
          <a:noFill/>
        </p:spPr>
        <p:txBody>
          <a:bodyPr wrap="none" rtlCol="0">
            <a:spAutoFit/>
          </a:bodyPr>
          <a:lstStyle/>
          <a:p>
            <a:r>
              <a:rPr kumimoji="1" lang="ja-JP" altLang="en-US" sz="3600" dirty="0" smtClean="0">
                <a:solidFill>
                  <a:srgbClr val="FF0000"/>
                </a:solidFill>
              </a:rPr>
              <a:t>⑤</a:t>
            </a:r>
            <a:endParaRPr kumimoji="1" lang="ja-JP" altLang="en-US" sz="3600" dirty="0">
              <a:solidFill>
                <a:srgbClr val="FF0000"/>
              </a:solidFill>
            </a:endParaRPr>
          </a:p>
        </p:txBody>
      </p:sp>
      <p:sp>
        <p:nvSpPr>
          <p:cNvPr id="3" name="テキスト ボックス 2"/>
          <p:cNvSpPr txBox="1"/>
          <p:nvPr/>
        </p:nvSpPr>
        <p:spPr>
          <a:xfrm>
            <a:off x="251520" y="3356992"/>
            <a:ext cx="4926349" cy="461665"/>
          </a:xfrm>
          <a:prstGeom prst="rect">
            <a:avLst/>
          </a:prstGeom>
          <a:noFill/>
        </p:spPr>
        <p:txBody>
          <a:bodyPr wrap="none" rtlCol="0">
            <a:spAutoFit/>
          </a:bodyPr>
          <a:lstStyle/>
          <a:p>
            <a:r>
              <a:rPr kumimoji="1" lang="ja-JP" altLang="en-US" sz="2400" dirty="0" smtClean="0"/>
              <a:t>３人称単数代名詞＋</a:t>
            </a:r>
            <a:r>
              <a:rPr kumimoji="1" lang="en-US" altLang="ja-JP" sz="2400" dirty="0" smtClean="0"/>
              <a:t>is</a:t>
            </a:r>
            <a:r>
              <a:rPr kumimoji="1" lang="ja-JP" altLang="en-US" sz="2400" dirty="0" smtClean="0"/>
              <a:t>の頻度集計表</a:t>
            </a:r>
            <a:endParaRPr kumimoji="1" lang="ja-JP" altLang="en-US" sz="2400" dirty="0"/>
          </a:p>
        </p:txBody>
      </p:sp>
      <p:graphicFrame>
        <p:nvGraphicFramePr>
          <p:cNvPr id="6" name="表 5"/>
          <p:cNvGraphicFramePr>
            <a:graphicFrameLocks noGrp="1"/>
          </p:cNvGraphicFramePr>
          <p:nvPr>
            <p:extLst>
              <p:ext uri="{D42A27DB-BD31-4B8C-83A1-F6EECF244321}">
                <p14:modId xmlns:p14="http://schemas.microsoft.com/office/powerpoint/2010/main" val="2514068044"/>
              </p:ext>
            </p:extLst>
          </p:nvPr>
        </p:nvGraphicFramePr>
        <p:xfrm>
          <a:off x="179512" y="3838081"/>
          <a:ext cx="8737801" cy="2717265"/>
        </p:xfrm>
        <a:graphic>
          <a:graphicData uri="http://schemas.openxmlformats.org/drawingml/2006/table">
            <a:tbl>
              <a:tblPr firstRow="1" bandRow="1">
                <a:tableStyleId>{5C22544A-7EE6-4342-B048-85BDC9FD1C3A}</a:tableStyleId>
              </a:tblPr>
              <a:tblGrid>
                <a:gridCol w="1453865">
                  <a:extLst>
                    <a:ext uri="{9D8B030D-6E8A-4147-A177-3AD203B41FA5}">
                      <a16:colId xmlns:a16="http://schemas.microsoft.com/office/drawing/2014/main" val="20000"/>
                    </a:ext>
                  </a:extLst>
                </a:gridCol>
                <a:gridCol w="738082">
                  <a:extLst>
                    <a:ext uri="{9D8B030D-6E8A-4147-A177-3AD203B41FA5}">
                      <a16:colId xmlns:a16="http://schemas.microsoft.com/office/drawing/2014/main" val="20001"/>
                    </a:ext>
                  </a:extLst>
                </a:gridCol>
                <a:gridCol w="738082">
                  <a:extLst>
                    <a:ext uri="{9D8B030D-6E8A-4147-A177-3AD203B41FA5}">
                      <a16:colId xmlns:a16="http://schemas.microsoft.com/office/drawing/2014/main" val="20002"/>
                    </a:ext>
                  </a:extLst>
                </a:gridCol>
                <a:gridCol w="738082">
                  <a:extLst>
                    <a:ext uri="{9D8B030D-6E8A-4147-A177-3AD203B41FA5}">
                      <a16:colId xmlns:a16="http://schemas.microsoft.com/office/drawing/2014/main" val="20003"/>
                    </a:ext>
                  </a:extLst>
                </a:gridCol>
                <a:gridCol w="738082">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722862">
                  <a:extLst>
                    <a:ext uri="{9D8B030D-6E8A-4147-A177-3AD203B41FA5}">
                      <a16:colId xmlns:a16="http://schemas.microsoft.com/office/drawing/2014/main" val="20006"/>
                    </a:ext>
                  </a:extLst>
                </a:gridCol>
                <a:gridCol w="722862">
                  <a:extLst>
                    <a:ext uri="{9D8B030D-6E8A-4147-A177-3AD203B41FA5}">
                      <a16:colId xmlns:a16="http://schemas.microsoft.com/office/drawing/2014/main" val="20007"/>
                    </a:ext>
                  </a:extLst>
                </a:gridCol>
                <a:gridCol w="722862">
                  <a:extLst>
                    <a:ext uri="{9D8B030D-6E8A-4147-A177-3AD203B41FA5}">
                      <a16:colId xmlns:a16="http://schemas.microsoft.com/office/drawing/2014/main" val="20008"/>
                    </a:ext>
                  </a:extLst>
                </a:gridCol>
                <a:gridCol w="722862">
                  <a:extLst>
                    <a:ext uri="{9D8B030D-6E8A-4147-A177-3AD203B41FA5}">
                      <a16:colId xmlns:a16="http://schemas.microsoft.com/office/drawing/2014/main" val="20009"/>
                    </a:ext>
                  </a:extLst>
                </a:gridCol>
              </a:tblGrid>
              <a:tr h="672075">
                <a:tc>
                  <a:txBody>
                    <a:bodyPr/>
                    <a:lstStyle/>
                    <a:p>
                      <a:pPr algn="ctr"/>
                      <a:r>
                        <a:rPr kumimoji="1" lang="ja-JP" altLang="en-US" sz="2000" dirty="0" smtClean="0">
                          <a:solidFill>
                            <a:schemeClr val="tx1"/>
                          </a:solidFill>
                        </a:rPr>
                        <a:t>非短縮形</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BR</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LB</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FR/FL</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tx1"/>
                          </a:solidFill>
                        </a:rPr>
                        <a:t>計</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tx1"/>
                          </a:solidFill>
                        </a:rPr>
                        <a:t>非短縮形</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BR</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LB</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rPr>
                        <a:t>FR/FL</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tx1"/>
                          </a:solidFill>
                        </a:rPr>
                        <a:t>計</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2075">
                <a:tc>
                  <a:txBody>
                    <a:bodyPr/>
                    <a:lstStyle/>
                    <a:p>
                      <a:pPr algn="ctr"/>
                      <a:r>
                        <a:rPr kumimoji="1" lang="en-US" altLang="ja-JP" sz="2000" dirty="0" smtClean="0"/>
                        <a:t>he is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he’s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2075">
                <a:tc>
                  <a:txBody>
                    <a:bodyPr/>
                    <a:lstStyle/>
                    <a:p>
                      <a:pPr algn="ctr"/>
                      <a:r>
                        <a:rPr kumimoji="1" lang="en-US" altLang="ja-JP" sz="2000" dirty="0" smtClean="0"/>
                        <a:t>she is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she’s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2075">
                <a:tc>
                  <a:txBody>
                    <a:bodyPr/>
                    <a:lstStyle/>
                    <a:p>
                      <a:pPr algn="ctr"/>
                      <a:r>
                        <a:rPr kumimoji="1" lang="en-US" altLang="ja-JP" sz="2000" dirty="0" smtClean="0"/>
                        <a:t>it is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it’s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 name="gohou08-0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19082"/>
            <a:ext cx="487363" cy="487363"/>
          </a:xfrm>
          <a:prstGeom prst="rect">
            <a:avLst/>
          </a:prstGeom>
        </p:spPr>
      </p:pic>
    </p:spTree>
    <p:extLst>
      <p:ext uri="{BB962C8B-B14F-4D97-AF65-F5344CB8AC3E}">
        <p14:creationId xmlns:p14="http://schemas.microsoft.com/office/powerpoint/2010/main" val="2934237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72471" y="0"/>
            <a:ext cx="646332" cy="646331"/>
          </a:xfrm>
          <a:prstGeom prst="rect">
            <a:avLst/>
          </a:prstGeom>
          <a:noFill/>
        </p:spPr>
        <p:txBody>
          <a:bodyPr wrap="none" rtlCol="0">
            <a:spAutoFit/>
          </a:bodyPr>
          <a:lstStyle/>
          <a:p>
            <a:r>
              <a:rPr kumimoji="1" lang="ja-JP" altLang="en-US" sz="3600" dirty="0" smtClean="0">
                <a:solidFill>
                  <a:srgbClr val="FF0000"/>
                </a:solidFill>
              </a:rPr>
              <a:t>⑥</a:t>
            </a:r>
            <a:endParaRPr kumimoji="1" lang="ja-JP" altLang="en-US" sz="3600" dirty="0">
              <a:solidFill>
                <a:srgbClr val="FF0000"/>
              </a:solidFill>
            </a:endParaRPr>
          </a:p>
        </p:txBody>
      </p:sp>
      <p:sp>
        <p:nvSpPr>
          <p:cNvPr id="3" name="テキスト ボックス 2"/>
          <p:cNvSpPr txBox="1"/>
          <p:nvPr/>
        </p:nvSpPr>
        <p:spPr>
          <a:xfrm>
            <a:off x="288152" y="199562"/>
            <a:ext cx="4273927" cy="461665"/>
          </a:xfrm>
          <a:prstGeom prst="rect">
            <a:avLst/>
          </a:prstGeom>
          <a:noFill/>
        </p:spPr>
        <p:txBody>
          <a:bodyPr wrap="none" rtlCol="0">
            <a:spAutoFit/>
          </a:bodyPr>
          <a:lstStyle/>
          <a:p>
            <a:r>
              <a:rPr kumimoji="1" lang="ja-JP" altLang="en-US" sz="2400" dirty="0" smtClean="0"/>
              <a:t>４コーパスに共通の検索文字列</a:t>
            </a:r>
            <a:endParaRPr kumimoji="1" lang="ja-JP" altLang="en-US" sz="2400" dirty="0"/>
          </a:p>
        </p:txBody>
      </p:sp>
      <p:graphicFrame>
        <p:nvGraphicFramePr>
          <p:cNvPr id="6" name="表 5"/>
          <p:cNvGraphicFramePr>
            <a:graphicFrameLocks noGrp="1"/>
          </p:cNvGraphicFramePr>
          <p:nvPr>
            <p:extLst>
              <p:ext uri="{D42A27DB-BD31-4B8C-83A1-F6EECF244321}">
                <p14:modId xmlns:p14="http://schemas.microsoft.com/office/powerpoint/2010/main" val="37756513"/>
              </p:ext>
            </p:extLst>
          </p:nvPr>
        </p:nvGraphicFramePr>
        <p:xfrm>
          <a:off x="193178" y="1052736"/>
          <a:ext cx="8737802" cy="2688300"/>
        </p:xfrm>
        <a:graphic>
          <a:graphicData uri="http://schemas.openxmlformats.org/drawingml/2006/table">
            <a:tbl>
              <a:tblPr firstRow="1" bandRow="1">
                <a:tableStyleId>{5C22544A-7EE6-4342-B048-85BDC9FD1C3A}</a:tableStyleId>
              </a:tblPr>
              <a:tblGrid>
                <a:gridCol w="2617122">
                  <a:extLst>
                    <a:ext uri="{9D8B030D-6E8A-4147-A177-3AD203B41FA5}">
                      <a16:colId xmlns:a16="http://schemas.microsoft.com/office/drawing/2014/main" val="20000"/>
                    </a:ext>
                  </a:extLst>
                </a:gridCol>
                <a:gridCol w="6120680">
                  <a:extLst>
                    <a:ext uri="{9D8B030D-6E8A-4147-A177-3AD203B41FA5}">
                      <a16:colId xmlns:a16="http://schemas.microsoft.com/office/drawing/2014/main" val="20001"/>
                    </a:ext>
                  </a:extLst>
                </a:gridCol>
              </a:tblGrid>
              <a:tr h="672075">
                <a:tc>
                  <a:txBody>
                    <a:bodyPr/>
                    <a:lstStyle/>
                    <a:p>
                      <a:pPr algn="ctr"/>
                      <a:r>
                        <a:rPr kumimoji="1" lang="ja-JP" altLang="en-US" sz="2000" dirty="0" smtClean="0">
                          <a:solidFill>
                            <a:schemeClr val="tx1"/>
                          </a:solidFill>
                        </a:rPr>
                        <a:t>調査項目</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tx1"/>
                          </a:solidFill>
                        </a:rPr>
                        <a:t>検索文字列</a:t>
                      </a:r>
                      <a:endParaRPr kumimoji="1" lang="ja-JP" altLang="en-US" sz="20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2075">
                <a:tc>
                  <a:txBody>
                    <a:bodyPr/>
                    <a:lstStyle/>
                    <a:p>
                      <a:pPr algn="ctr"/>
                      <a:r>
                        <a:rPr kumimoji="1" lang="en-US" altLang="ja-JP" sz="2000" dirty="0" smtClean="0"/>
                        <a:t>he</a:t>
                      </a:r>
                      <a:r>
                        <a:rPr kumimoji="1" lang="en-US" altLang="ja-JP" sz="2000" baseline="0" dirty="0" smtClean="0"/>
                        <a:t> is, she is, it is</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a:t>
                      </a:r>
                      <a:r>
                        <a:rPr kumimoji="1" lang="en-US" altLang="ja-JP" sz="2000" dirty="0" err="1" smtClean="0"/>
                        <a:t>b</a:t>
                      </a:r>
                      <a:r>
                        <a:rPr kumimoji="1" lang="en-US" altLang="ja-JP" sz="2000" dirty="0" err="1" smtClean="0">
                          <a:solidFill>
                            <a:srgbClr val="0066FF"/>
                          </a:solidFill>
                        </a:rPr>
                        <a:t>he</a:t>
                      </a:r>
                      <a:r>
                        <a:rPr kumimoji="1" lang="en-US" altLang="ja-JP" sz="2000" dirty="0" err="1" smtClean="0"/>
                        <a:t>_</a:t>
                      </a:r>
                      <a:r>
                        <a:rPr kumimoji="1" lang="en-US" altLang="ja-JP" sz="2000" dirty="0" err="1" smtClean="0">
                          <a:solidFill>
                            <a:srgbClr val="FF0000"/>
                          </a:solidFill>
                        </a:rPr>
                        <a:t>PP</a:t>
                      </a:r>
                      <a:r>
                        <a:rPr kumimoji="1" lang="en-US" altLang="ja-JP" sz="2000" dirty="0" smtClean="0"/>
                        <a:t>(3a|S|3)?</a:t>
                      </a:r>
                      <a:r>
                        <a:rPr kumimoji="1" lang="en-US" altLang="ja-JP" sz="2000" baseline="0" dirty="0" smtClean="0"/>
                        <a:t> is_</a:t>
                      </a:r>
                      <a:r>
                        <a:rPr kumimoji="1" lang="en-US" altLang="ja-JP" sz="2000" baseline="0" dirty="0" smtClean="0">
                          <a:solidFill>
                            <a:srgbClr val="FF0000"/>
                          </a:solidFill>
                        </a:rPr>
                        <a:t>\w+</a:t>
                      </a:r>
                      <a:r>
                        <a:rPr kumimoji="1" lang="en-US" altLang="ja-JP" sz="2000" baseline="0" dirty="0" smtClean="0"/>
                        <a:t>\b</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2075">
                <a:tc>
                  <a:txBody>
                    <a:bodyPr/>
                    <a:lstStyle/>
                    <a:p>
                      <a:pPr algn="ctr"/>
                      <a:r>
                        <a:rPr kumimoji="1" lang="ja-JP" altLang="en-US" sz="2000" dirty="0" smtClean="0"/>
                        <a:t>短縮形（</a:t>
                      </a:r>
                      <a:r>
                        <a:rPr kumimoji="1" lang="en-US" altLang="ja-JP" sz="2000" dirty="0" smtClean="0"/>
                        <a:t>Brown)</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a:t>
                      </a:r>
                      <a:r>
                        <a:rPr kumimoji="1" lang="en-US" altLang="ja-JP" sz="2000" dirty="0" err="1" smtClean="0"/>
                        <a:t>b</a:t>
                      </a:r>
                      <a:r>
                        <a:rPr kumimoji="1" lang="en-US" altLang="ja-JP" sz="2000" dirty="0" err="1" smtClean="0">
                          <a:solidFill>
                            <a:srgbClr val="0066FF"/>
                          </a:solidFill>
                        </a:rPr>
                        <a:t>he</a:t>
                      </a:r>
                      <a:r>
                        <a:rPr kumimoji="1" lang="en-US" altLang="ja-JP" sz="2000" dirty="0" err="1" smtClean="0"/>
                        <a:t>’s</a:t>
                      </a:r>
                      <a:r>
                        <a:rPr kumimoji="1" lang="en-US" altLang="ja-JP" sz="2000" dirty="0" smtClean="0"/>
                        <a:t>_\w+</a:t>
                      </a:r>
                      <a:r>
                        <a:rPr kumimoji="1" lang="en-US" altLang="ja-JP" sz="2000" dirty="0" smtClean="0">
                          <a:solidFill>
                            <a:srgbClr val="FF0000"/>
                          </a:solidFill>
                        </a:rPr>
                        <a:t>\+BEZ</a:t>
                      </a:r>
                      <a:r>
                        <a:rPr kumimoji="1" lang="en-US" altLang="ja-JP" sz="2000" dirty="0" smtClean="0"/>
                        <a:t>\b</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2075">
                <a:tc>
                  <a:txBody>
                    <a:bodyPr/>
                    <a:lstStyle/>
                    <a:p>
                      <a:pPr algn="ctr"/>
                      <a:r>
                        <a:rPr kumimoji="1" lang="ja-JP" altLang="en-US" sz="2000" dirty="0" smtClean="0"/>
                        <a:t>短縮形</a:t>
                      </a:r>
                      <a:r>
                        <a:rPr kumimoji="1" lang="en-US" altLang="ja-JP" sz="2000" dirty="0" smtClean="0"/>
                        <a:t>(</a:t>
                      </a:r>
                      <a:r>
                        <a:rPr kumimoji="1" lang="ja-JP" altLang="en-US" sz="2000" dirty="0" smtClean="0"/>
                        <a:t>その他）</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2000" dirty="0" smtClean="0"/>
                        <a:t>\</a:t>
                      </a:r>
                      <a:r>
                        <a:rPr kumimoji="1" lang="en-US" altLang="ja-JP" sz="2000" dirty="0" err="1" smtClean="0"/>
                        <a:t>b</a:t>
                      </a:r>
                      <a:r>
                        <a:rPr kumimoji="1" lang="en-US" altLang="ja-JP" sz="2000" dirty="0" err="1" smtClean="0">
                          <a:solidFill>
                            <a:srgbClr val="0066FF"/>
                          </a:solidFill>
                        </a:rPr>
                        <a:t>he</a:t>
                      </a:r>
                      <a:r>
                        <a:rPr kumimoji="1" lang="en-US" altLang="ja-JP" sz="2000" dirty="0" smtClean="0"/>
                        <a:t>_\w+ ‘s_</a:t>
                      </a:r>
                      <a:r>
                        <a:rPr kumimoji="1" lang="en-US" altLang="ja-JP" sz="2000" dirty="0" smtClean="0">
                          <a:solidFill>
                            <a:srgbClr val="FF0000"/>
                          </a:solidFill>
                        </a:rPr>
                        <a:t>(BE|VB)Z</a:t>
                      </a:r>
                      <a:r>
                        <a:rPr kumimoji="1" lang="en-US" altLang="ja-JP" sz="2000" dirty="0" smtClean="0"/>
                        <a:t>\b</a:t>
                      </a:r>
                      <a:endParaRPr kumimoji="1" lang="ja-JP" alt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テキスト ボックス 8"/>
          <p:cNvSpPr txBox="1"/>
          <p:nvPr/>
        </p:nvSpPr>
        <p:spPr>
          <a:xfrm>
            <a:off x="395536" y="3900398"/>
            <a:ext cx="4251485" cy="369332"/>
          </a:xfrm>
          <a:prstGeom prst="rect">
            <a:avLst/>
          </a:prstGeom>
          <a:noFill/>
        </p:spPr>
        <p:txBody>
          <a:bodyPr wrap="none" rtlCol="0">
            <a:spAutoFit/>
          </a:bodyPr>
          <a:lstStyle/>
          <a:p>
            <a:r>
              <a:rPr kumimoji="1" lang="en-US" altLang="ja-JP" dirty="0" smtClean="0"/>
              <a:t>※</a:t>
            </a:r>
            <a:r>
              <a:rPr kumimoji="1" lang="ja-JP" altLang="en-US" dirty="0" smtClean="0"/>
              <a:t>青字の部分は、</a:t>
            </a:r>
            <a:r>
              <a:rPr kumimoji="1" lang="en-US" altLang="ja-JP" dirty="0" smtClean="0"/>
              <a:t>he, she, it</a:t>
            </a:r>
            <a:r>
              <a:rPr kumimoji="1" lang="ja-JP" altLang="en-US" dirty="0" smtClean="0"/>
              <a:t>を入れ替える</a:t>
            </a:r>
            <a:endParaRPr kumimoji="1" lang="ja-JP" altLang="en-US" dirty="0"/>
          </a:p>
        </p:txBody>
      </p:sp>
      <p:pic>
        <p:nvPicPr>
          <p:cNvPr id="2" name="gohou08-0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158968"/>
            <a:ext cx="487363" cy="487363"/>
          </a:xfrm>
          <a:prstGeom prst="rect">
            <a:avLst/>
          </a:prstGeom>
        </p:spPr>
      </p:pic>
    </p:spTree>
    <p:extLst>
      <p:ext uri="{BB962C8B-B14F-4D97-AF65-F5344CB8AC3E}">
        <p14:creationId xmlns:p14="http://schemas.microsoft.com/office/powerpoint/2010/main" val="1209499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5688632" cy="792088"/>
          </a:xfrm>
        </p:spPr>
        <p:txBody>
          <a:bodyPr/>
          <a:lstStyle/>
          <a:p>
            <a:pPr algn="l"/>
            <a:r>
              <a:rPr lang="ja-JP" altLang="en-US" sz="3600" dirty="0" smtClean="0"/>
              <a:t>代名詞主語</a:t>
            </a:r>
            <a:r>
              <a:rPr lang="ja-JP" altLang="en-US" sz="3600" dirty="0"/>
              <a:t>ごと</a:t>
            </a:r>
            <a:r>
              <a:rPr lang="ja-JP" altLang="en-US" sz="3600" dirty="0" smtClean="0"/>
              <a:t>に頻度集計</a:t>
            </a:r>
            <a:endParaRPr kumimoji="1" lang="ja-JP" altLang="en-US" sz="3600" dirty="0"/>
          </a:p>
        </p:txBody>
      </p:sp>
      <p:sp>
        <p:nvSpPr>
          <p:cNvPr id="4" name="テキスト ボックス 3"/>
          <p:cNvSpPr txBox="1"/>
          <p:nvPr/>
        </p:nvSpPr>
        <p:spPr>
          <a:xfrm>
            <a:off x="8472470" y="0"/>
            <a:ext cx="646332" cy="646331"/>
          </a:xfrm>
          <a:prstGeom prst="rect">
            <a:avLst/>
          </a:prstGeom>
          <a:noFill/>
        </p:spPr>
        <p:txBody>
          <a:bodyPr wrap="none" rtlCol="0">
            <a:spAutoFit/>
          </a:bodyPr>
          <a:lstStyle/>
          <a:p>
            <a:r>
              <a:rPr kumimoji="1" lang="ja-JP" altLang="en-US" sz="3600" dirty="0" smtClean="0">
                <a:solidFill>
                  <a:srgbClr val="FF0000"/>
                </a:solidFill>
              </a:rPr>
              <a:t>⑦</a:t>
            </a:r>
            <a:endParaRPr kumimoji="1" lang="ja-JP" altLang="en-US" sz="3600" dirty="0">
              <a:solidFill>
                <a:srgbClr val="FF0000"/>
              </a:solidFill>
            </a:endParaRPr>
          </a:p>
        </p:txBody>
      </p:sp>
      <p:graphicFrame>
        <p:nvGraphicFramePr>
          <p:cNvPr id="5" name="表 4"/>
          <p:cNvGraphicFramePr>
            <a:graphicFrameLocks noGrp="1"/>
          </p:cNvGraphicFramePr>
          <p:nvPr>
            <p:extLst>
              <p:ext uri="{D42A27DB-BD31-4B8C-83A1-F6EECF244321}">
                <p14:modId xmlns:p14="http://schemas.microsoft.com/office/powerpoint/2010/main" val="737384462"/>
              </p:ext>
            </p:extLst>
          </p:nvPr>
        </p:nvGraphicFramePr>
        <p:xfrm>
          <a:off x="611560" y="1412776"/>
          <a:ext cx="8064896" cy="3018264"/>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1713200">
                  <a:extLst>
                    <a:ext uri="{9D8B030D-6E8A-4147-A177-3AD203B41FA5}">
                      <a16:colId xmlns:a16="http://schemas.microsoft.com/office/drawing/2014/main" val="20001"/>
                    </a:ext>
                  </a:extLst>
                </a:gridCol>
                <a:gridCol w="1713200">
                  <a:extLst>
                    <a:ext uri="{9D8B030D-6E8A-4147-A177-3AD203B41FA5}">
                      <a16:colId xmlns:a16="http://schemas.microsoft.com/office/drawing/2014/main" val="20002"/>
                    </a:ext>
                  </a:extLst>
                </a:gridCol>
                <a:gridCol w="1713200">
                  <a:extLst>
                    <a:ext uri="{9D8B030D-6E8A-4147-A177-3AD203B41FA5}">
                      <a16:colId xmlns:a16="http://schemas.microsoft.com/office/drawing/2014/main" val="20003"/>
                    </a:ext>
                  </a:extLst>
                </a:gridCol>
                <a:gridCol w="1917184">
                  <a:extLst>
                    <a:ext uri="{9D8B030D-6E8A-4147-A177-3AD203B41FA5}">
                      <a16:colId xmlns:a16="http://schemas.microsoft.com/office/drawing/2014/main" val="20004"/>
                    </a:ext>
                  </a:extLst>
                </a:gridCol>
              </a:tblGrid>
              <a:tr h="432048">
                <a:tc gridSpan="5">
                  <a:txBody>
                    <a:bodyPr/>
                    <a:lstStyle/>
                    <a:p>
                      <a:pPr algn="l" fontAlgn="ctr"/>
                      <a:r>
                        <a:rPr lang="ja-JP" altLang="en-US" sz="2400" u="none" strike="noStrike" dirty="0" smtClean="0">
                          <a:effectLst/>
                        </a:rPr>
                        <a:t>表１</a:t>
                      </a:r>
                      <a:r>
                        <a:rPr lang="ja-JP" altLang="en-US" sz="2400" u="none" strike="noStrike" dirty="0">
                          <a:effectLst/>
                        </a:rPr>
                        <a:t>　</a:t>
                      </a:r>
                      <a:r>
                        <a:rPr lang="ja-JP" altLang="en-US" sz="2400" u="none" strike="noStrike" dirty="0" smtClean="0">
                          <a:effectLst/>
                        </a:rPr>
                        <a:t>３人称単数代名詞＋</a:t>
                      </a:r>
                      <a:r>
                        <a:rPr lang="en-US" sz="2400" u="none" strike="noStrike" dirty="0" smtClean="0">
                          <a:effectLst/>
                        </a:rPr>
                        <a:t>is/‘s</a:t>
                      </a:r>
                      <a:r>
                        <a:rPr lang="ja-JP" altLang="en-US" sz="2400" u="none" strike="noStrike" dirty="0" smtClean="0">
                          <a:effectLst/>
                        </a:rPr>
                        <a:t>の使用頻度</a:t>
                      </a:r>
                      <a:endParaRPr lang="en-US" altLang="ja-JP" sz="2400" u="none" strike="noStrike" dirty="0" smtClean="0">
                        <a:effectLst/>
                      </a:endParaRPr>
                    </a:p>
                    <a:p>
                      <a:pPr algn="l" fontAlgn="ctr"/>
                      <a:r>
                        <a:rPr lang="ja-JP" altLang="en-US" sz="2400" u="none" strike="noStrike" dirty="0" smtClean="0">
                          <a:effectLst/>
                        </a:rPr>
                        <a:t>　　　（</a:t>
                      </a:r>
                      <a:r>
                        <a:rPr lang="en-US" sz="2400" u="none" strike="noStrike" dirty="0">
                          <a:effectLst/>
                        </a:rPr>
                        <a:t>Brown </a:t>
                      </a:r>
                      <a:r>
                        <a:rPr lang="en-US" sz="2400" u="none" strike="noStrike" dirty="0" err="1">
                          <a:effectLst/>
                        </a:rPr>
                        <a:t>familiy</a:t>
                      </a:r>
                      <a:r>
                        <a:rPr lang="en-US" sz="2400" u="none" strike="noStrike" dirty="0">
                          <a:effectLst/>
                        </a:rPr>
                        <a:t> 4</a:t>
                      </a:r>
                      <a:r>
                        <a:rPr lang="ja-JP" altLang="en-US" sz="2400" u="none" strike="noStrike" dirty="0" smtClean="0">
                          <a:effectLst/>
                        </a:rPr>
                        <a:t>コーパス調べ）</a:t>
                      </a:r>
                      <a:endParaRPr lang="ja-JP" altLang="en-US" sz="24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32048">
                <a:tc>
                  <a:txBody>
                    <a:bodyPr/>
                    <a:lstStyle/>
                    <a:p>
                      <a:pPr algn="r" fontAlgn="ctr"/>
                      <a:endParaRPr lang="ja-JP" altLang="en-US" sz="24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400" b="0" i="0" u="none" strike="noStrike" dirty="0" smtClean="0">
                          <a:solidFill>
                            <a:srgbClr val="000000"/>
                          </a:solidFill>
                          <a:effectLst/>
                          <a:latin typeface="ＭＳ Ｐゴシック"/>
                        </a:rPr>
                        <a:t>非短縮形</a:t>
                      </a:r>
                      <a:endParaRPr lang="en-US" altLang="ja-JP" sz="2400" b="0" i="0" u="none" strike="noStrike" dirty="0" smtClean="0">
                        <a:solidFill>
                          <a:srgbClr val="000000"/>
                        </a:solidFill>
                        <a:effectLst/>
                        <a:latin typeface="ＭＳ Ｐゴシック"/>
                      </a:endParaRPr>
                    </a:p>
                    <a:p>
                      <a:pPr algn="r" fontAlgn="ctr"/>
                      <a:r>
                        <a:rPr lang="en-US" sz="2400" b="0" i="0" u="none" strike="noStrike" dirty="0" smtClean="0">
                          <a:solidFill>
                            <a:srgbClr val="000000"/>
                          </a:solidFill>
                          <a:effectLst/>
                          <a:latin typeface="ＭＳ Ｐゴシック"/>
                        </a:rPr>
                        <a:t>is</a:t>
                      </a:r>
                      <a:r>
                        <a:rPr lang="ja-JP" altLang="en-US" sz="2400" b="0" i="0" u="none" strike="noStrike" dirty="0" smtClean="0">
                          <a:solidFill>
                            <a:srgbClr val="000000"/>
                          </a:solidFill>
                          <a:effectLst/>
                          <a:latin typeface="ＭＳ Ｐゴシック"/>
                        </a:rPr>
                        <a:t>の頻度</a:t>
                      </a:r>
                      <a:endParaRPr lang="en-US" sz="24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400" b="0" i="0" u="none" strike="noStrike" dirty="0" smtClean="0">
                          <a:solidFill>
                            <a:srgbClr val="000000"/>
                          </a:solidFill>
                          <a:effectLst/>
                          <a:latin typeface="ＭＳ Ｐゴシック"/>
                        </a:rPr>
                        <a:t>短縮形</a:t>
                      </a:r>
                      <a:endParaRPr lang="en-US" altLang="ja-JP" sz="2400" b="0" i="0" u="none" strike="noStrike" dirty="0" smtClean="0">
                        <a:solidFill>
                          <a:srgbClr val="000000"/>
                        </a:solidFill>
                        <a:effectLst/>
                        <a:latin typeface="ＭＳ Ｐゴシック"/>
                      </a:endParaRPr>
                    </a:p>
                    <a:p>
                      <a:pPr algn="r" fontAlgn="ctr"/>
                      <a:r>
                        <a:rPr lang="en-US" sz="2400" b="0" i="0" u="none" strike="noStrike" dirty="0" smtClean="0">
                          <a:solidFill>
                            <a:srgbClr val="000000"/>
                          </a:solidFill>
                          <a:effectLst/>
                          <a:latin typeface="ＭＳ Ｐゴシック"/>
                        </a:rPr>
                        <a:t>‘s</a:t>
                      </a:r>
                      <a:r>
                        <a:rPr lang="ja-JP" altLang="en-US" sz="2400" b="0" i="0" u="none" strike="noStrike" dirty="0" smtClean="0">
                          <a:solidFill>
                            <a:srgbClr val="000000"/>
                          </a:solidFill>
                          <a:effectLst/>
                          <a:latin typeface="ＭＳ Ｐゴシック"/>
                        </a:rPr>
                        <a:t>の頻度</a:t>
                      </a:r>
                      <a:endParaRPr lang="en-US" sz="24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400" b="0" i="0" u="none" strike="noStrike" dirty="0" smtClean="0">
                          <a:solidFill>
                            <a:srgbClr val="000000"/>
                          </a:solidFill>
                          <a:effectLst/>
                          <a:latin typeface="ＭＳ Ｐゴシック"/>
                        </a:rPr>
                        <a:t>合計頻度</a:t>
                      </a:r>
                      <a:endParaRPr lang="en-US" sz="24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200" b="0" i="0" u="none" strike="noStrike" dirty="0" smtClean="0">
                          <a:solidFill>
                            <a:srgbClr val="000000"/>
                          </a:solidFill>
                          <a:effectLst/>
                          <a:latin typeface="ＭＳ Ｐゴシック"/>
                        </a:rPr>
                        <a:t>短縮形の</a:t>
                      </a:r>
                      <a:endParaRPr lang="en-US" altLang="ja-JP" sz="2200" b="0" i="0" u="none" strike="noStrike" dirty="0" smtClean="0">
                        <a:solidFill>
                          <a:srgbClr val="000000"/>
                        </a:solidFill>
                        <a:effectLst/>
                        <a:latin typeface="ＭＳ Ｐゴシック"/>
                      </a:endParaRPr>
                    </a:p>
                    <a:p>
                      <a:pPr marL="0" marR="0" indent="0" algn="r" defTabSz="914400" rtl="0" eaLnBrk="1" fontAlgn="ctr" latinLnBrk="0" hangingPunct="1">
                        <a:lnSpc>
                          <a:spcPct val="100000"/>
                        </a:lnSpc>
                        <a:spcBef>
                          <a:spcPts val="0"/>
                        </a:spcBef>
                        <a:spcAft>
                          <a:spcPts val="0"/>
                        </a:spcAft>
                        <a:buClrTx/>
                        <a:buSzTx/>
                        <a:buFontTx/>
                        <a:buNone/>
                        <a:tabLst/>
                        <a:defRPr/>
                      </a:pPr>
                      <a:r>
                        <a:rPr lang="ja-JP" altLang="en-US" sz="2200" b="0" i="0" u="none" strike="noStrike" dirty="0" smtClean="0">
                          <a:solidFill>
                            <a:srgbClr val="000000"/>
                          </a:solidFill>
                          <a:effectLst/>
                          <a:latin typeface="ＭＳ Ｐゴシック"/>
                        </a:rPr>
                        <a:t>標準化頻度</a:t>
                      </a:r>
                      <a:endParaRPr lang="en-US" altLang="ja-JP" sz="2200" b="0" i="0" u="none" strike="noStrike" dirty="0" smtClean="0">
                        <a:solidFill>
                          <a:srgbClr val="000000"/>
                        </a:solidFill>
                        <a:effectLst/>
                        <a:latin typeface="ＭＳ Ｐゴシック"/>
                      </a:endParaRPr>
                    </a:p>
                    <a:p>
                      <a:pPr algn="r" fontAlgn="ctr"/>
                      <a:r>
                        <a:rPr lang="ja-JP" altLang="en-US" sz="2000" b="0" i="0" u="none" strike="noStrike" dirty="0" smtClean="0">
                          <a:solidFill>
                            <a:srgbClr val="000000"/>
                          </a:solidFill>
                          <a:effectLst/>
                          <a:latin typeface="ＭＳ Ｐゴシック"/>
                        </a:rPr>
                        <a:t>（</a:t>
                      </a:r>
                      <a:r>
                        <a:rPr lang="en-US" altLang="ja-JP" sz="2000" b="0" i="0" u="none" strike="noStrike" dirty="0" smtClean="0">
                          <a:solidFill>
                            <a:srgbClr val="000000"/>
                          </a:solidFill>
                          <a:effectLst/>
                          <a:latin typeface="ＭＳ Ｐゴシック"/>
                        </a:rPr>
                        <a:t>1,000</a:t>
                      </a:r>
                      <a:r>
                        <a:rPr lang="ja-JP" altLang="en-US" sz="2000" b="0" i="0" u="none" strike="noStrike" dirty="0" smtClean="0">
                          <a:solidFill>
                            <a:srgbClr val="000000"/>
                          </a:solidFill>
                          <a:effectLst/>
                          <a:latin typeface="ＭＳ Ｐゴシック"/>
                        </a:rPr>
                        <a:t>回当たり）</a:t>
                      </a:r>
                      <a:endParaRPr lang="en-US" altLang="ja-JP" sz="2000" b="0" i="0" u="none" strike="noStrike" dirty="0" smtClean="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ctr" fontAlgn="ctr"/>
                      <a:r>
                        <a:rPr lang="en-US" sz="2400" u="none" strike="noStrike" dirty="0">
                          <a:effectLst/>
                        </a:rPr>
                        <a:t>he</a:t>
                      </a:r>
                      <a:endParaRPr lang="en-US" sz="24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400" u="none" strike="noStrike" dirty="0" smtClean="0">
                          <a:effectLst/>
                        </a:rPr>
                        <a:t>1,115</a:t>
                      </a:r>
                      <a:endParaRPr lang="en-US" altLang="ja-JP" sz="24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400" u="none" strike="noStrike" dirty="0">
                          <a:effectLst/>
                        </a:rPr>
                        <a:t>511</a:t>
                      </a:r>
                      <a:endParaRPr lang="en-US" altLang="ja-JP" sz="24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400" u="none" strike="noStrike" dirty="0" smtClean="0">
                          <a:effectLst/>
                        </a:rPr>
                        <a:t>1,626</a:t>
                      </a:r>
                      <a:endParaRPr lang="en-US" altLang="ja-JP" sz="24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400" u="none" strike="noStrike" dirty="0">
                          <a:effectLst/>
                        </a:rPr>
                        <a:t>314</a:t>
                      </a:r>
                      <a:endParaRPr lang="en-US" altLang="ja-JP" sz="24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32048">
                <a:tc>
                  <a:txBody>
                    <a:bodyPr/>
                    <a:lstStyle/>
                    <a:p>
                      <a:pPr algn="ctr" fontAlgn="ctr"/>
                      <a:r>
                        <a:rPr lang="en-US" sz="2400" u="none" strike="noStrike" dirty="0">
                          <a:effectLst/>
                        </a:rPr>
                        <a:t>she</a:t>
                      </a:r>
                      <a:endParaRPr lang="en-US" sz="2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2400" u="none" strike="noStrike">
                          <a:effectLst/>
                        </a:rPr>
                        <a:t>320</a:t>
                      </a:r>
                      <a:endParaRPr lang="en-US" altLang="ja-JP" sz="24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2400" u="none" strike="noStrike" dirty="0">
                          <a:effectLst/>
                        </a:rPr>
                        <a:t>245</a:t>
                      </a:r>
                      <a:endParaRPr lang="en-US" altLang="ja-JP" sz="2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2400" u="none" strike="noStrike" dirty="0">
                          <a:effectLst/>
                        </a:rPr>
                        <a:t>565</a:t>
                      </a:r>
                      <a:endParaRPr lang="en-US" altLang="ja-JP" sz="24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2400" u="none" strike="noStrike" dirty="0">
                          <a:effectLst/>
                        </a:rPr>
                        <a:t>434</a:t>
                      </a:r>
                      <a:endParaRPr lang="en-US" altLang="ja-JP" sz="24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3"/>
                  </a:ext>
                </a:extLst>
              </a:tr>
              <a:tr h="432048">
                <a:tc>
                  <a:txBody>
                    <a:bodyPr/>
                    <a:lstStyle/>
                    <a:p>
                      <a:pPr algn="ctr" fontAlgn="ctr"/>
                      <a:r>
                        <a:rPr lang="en-US" sz="2400" u="none" strike="noStrike" dirty="0">
                          <a:effectLst/>
                        </a:rPr>
                        <a:t>it</a:t>
                      </a:r>
                      <a:endParaRPr lang="en-US" sz="24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400" u="none" strike="noStrike" dirty="0" smtClean="0">
                          <a:effectLst/>
                        </a:rPr>
                        <a:t>6,050</a:t>
                      </a:r>
                      <a:endParaRPr lang="en-US" altLang="ja-JP" sz="24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400" u="none" strike="noStrike">
                          <a:effectLst/>
                        </a:rPr>
                        <a:t>1,696</a:t>
                      </a:r>
                      <a:endParaRPr lang="en-US" altLang="ja-JP" sz="24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400" u="none" strike="noStrike" dirty="0" smtClean="0">
                          <a:effectLst/>
                        </a:rPr>
                        <a:t>7,746</a:t>
                      </a:r>
                      <a:endParaRPr lang="en-US" altLang="ja-JP" sz="24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400" u="none" strike="noStrike" dirty="0">
                          <a:effectLst/>
                        </a:rPr>
                        <a:t>219</a:t>
                      </a:r>
                      <a:endParaRPr lang="en-US" altLang="ja-JP" sz="24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539552" y="4762658"/>
            <a:ext cx="6764993" cy="707886"/>
          </a:xfrm>
          <a:prstGeom prst="rect">
            <a:avLst/>
          </a:prstGeom>
          <a:noFill/>
        </p:spPr>
        <p:txBody>
          <a:bodyPr wrap="none" rtlCol="0">
            <a:spAutoFit/>
          </a:bodyPr>
          <a:lstStyle/>
          <a:p>
            <a:pPr algn="l"/>
            <a:r>
              <a:rPr kumimoji="1" lang="ja-JP" altLang="en-US" sz="2000" dirty="0" smtClean="0"/>
              <a:t>短縮形の</a:t>
            </a:r>
            <a:r>
              <a:rPr kumimoji="1" lang="en-US" altLang="ja-JP" sz="2000" dirty="0" smtClean="0"/>
              <a:t>1,000</a:t>
            </a:r>
            <a:r>
              <a:rPr lang="ja-JP" altLang="en-US" sz="2000" dirty="0"/>
              <a:t>回</a:t>
            </a:r>
            <a:r>
              <a:rPr kumimoji="1" lang="ja-JP" altLang="en-US" sz="2000" dirty="0" smtClean="0"/>
              <a:t>当たり標準化頻度</a:t>
            </a:r>
            <a:endParaRPr kumimoji="1" lang="en-US" altLang="ja-JP" sz="2000" dirty="0" smtClean="0"/>
          </a:p>
          <a:p>
            <a:pPr algn="l"/>
            <a:r>
              <a:rPr kumimoji="1" lang="ja-JP" altLang="en-US" sz="2000" dirty="0" smtClean="0"/>
              <a:t>＝短縮形の頻度／（非短縮形と短縮形の合計頻度）＊</a:t>
            </a:r>
            <a:r>
              <a:rPr lang="en-US" altLang="ja-JP" sz="2000" dirty="0" smtClean="0"/>
              <a:t>1,000</a:t>
            </a:r>
            <a:endParaRPr kumimoji="1" lang="ja-JP" altLang="en-US" sz="2000" dirty="0"/>
          </a:p>
        </p:txBody>
      </p:sp>
      <p:pic>
        <p:nvPicPr>
          <p:cNvPr id="3" name="gohou08-0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158968"/>
            <a:ext cx="487363" cy="487363"/>
          </a:xfrm>
          <a:prstGeom prst="rect">
            <a:avLst/>
          </a:prstGeom>
        </p:spPr>
      </p:pic>
    </p:spTree>
    <p:extLst>
      <p:ext uri="{BB962C8B-B14F-4D97-AF65-F5344CB8AC3E}">
        <p14:creationId xmlns:p14="http://schemas.microsoft.com/office/powerpoint/2010/main" val="1922403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6192688" cy="792088"/>
          </a:xfrm>
        </p:spPr>
        <p:txBody>
          <a:bodyPr/>
          <a:lstStyle/>
          <a:p>
            <a:pPr algn="l"/>
            <a:r>
              <a:rPr kumimoji="1" lang="ja-JP" altLang="en-US" sz="3600" dirty="0" smtClean="0"/>
              <a:t>頻度と標準化頻度</a:t>
            </a:r>
            <a:endParaRPr kumimoji="1" lang="ja-JP" altLang="en-US" sz="3600" dirty="0"/>
          </a:p>
        </p:txBody>
      </p:sp>
      <p:sp>
        <p:nvSpPr>
          <p:cNvPr id="3" name="コンテンツ プレースホルダー 2"/>
          <p:cNvSpPr>
            <a:spLocks noGrp="1"/>
          </p:cNvSpPr>
          <p:nvPr>
            <p:ph idx="1"/>
          </p:nvPr>
        </p:nvSpPr>
        <p:spPr>
          <a:xfrm>
            <a:off x="457200" y="4941168"/>
            <a:ext cx="8229600" cy="1512168"/>
          </a:xfrm>
        </p:spPr>
        <p:txBody>
          <a:bodyPr/>
          <a:lstStyle/>
          <a:p>
            <a:pPr marL="0" indent="0">
              <a:buNone/>
            </a:pPr>
            <a:r>
              <a:rPr kumimoji="1" lang="ja-JP" altLang="en-US" sz="2000" dirty="0" smtClean="0"/>
              <a:t>ここでは、短縮形の単純な頻度ではなく、短縮形が使用される割合（短縮形使用率）を問題にしている</a:t>
            </a:r>
            <a:endParaRPr kumimoji="1" lang="en-US" altLang="ja-JP" sz="2000" dirty="0" smtClean="0"/>
          </a:p>
          <a:p>
            <a:pPr marL="0" indent="0">
              <a:buNone/>
            </a:pPr>
            <a:r>
              <a:rPr kumimoji="1" lang="ja-JP" altLang="en-US" sz="2000" dirty="0" smtClean="0"/>
              <a:t>⇒標準化した頻度を用いて（</a:t>
            </a:r>
            <a:r>
              <a:rPr lang="en-US" altLang="ja-JP" sz="2000" dirty="0"/>
              <a:t>χ</a:t>
            </a:r>
            <a:r>
              <a:rPr kumimoji="1" lang="ja-JP" altLang="en-US" sz="2000" dirty="0" smtClean="0"/>
              <a:t>２乗検定で）比較する</a:t>
            </a:r>
            <a:endParaRPr kumimoji="1" lang="en-US" altLang="ja-JP" sz="2000" dirty="0" smtClean="0"/>
          </a:p>
          <a:p>
            <a:pPr marL="0" indent="0">
              <a:buNone/>
            </a:pPr>
            <a:r>
              <a:rPr lang="ja-JP" altLang="en-US" sz="2000" dirty="0" smtClean="0"/>
              <a:t>（「割合の差の検定」を用いるべきだが、ほぼ同じ結果が得られる）</a:t>
            </a:r>
            <a:endParaRPr kumimoji="1" lang="ja-JP" altLang="en-US" sz="2000" dirty="0"/>
          </a:p>
        </p:txBody>
      </p:sp>
      <p:sp>
        <p:nvSpPr>
          <p:cNvPr id="4" name="テキスト ボックス 3"/>
          <p:cNvSpPr txBox="1"/>
          <p:nvPr/>
        </p:nvSpPr>
        <p:spPr>
          <a:xfrm>
            <a:off x="8472469" y="0"/>
            <a:ext cx="646332" cy="646331"/>
          </a:xfrm>
          <a:prstGeom prst="rect">
            <a:avLst/>
          </a:prstGeom>
          <a:noFill/>
        </p:spPr>
        <p:txBody>
          <a:bodyPr wrap="none" rtlCol="0">
            <a:spAutoFit/>
          </a:bodyPr>
          <a:lstStyle/>
          <a:p>
            <a:r>
              <a:rPr kumimoji="1" lang="ja-JP" altLang="en-US" sz="3600" dirty="0" smtClean="0">
                <a:solidFill>
                  <a:srgbClr val="FF0000"/>
                </a:solidFill>
              </a:rPr>
              <a:t>⑧</a:t>
            </a:r>
            <a:endParaRPr kumimoji="1" lang="ja-JP" altLang="en-US" sz="3600" dirty="0">
              <a:solidFill>
                <a:srgbClr val="FF0000"/>
              </a:solidFill>
            </a:endParaRPr>
          </a:p>
        </p:txBody>
      </p:sp>
      <p:graphicFrame>
        <p:nvGraphicFramePr>
          <p:cNvPr id="6" name="グラフ 5"/>
          <p:cNvGraphicFramePr>
            <a:graphicFrameLocks/>
          </p:cNvGraphicFramePr>
          <p:nvPr>
            <p:extLst>
              <p:ext uri="{D42A27DB-BD31-4B8C-83A1-F6EECF244321}">
                <p14:modId xmlns:p14="http://schemas.microsoft.com/office/powerpoint/2010/main" val="1924795331"/>
              </p:ext>
            </p:extLst>
          </p:nvPr>
        </p:nvGraphicFramePr>
        <p:xfrm>
          <a:off x="5220072" y="1484784"/>
          <a:ext cx="3384376"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546613" y="4003270"/>
            <a:ext cx="8484054" cy="369332"/>
          </a:xfrm>
          <a:prstGeom prst="rect">
            <a:avLst/>
          </a:prstGeom>
          <a:noFill/>
        </p:spPr>
        <p:txBody>
          <a:bodyPr wrap="none" rtlCol="0">
            <a:spAutoFit/>
          </a:bodyPr>
          <a:lstStyle/>
          <a:p>
            <a:r>
              <a:rPr kumimoji="1" lang="ja-JP" altLang="en-US" dirty="0" smtClean="0"/>
              <a:t>図１　</a:t>
            </a:r>
            <a:r>
              <a:rPr lang="ja-JP" altLang="en-US" dirty="0" smtClean="0"/>
              <a:t>代名詞＋</a:t>
            </a:r>
            <a:r>
              <a:rPr lang="en-US" altLang="ja-JP" dirty="0" smtClean="0"/>
              <a:t>is</a:t>
            </a:r>
            <a:r>
              <a:rPr lang="ja-JP" altLang="en-US" dirty="0" err="1" smtClean="0"/>
              <a:t>の共起</a:t>
            </a:r>
            <a:r>
              <a:rPr lang="ja-JP" altLang="en-US" dirty="0" smtClean="0"/>
              <a:t>頻度　　　　　　図２　短縮形</a:t>
            </a:r>
            <a:r>
              <a:rPr lang="en-US" altLang="ja-JP" dirty="0" smtClean="0"/>
              <a:t>’s</a:t>
            </a:r>
            <a:r>
              <a:rPr lang="ja-JP" altLang="en-US" dirty="0" smtClean="0"/>
              <a:t>の標準化頻度（</a:t>
            </a:r>
            <a:r>
              <a:rPr lang="en-US" altLang="ja-JP" dirty="0" smtClean="0"/>
              <a:t>1,000</a:t>
            </a:r>
            <a:r>
              <a:rPr lang="ja-JP" altLang="en-US" dirty="0" smtClean="0"/>
              <a:t>回当たり）</a:t>
            </a:r>
            <a:endParaRPr kumimoji="1" lang="ja-JP" altLang="en-US" dirty="0"/>
          </a:p>
        </p:txBody>
      </p:sp>
      <p:sp>
        <p:nvSpPr>
          <p:cNvPr id="8" name="右矢印 7"/>
          <p:cNvSpPr/>
          <p:nvPr/>
        </p:nvSpPr>
        <p:spPr bwMode="auto">
          <a:xfrm>
            <a:off x="4427984" y="2276872"/>
            <a:ext cx="576064" cy="93610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charset="-128"/>
            </a:endParaRPr>
          </a:p>
        </p:txBody>
      </p:sp>
      <p:pic>
        <p:nvPicPr>
          <p:cNvPr id="9" name="gohou08-0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79483"/>
            <a:ext cx="487363" cy="487363"/>
          </a:xfrm>
          <a:prstGeom prst="rect">
            <a:avLst/>
          </a:prstGeom>
        </p:spPr>
      </p:pic>
      <p:graphicFrame>
        <p:nvGraphicFramePr>
          <p:cNvPr id="10" name="グラフ 9"/>
          <p:cNvGraphicFramePr>
            <a:graphicFrameLocks/>
          </p:cNvGraphicFramePr>
          <p:nvPr>
            <p:extLst>
              <p:ext uri="{D42A27DB-BD31-4B8C-83A1-F6EECF244321}">
                <p14:modId xmlns:p14="http://schemas.microsoft.com/office/powerpoint/2010/main" val="942626019"/>
              </p:ext>
            </p:extLst>
          </p:nvPr>
        </p:nvGraphicFramePr>
        <p:xfrm>
          <a:off x="467544" y="1383048"/>
          <a:ext cx="3456384" cy="262022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7315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3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6192688" cy="792088"/>
          </a:xfrm>
        </p:spPr>
        <p:txBody>
          <a:bodyPr/>
          <a:lstStyle/>
          <a:p>
            <a:r>
              <a:rPr lang="ja-JP" altLang="en-US" sz="3600" dirty="0"/>
              <a:t>標準化した短縮形頻度の比較</a:t>
            </a:r>
            <a:endParaRPr kumimoji="1" lang="ja-JP" altLang="en-US" sz="36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480965778"/>
              </p:ext>
            </p:extLst>
          </p:nvPr>
        </p:nvGraphicFramePr>
        <p:xfrm>
          <a:off x="365276" y="1988840"/>
          <a:ext cx="8568956" cy="2376265"/>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92122">
                  <a:extLst>
                    <a:ext uri="{9D8B030D-6E8A-4147-A177-3AD203B41FA5}">
                      <a16:colId xmlns:a16="http://schemas.microsoft.com/office/drawing/2014/main" val="20002"/>
                    </a:ext>
                  </a:extLst>
                </a:gridCol>
                <a:gridCol w="1092122">
                  <a:extLst>
                    <a:ext uri="{9D8B030D-6E8A-4147-A177-3AD203B41FA5}">
                      <a16:colId xmlns:a16="http://schemas.microsoft.com/office/drawing/2014/main" val="20003"/>
                    </a:ext>
                  </a:extLst>
                </a:gridCol>
                <a:gridCol w="1092122">
                  <a:extLst>
                    <a:ext uri="{9D8B030D-6E8A-4147-A177-3AD203B41FA5}">
                      <a16:colId xmlns:a16="http://schemas.microsoft.com/office/drawing/2014/main" val="20004"/>
                    </a:ext>
                  </a:extLst>
                </a:gridCol>
                <a:gridCol w="1092122">
                  <a:extLst>
                    <a:ext uri="{9D8B030D-6E8A-4147-A177-3AD203B41FA5}">
                      <a16:colId xmlns:a16="http://schemas.microsoft.com/office/drawing/2014/main" val="20005"/>
                    </a:ext>
                  </a:extLst>
                </a:gridCol>
                <a:gridCol w="1092122">
                  <a:extLst>
                    <a:ext uri="{9D8B030D-6E8A-4147-A177-3AD203B41FA5}">
                      <a16:colId xmlns:a16="http://schemas.microsoft.com/office/drawing/2014/main" val="20006"/>
                    </a:ext>
                  </a:extLst>
                </a:gridCol>
                <a:gridCol w="1092122">
                  <a:extLst>
                    <a:ext uri="{9D8B030D-6E8A-4147-A177-3AD203B41FA5}">
                      <a16:colId xmlns:a16="http://schemas.microsoft.com/office/drawing/2014/main" val="20007"/>
                    </a:ext>
                  </a:extLst>
                </a:gridCol>
              </a:tblGrid>
              <a:tr h="398935">
                <a:tc gridSpan="5">
                  <a:txBody>
                    <a:bodyPr/>
                    <a:lstStyle/>
                    <a:p>
                      <a:pPr algn="l" fontAlgn="ctr"/>
                      <a:r>
                        <a:rPr lang="ja-JP" altLang="en-US" sz="2000" u="none" strike="noStrike" dirty="0">
                          <a:effectLst/>
                        </a:rPr>
                        <a:t>表２　代名詞＋短縮形の標準化頻度の比較</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l" fontAlgn="ctr"/>
                      <a:endParaRPr lang="ja-JP" altLang="en-US"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l" fontAlgn="ctr"/>
                      <a:endParaRPr lang="ja-JP" altLang="en-US"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0525">
                <a:tc>
                  <a:txBody>
                    <a:bodyPr/>
                    <a:lstStyle/>
                    <a:p>
                      <a:pPr algn="ctr" fontAlgn="ctr"/>
                      <a:r>
                        <a:rPr lang="ja-JP" altLang="en-US" sz="2000" u="none" strike="noStrike" dirty="0">
                          <a:effectLst/>
                        </a:rPr>
                        <a:t>項目１</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u="none" strike="noStrike" dirty="0">
                          <a:effectLst/>
                        </a:rPr>
                        <a:t>項目２</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頻度１</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頻度２</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期待頻度</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l-GR" sz="2000" u="none" strike="noStrike" dirty="0">
                          <a:effectLst/>
                        </a:rPr>
                        <a:t>χ2</a:t>
                      </a:r>
                      <a:r>
                        <a:rPr lang="ja-JP" altLang="en-US" sz="2000" u="none" strike="noStrike" dirty="0">
                          <a:effectLst/>
                        </a:rPr>
                        <a:t>乗値</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2000" u="none" strike="noStrike" dirty="0">
                          <a:effectLst/>
                        </a:rPr>
                        <a:t>ｐ</a:t>
                      </a:r>
                      <a:r>
                        <a:rPr lang="ja-JP" altLang="en-US" sz="2000" u="none" strike="noStrike" dirty="0">
                          <a:effectLst/>
                        </a:rPr>
                        <a:t>値</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結論</a:t>
                      </a:r>
                      <a:endParaRPr lang="ja-JP" altLang="en-US" sz="2000" b="0" i="0" u="none" strike="noStrike" dirty="0">
                        <a:solidFill>
                          <a:srgbClr val="000000"/>
                        </a:solidFill>
                        <a:effectLst/>
                        <a:latin typeface="ＭＳ Ｐゴシック"/>
                      </a:endParaRPr>
                    </a:p>
                  </a:txBody>
                  <a:tcPr marL="7620" marR="7620" marT="762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8935">
                <a:tc>
                  <a:txBody>
                    <a:bodyPr/>
                    <a:lstStyle/>
                    <a:p>
                      <a:pPr algn="ctr" fontAlgn="ctr"/>
                      <a:r>
                        <a:rPr lang="en-US" sz="2000" u="none" strike="noStrike">
                          <a:effectLst/>
                        </a:rPr>
                        <a:t>she's</a:t>
                      </a:r>
                      <a:endParaRPr lang="en-US"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he's</a:t>
                      </a:r>
                      <a:endParaRPr 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dirty="0">
                          <a:effectLst/>
                        </a:rPr>
                        <a:t>434</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a:effectLst/>
                        </a:rPr>
                        <a:t>314</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dirty="0" smtClean="0">
                          <a:effectLst/>
                        </a:rPr>
                        <a:t>374.0</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a:effectLst/>
                        </a:rPr>
                        <a:t>19.25</a:t>
                      </a:r>
                      <a:endParaRPr lang="en-US" altLang="ja-JP" sz="2000" b="0" i="0" u="none" strike="noStrike">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2000" u="none" strike="noStrike" dirty="0">
                          <a:effectLst/>
                        </a:rPr>
                        <a:t>0.00001 </a:t>
                      </a:r>
                      <a:endParaRPr lang="en-US" altLang="ja-JP"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r" fontAlgn="ctr"/>
                      <a:r>
                        <a:rPr lang="ja-JP" altLang="en-US" sz="2000" u="none" strike="noStrike" dirty="0">
                          <a:effectLst/>
                        </a:rPr>
                        <a:t>有意</a:t>
                      </a:r>
                      <a:endParaRPr lang="ja-JP" altLang="en-US" sz="2000" b="0" i="0" u="none" strike="noStrike" dirty="0">
                        <a:solidFill>
                          <a:srgbClr val="000000"/>
                        </a:solidFill>
                        <a:effectLst/>
                        <a:latin typeface="ＭＳ Ｐゴシック"/>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398935">
                <a:tc>
                  <a:txBody>
                    <a:bodyPr/>
                    <a:lstStyle/>
                    <a:p>
                      <a:pPr algn="ctr" fontAlgn="ctr"/>
                      <a:r>
                        <a:rPr lang="en-US" sz="2000" u="none" strike="noStrike">
                          <a:effectLst/>
                        </a:rPr>
                        <a:t>she's</a:t>
                      </a:r>
                      <a:endParaRPr lang="en-US" sz="2000" b="0" i="0" u="none" strike="noStrike">
                        <a:solidFill>
                          <a:srgbClr val="000000"/>
                        </a:solidFill>
                        <a:effectLst/>
                        <a:latin typeface="ＭＳ Ｐゴシック"/>
                      </a:endParaRPr>
                    </a:p>
                  </a:txBody>
                  <a:tcPr marL="7620" marR="7620" marT="7620" marB="0" anchor="ctr"/>
                </a:tc>
                <a:tc>
                  <a:txBody>
                    <a:bodyPr/>
                    <a:lstStyle/>
                    <a:p>
                      <a:pPr algn="ctr" fontAlgn="ctr"/>
                      <a:r>
                        <a:rPr lang="en-US" sz="2000" u="none" strike="noStrike" dirty="0">
                          <a:effectLst/>
                        </a:rPr>
                        <a:t>it's</a:t>
                      </a:r>
                      <a:endParaRPr lang="en-US" sz="20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2000" u="none" strike="noStrike">
                          <a:effectLst/>
                        </a:rPr>
                        <a:t>434</a:t>
                      </a:r>
                      <a:endParaRPr lang="en-US" altLang="ja-JP" sz="20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2000" u="none" strike="noStrike">
                          <a:effectLst/>
                        </a:rPr>
                        <a:t>219</a:t>
                      </a:r>
                      <a:endParaRPr lang="en-US" altLang="ja-JP" sz="20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2000" u="none" strike="noStrike" dirty="0">
                          <a:effectLst/>
                        </a:rPr>
                        <a:t>326.5</a:t>
                      </a:r>
                      <a:endParaRPr lang="en-US" altLang="ja-JP" sz="2000" b="0" i="0" u="none" strike="noStrike" dirty="0">
                        <a:solidFill>
                          <a:srgbClr val="000000"/>
                        </a:solidFill>
                        <a:effectLst/>
                        <a:latin typeface="ＭＳ Ｐゴシック"/>
                      </a:endParaRPr>
                    </a:p>
                  </a:txBody>
                  <a:tcPr marL="7620" marR="7620" marT="7620" marB="0" anchor="ctr"/>
                </a:tc>
                <a:tc>
                  <a:txBody>
                    <a:bodyPr/>
                    <a:lstStyle/>
                    <a:p>
                      <a:pPr algn="r" fontAlgn="ctr"/>
                      <a:r>
                        <a:rPr lang="en-US" altLang="ja-JP" sz="2000" u="none" strike="noStrike">
                          <a:effectLst/>
                        </a:rPr>
                        <a:t>70.79</a:t>
                      </a:r>
                      <a:endParaRPr lang="en-US" altLang="ja-JP" sz="2000" b="0" i="0" u="none" strike="noStrike">
                        <a:solidFill>
                          <a:srgbClr val="000000"/>
                        </a:solidFill>
                        <a:effectLst/>
                        <a:latin typeface="ＭＳ Ｐゴシック"/>
                      </a:endParaRPr>
                    </a:p>
                  </a:txBody>
                  <a:tcPr marL="7620" marR="7620" marT="7620" marB="0" anchor="ctr"/>
                </a:tc>
                <a:tc>
                  <a:txBody>
                    <a:bodyPr/>
                    <a:lstStyle/>
                    <a:p>
                      <a:pPr algn="r" fontAlgn="ctr"/>
                      <a:r>
                        <a:rPr lang="en-US" altLang="ja-JP" sz="2000" u="none" strike="noStrike" dirty="0">
                          <a:effectLst/>
                        </a:rPr>
                        <a:t>0.00000 </a:t>
                      </a:r>
                      <a:endParaRPr lang="en-US" altLang="ja-JP" sz="2000" b="0" i="0" u="none" strike="noStrike" dirty="0">
                        <a:solidFill>
                          <a:srgbClr val="000000"/>
                        </a:solidFill>
                        <a:effectLst/>
                        <a:latin typeface="ＭＳ Ｐゴシック"/>
                      </a:endParaRPr>
                    </a:p>
                  </a:txBody>
                  <a:tcPr marL="7620" marR="7620" marT="7620" marB="0" anchor="ctr"/>
                </a:tc>
                <a:tc>
                  <a:txBody>
                    <a:bodyPr/>
                    <a:lstStyle/>
                    <a:p>
                      <a:pPr algn="r" fontAlgn="ctr"/>
                      <a:r>
                        <a:rPr lang="ja-JP" altLang="en-US" sz="2000" u="none" strike="noStrike" dirty="0">
                          <a:effectLst/>
                        </a:rPr>
                        <a:t>有意</a:t>
                      </a:r>
                      <a:endParaRPr lang="ja-JP" altLang="en-US" sz="2000" b="0" i="0" u="none" strike="noStrike" dirty="0">
                        <a:solidFill>
                          <a:srgbClr val="000000"/>
                        </a:solidFill>
                        <a:effectLst/>
                        <a:latin typeface="ＭＳ Ｐゴシック"/>
                      </a:endParaRPr>
                    </a:p>
                  </a:txBody>
                  <a:tcPr marL="7620" marR="7620" marT="7620" marB="0" anchor="ctr"/>
                </a:tc>
                <a:extLst>
                  <a:ext uri="{0D108BD9-81ED-4DB2-BD59-A6C34878D82A}">
                    <a16:rowId xmlns:a16="http://schemas.microsoft.com/office/drawing/2014/main" val="10003"/>
                  </a:ext>
                </a:extLst>
              </a:tr>
              <a:tr h="398935">
                <a:tc>
                  <a:txBody>
                    <a:bodyPr/>
                    <a:lstStyle/>
                    <a:p>
                      <a:pPr algn="ctr" fontAlgn="ctr"/>
                      <a:r>
                        <a:rPr lang="en-US" sz="2000" u="none" strike="noStrike" dirty="0">
                          <a:effectLst/>
                        </a:rPr>
                        <a:t>he's</a:t>
                      </a:r>
                      <a:endParaRPr 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it's</a:t>
                      </a:r>
                      <a:endParaRPr 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314</a:t>
                      </a:r>
                      <a:endParaRPr lang="en-US" altLang="ja-JP"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219</a:t>
                      </a:r>
                      <a:endParaRPr lang="en-US" altLang="ja-JP"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dirty="0">
                          <a:effectLst/>
                        </a:rPr>
                        <a:t>266.5</a:t>
                      </a:r>
                      <a:endParaRPr lang="en-US" altLang="ja-JP"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a:effectLst/>
                        </a:rPr>
                        <a:t>16.93</a:t>
                      </a:r>
                      <a:endParaRPr lang="en-US" altLang="ja-JP" sz="2000" b="0" i="0" u="none" strike="noStrike">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en-US" altLang="ja-JP" sz="2000" u="none" strike="noStrike" dirty="0">
                          <a:effectLst/>
                        </a:rPr>
                        <a:t>0.00004 </a:t>
                      </a:r>
                      <a:endParaRPr lang="en-US" altLang="ja-JP"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r" fontAlgn="ctr"/>
                      <a:r>
                        <a:rPr lang="ja-JP" altLang="en-US" sz="2000" u="none" strike="noStrike" dirty="0">
                          <a:effectLst/>
                        </a:rPr>
                        <a:t>有意</a:t>
                      </a:r>
                      <a:endParaRPr lang="ja-JP" altLang="en-US" sz="2000" b="0" i="0" u="none" strike="noStrike" dirty="0">
                        <a:solidFill>
                          <a:srgbClr val="000000"/>
                        </a:solidFill>
                        <a:effectLst/>
                        <a:latin typeface="ＭＳ Ｐゴシック"/>
                      </a:endParaRP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8472468" y="0"/>
            <a:ext cx="646332" cy="646331"/>
          </a:xfrm>
          <a:prstGeom prst="rect">
            <a:avLst/>
          </a:prstGeom>
          <a:noFill/>
        </p:spPr>
        <p:txBody>
          <a:bodyPr wrap="none" rtlCol="0">
            <a:spAutoFit/>
          </a:bodyPr>
          <a:lstStyle/>
          <a:p>
            <a:r>
              <a:rPr kumimoji="1" lang="ja-JP" altLang="en-US" sz="3600" dirty="0" smtClean="0">
                <a:solidFill>
                  <a:srgbClr val="FF0000"/>
                </a:solidFill>
              </a:rPr>
              <a:t>⑨</a:t>
            </a:r>
            <a:endParaRPr kumimoji="1" lang="ja-JP" altLang="en-US" sz="3600" dirty="0">
              <a:solidFill>
                <a:srgbClr val="FF0000"/>
              </a:solidFill>
            </a:endParaRPr>
          </a:p>
        </p:txBody>
      </p:sp>
      <p:sp>
        <p:nvSpPr>
          <p:cNvPr id="6" name="テキスト ボックス 5"/>
          <p:cNvSpPr txBox="1"/>
          <p:nvPr/>
        </p:nvSpPr>
        <p:spPr>
          <a:xfrm>
            <a:off x="380188" y="4509120"/>
            <a:ext cx="8517075" cy="1754326"/>
          </a:xfrm>
          <a:prstGeom prst="rect">
            <a:avLst/>
          </a:prstGeom>
          <a:noFill/>
        </p:spPr>
        <p:txBody>
          <a:bodyPr wrap="none" rtlCol="0">
            <a:spAutoFit/>
          </a:bodyPr>
          <a:lstStyle/>
          <a:p>
            <a:pPr algn="l"/>
            <a:r>
              <a:rPr kumimoji="1" lang="en-US" altLang="ja-JP" dirty="0" smtClean="0"/>
              <a:t>χ2</a:t>
            </a:r>
            <a:r>
              <a:rPr kumimoji="1" lang="ja-JP" altLang="en-US" dirty="0" smtClean="0"/>
              <a:t>乗</a:t>
            </a:r>
            <a:r>
              <a:rPr kumimoji="1" lang="ja-JP" altLang="en-US" dirty="0"/>
              <a:t>検定</a:t>
            </a:r>
            <a:r>
              <a:rPr kumimoji="1" lang="ja-JP" altLang="en-US" dirty="0" smtClean="0"/>
              <a:t>の結果、 短縮形の使用率に、</a:t>
            </a:r>
            <a:r>
              <a:rPr kumimoji="1" lang="en-US" altLang="ja-JP" dirty="0" smtClean="0"/>
              <a:t>she’s &gt; he’s &gt; it’s </a:t>
            </a:r>
            <a:r>
              <a:rPr kumimoji="1" lang="ja-JP" altLang="en-US" dirty="0" smtClean="0"/>
              <a:t>の順</a:t>
            </a:r>
            <a:endParaRPr kumimoji="1" lang="en-US" altLang="ja-JP" dirty="0" smtClean="0"/>
          </a:p>
          <a:p>
            <a:pPr algn="l"/>
            <a:r>
              <a:rPr lang="ja-JP" altLang="en-US" dirty="0" smtClean="0"/>
              <a:t>３人称単数代名詞主語と</a:t>
            </a:r>
            <a:r>
              <a:rPr lang="en-US" altLang="ja-JP" dirty="0" smtClean="0"/>
              <a:t>is/’s</a:t>
            </a:r>
            <a:r>
              <a:rPr lang="ja-JP" altLang="en-US" dirty="0" err="1" smtClean="0"/>
              <a:t>の共起</a:t>
            </a:r>
            <a:r>
              <a:rPr lang="ja-JP" altLang="en-US" dirty="0" smtClean="0"/>
              <a:t>頻度は、</a:t>
            </a:r>
            <a:r>
              <a:rPr lang="en-US" altLang="ja-JP" dirty="0" smtClean="0"/>
              <a:t>it &gt; he &gt; she </a:t>
            </a:r>
            <a:r>
              <a:rPr lang="ja-JP" altLang="en-US" dirty="0" smtClean="0"/>
              <a:t>の順</a:t>
            </a:r>
            <a:endParaRPr lang="en-US" altLang="ja-JP" dirty="0" smtClean="0"/>
          </a:p>
          <a:p>
            <a:pPr algn="l"/>
            <a:r>
              <a:rPr lang="ja-JP" altLang="en-US" dirty="0" smtClean="0"/>
              <a:t>⇒今回の調査と分析では、「共起頻度が高いと短縮形使用率も高い」という傾向が</a:t>
            </a:r>
            <a:endParaRPr lang="en-US" altLang="ja-JP" dirty="0" smtClean="0"/>
          </a:p>
          <a:p>
            <a:pPr algn="l"/>
            <a:r>
              <a:rPr lang="ja-JP" altLang="en-US" dirty="0"/>
              <a:t>　</a:t>
            </a:r>
            <a:r>
              <a:rPr lang="ja-JP" altLang="en-US" dirty="0" smtClean="0"/>
              <a:t>支持</a:t>
            </a:r>
            <a:r>
              <a:rPr lang="ja-JP" altLang="en-US" dirty="0"/>
              <a:t>されなかった</a:t>
            </a:r>
            <a:r>
              <a:rPr lang="ja-JP" altLang="en-US" dirty="0" smtClean="0"/>
              <a:t>。</a:t>
            </a:r>
            <a:endParaRPr lang="en-US" altLang="ja-JP" dirty="0" smtClean="0"/>
          </a:p>
          <a:p>
            <a:pPr algn="l"/>
            <a:r>
              <a:rPr lang="ja-JP" altLang="en-US" dirty="0" smtClean="0"/>
              <a:t>⇒頻度以外の何か別の要因（人対物、母音対子音終わり、等）が強く作用する可能性</a:t>
            </a:r>
            <a:endParaRPr lang="en-US" altLang="ja-JP" dirty="0" smtClean="0"/>
          </a:p>
          <a:p>
            <a:pPr algn="l"/>
            <a:r>
              <a:rPr lang="ja-JP" altLang="en-US" dirty="0"/>
              <a:t>　さら</a:t>
            </a:r>
            <a:r>
              <a:rPr lang="ja-JP" altLang="en-US" dirty="0" smtClean="0"/>
              <a:t>なる調査と分析　　例：</a:t>
            </a:r>
            <a:r>
              <a:rPr lang="en-US" altLang="ja-JP" dirty="0" smtClean="0"/>
              <a:t>who</a:t>
            </a:r>
            <a:r>
              <a:rPr lang="ja-JP" altLang="en-US" dirty="0" smtClean="0"/>
              <a:t>対</a:t>
            </a:r>
            <a:r>
              <a:rPr lang="en-US" altLang="ja-JP" dirty="0" smtClean="0"/>
              <a:t>what, someone/everyone</a:t>
            </a:r>
            <a:r>
              <a:rPr lang="ja-JP" altLang="en-US" dirty="0" smtClean="0"/>
              <a:t>対</a:t>
            </a:r>
            <a:r>
              <a:rPr lang="en-US" altLang="ja-JP" dirty="0" smtClean="0"/>
              <a:t>something/everything</a:t>
            </a:r>
          </a:p>
        </p:txBody>
      </p:sp>
      <p:sp>
        <p:nvSpPr>
          <p:cNvPr id="3" name="正方形/長方形 2"/>
          <p:cNvSpPr/>
          <p:nvPr/>
        </p:nvSpPr>
        <p:spPr>
          <a:xfrm>
            <a:off x="467544" y="980728"/>
            <a:ext cx="8092280" cy="923330"/>
          </a:xfrm>
          <a:prstGeom prst="rect">
            <a:avLst/>
          </a:prstGeom>
        </p:spPr>
        <p:txBody>
          <a:bodyPr wrap="square">
            <a:spAutoFit/>
          </a:bodyPr>
          <a:lstStyle/>
          <a:p>
            <a:pPr algn="l"/>
            <a:r>
              <a:rPr lang="ja-JP" altLang="en-US" dirty="0"/>
              <a:t>項目のすべての対に対して</a:t>
            </a:r>
            <a:r>
              <a:rPr lang="en-US" altLang="ja-JP" dirty="0"/>
              <a:t>χ2</a:t>
            </a:r>
            <a:r>
              <a:rPr lang="ja-JP" altLang="en-US" dirty="0"/>
              <a:t>乗検定を用いて、有意差を検定する。</a:t>
            </a:r>
            <a:endParaRPr lang="en-US" altLang="ja-JP" dirty="0"/>
          </a:p>
          <a:p>
            <a:pPr algn="l"/>
            <a:r>
              <a:rPr lang="ja-JP" altLang="en-US" dirty="0"/>
              <a:t>ボンフェローニの方法により、各回の検定において</a:t>
            </a:r>
            <a:r>
              <a:rPr lang="ja-JP" altLang="en-US" dirty="0" err="1"/>
              <a:t>ｐ</a:t>
            </a:r>
            <a:r>
              <a:rPr lang="ja-JP" altLang="en-US" dirty="0"/>
              <a:t>値が</a:t>
            </a:r>
            <a:r>
              <a:rPr lang="en-US" altLang="ja-JP" dirty="0"/>
              <a:t>0.0167</a:t>
            </a:r>
            <a:r>
              <a:rPr lang="ja-JP" altLang="en-US" dirty="0"/>
              <a:t>未満のとき</a:t>
            </a:r>
            <a:r>
              <a:rPr lang="en-US" altLang="ja-JP" dirty="0"/>
              <a:t>5%</a:t>
            </a:r>
            <a:r>
              <a:rPr lang="ja-JP" altLang="en-US" dirty="0"/>
              <a:t>レベル</a:t>
            </a:r>
            <a:r>
              <a:rPr lang="ja-JP" altLang="en-US" dirty="0" smtClean="0"/>
              <a:t>で有意</a:t>
            </a:r>
            <a:r>
              <a:rPr lang="ja-JP" altLang="en-US" dirty="0"/>
              <a:t>と判定する。</a:t>
            </a:r>
            <a:endParaRPr lang="en-US" altLang="ja-JP" dirty="0"/>
          </a:p>
        </p:txBody>
      </p:sp>
      <p:pic>
        <p:nvPicPr>
          <p:cNvPr id="7" name="gohou08-0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5105" y="79483"/>
            <a:ext cx="487363" cy="487363"/>
          </a:xfrm>
          <a:prstGeom prst="rect">
            <a:avLst/>
          </a:prstGeom>
        </p:spPr>
      </p:pic>
    </p:spTree>
    <p:extLst>
      <p:ext uri="{BB962C8B-B14F-4D97-AF65-F5344CB8AC3E}">
        <p14:creationId xmlns:p14="http://schemas.microsoft.com/office/powerpoint/2010/main" val="2488783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3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3231</TotalTime>
  <Words>1066</Words>
  <Application>Microsoft Office PowerPoint</Application>
  <PresentationFormat>画面に合わせる (4:3)</PresentationFormat>
  <Paragraphs>201</Paragraphs>
  <Slides>13</Slides>
  <Notes>0</Notes>
  <HiddenSlides>0</HiddenSlides>
  <MMClips>10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13</vt:i4>
      </vt:variant>
    </vt:vector>
  </HeadingPairs>
  <TitlesOfParts>
    <vt:vector size="16" baseType="lpstr">
      <vt:lpstr>ＭＳ Ｐゴシック</vt:lpstr>
      <vt:lpstr>Arial</vt:lpstr>
      <vt:lpstr>標準デザイン</vt:lpstr>
      <vt:lpstr>共起頻度と縮約の関係</vt:lpstr>
      <vt:lpstr>例題</vt:lpstr>
      <vt:lpstr>対象コーパス</vt:lpstr>
      <vt:lpstr>人称代名詞とisの品詞タグ</vt:lpstr>
      <vt:lpstr>検索文字列</vt:lpstr>
      <vt:lpstr>PowerPoint プレゼンテーション</vt:lpstr>
      <vt:lpstr>代名詞主語ごとに頻度集計</vt:lpstr>
      <vt:lpstr>頻度と標準化頻度</vt:lpstr>
      <vt:lpstr>標準化した短縮形頻度の比較</vt:lpstr>
      <vt:lpstr>第8回小課題</vt:lpstr>
      <vt:lpstr>第8回小課題</vt:lpstr>
      <vt:lpstr>第8回小課題</vt:lpstr>
      <vt:lpstr>第8回小課題</vt:lpstr>
    </vt:vector>
  </TitlesOfParts>
  <Company>Fukuda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母音の種類と発音</dc:title>
  <dc:creator>Kaoru</dc:creator>
  <cp:lastModifiedBy>福田 薫</cp:lastModifiedBy>
  <cp:revision>97</cp:revision>
  <cp:lastPrinted>2020-05-19T23:45:43Z</cp:lastPrinted>
  <dcterms:created xsi:type="dcterms:W3CDTF">2009-04-20T15:05:58Z</dcterms:created>
  <dcterms:modified xsi:type="dcterms:W3CDTF">2020-06-28T06:37:26Z</dcterms:modified>
</cp:coreProperties>
</file>