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1"/>
  </p:handoutMasterIdLst>
  <p:sldIdLst>
    <p:sldId id="309" r:id="rId2"/>
    <p:sldId id="297" r:id="rId3"/>
    <p:sldId id="298" r:id="rId4"/>
    <p:sldId id="299" r:id="rId5"/>
    <p:sldId id="300" r:id="rId6"/>
    <p:sldId id="301" r:id="rId7"/>
    <p:sldId id="302" r:id="rId8"/>
    <p:sldId id="306" r:id="rId9"/>
    <p:sldId id="310" r:id="rId10"/>
  </p:sldIdLst>
  <p:sldSz cx="9144000" cy="6858000" type="screen4x3"/>
  <p:notesSz cx="6797675" cy="9926638"/>
  <p:defaultTextStyle>
    <a:defPPr>
      <a:defRPr lang="ja-JP"/>
    </a:defPPr>
    <a:lvl1pPr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ja-JP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ja-JP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ja-JP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E695C75-049A-4511-ACEF-D96AE7B1706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06544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6BDBA9-DC01-4B39-BEF0-0E0B9CCC4C1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15607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493F57-4440-4EDE-9AB9-DFCED0A7817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73436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CC080-263D-4556-B0DE-DC01733ADDD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53211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83DBFE-9F72-4838-AAF8-D1F73EEE16C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24054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AA5734-75DB-40C1-B915-D5ABF8A2427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02127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31979B-3D2A-4EF0-94CF-91CE344A675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33328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453231-6DD3-4068-8131-660A04AC40B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1265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74EEFD-87C5-4AC0-AD32-9B3D958153B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67025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6E4CD8-353D-44ED-89CD-66FF08984B0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81947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4BC0B-DB3D-4D43-BDAD-DDCED375B44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69259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DFEA2F-CE7D-4C85-ABE7-AD14C27FE8E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96446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71F5C47-DD10-455F-98BB-D38008A4DC92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 smtClean="0"/>
              <a:t>類義語のコロケーション分析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dirty="0"/>
              <a:t>英語</a:t>
            </a:r>
            <a:r>
              <a:rPr kumimoji="1" lang="ja-JP" altLang="en-US" dirty="0" smtClean="0"/>
              <a:t>語法調査</a:t>
            </a:r>
            <a:endParaRPr kumimoji="1" lang="en-US" altLang="ja-JP" dirty="0" smtClean="0"/>
          </a:p>
          <a:p>
            <a:r>
              <a:rPr lang="ja-JP" altLang="en-US" dirty="0" smtClean="0"/>
              <a:t>第</a:t>
            </a:r>
            <a:r>
              <a:rPr lang="en-US" altLang="ja-JP" dirty="0" smtClean="0"/>
              <a:t>10</a:t>
            </a:r>
            <a:r>
              <a:rPr lang="ja-JP" altLang="en-US" dirty="0" smtClean="0"/>
              <a:t>回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46373" y="46351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0000"/>
                </a:solidFill>
              </a:rPr>
              <a:t>①</a:t>
            </a:r>
            <a:endParaRPr kumimoji="1" lang="ja-JP" altLang="en-US" sz="4000" dirty="0">
              <a:solidFill>
                <a:srgbClr val="FF0000"/>
              </a:solidFill>
            </a:endParaRPr>
          </a:p>
        </p:txBody>
      </p:sp>
      <p:pic>
        <p:nvPicPr>
          <p:cNvPr id="5" name="gohou10-0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2668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688632" cy="792088"/>
          </a:xfrm>
        </p:spPr>
        <p:txBody>
          <a:bodyPr/>
          <a:lstStyle/>
          <a:p>
            <a:pPr algn="l"/>
            <a:r>
              <a:rPr kumimoji="1" lang="ja-JP" altLang="en-US" sz="3600" dirty="0" smtClean="0"/>
              <a:t>作業例題</a:t>
            </a:r>
            <a:endParaRPr kumimoji="1" lang="ja-JP" altLang="en-US" sz="36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75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②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sp>
        <p:nvSpPr>
          <p:cNvPr id="5" name="角丸四角形 4"/>
          <p:cNvSpPr/>
          <p:nvPr/>
        </p:nvSpPr>
        <p:spPr bwMode="auto">
          <a:xfrm>
            <a:off x="395536" y="1052736"/>
            <a:ext cx="8400105" cy="5472608"/>
          </a:xfrm>
          <a:prstGeom prst="roundRect">
            <a:avLst>
              <a:gd name="adj" fmla="val 4637"/>
            </a:avLst>
          </a:prstGeom>
          <a:noFill/>
          <a:ln w="3175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8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ＭＳ Ｐゴシック" charset="-128"/>
              </a:rPr>
              <a:t>　英語の</a:t>
            </a:r>
            <a:r>
              <a:rPr kumimoji="1" lang="en-US" altLang="ja-JP" sz="18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ＭＳ Ｐゴシック" charset="-128"/>
              </a:rPr>
              <a:t>happen, take</a:t>
            </a:r>
            <a:r>
              <a:rPr kumimoji="1" lang="en-US" altLang="ja-JP" sz="1800" b="0" i="0" u="none" strike="noStrike" cap="none" normalizeH="0" dirty="0" smtClean="0">
                <a:ln>
                  <a:noFill/>
                </a:ln>
                <a:effectLst/>
                <a:latin typeface="Arial" charset="0"/>
                <a:ea typeface="ＭＳ Ｐゴシック" charset="-128"/>
              </a:rPr>
              <a:t> place, occur </a:t>
            </a:r>
            <a:r>
              <a:rPr kumimoji="1" lang="ja-JP" altLang="en-US" sz="1800" b="0" i="0" u="none" strike="noStrike" cap="none" normalizeH="0" dirty="0" smtClean="0">
                <a:ln>
                  <a:noFill/>
                </a:ln>
                <a:effectLst/>
                <a:latin typeface="Arial" charset="0"/>
                <a:ea typeface="ＭＳ Ｐゴシック" charset="-128"/>
              </a:rPr>
              <a:t>は、いずれも</a:t>
            </a:r>
            <a:r>
              <a:rPr kumimoji="1" lang="ja-JP" altLang="en-US" sz="18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ＭＳ Ｐゴシック" charset="-128"/>
              </a:rPr>
              <a:t>「～が起こる、生じる」という意味を</a:t>
            </a:r>
            <a:r>
              <a:rPr lang="ja-JP" altLang="en-US" dirty="0" smtClean="0"/>
              <a:t>表す類義語である。実際にはどのような使い分けがなされているか、コーパスを対象にして、これらの動詞（句）の主語位置に生じる名詞との共起関係を調査、分析することによって、検討してみよう。</a:t>
            </a:r>
            <a:endParaRPr lang="en-US" altLang="ja-JP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ja-JP" sz="1800" b="0" i="0" u="none" strike="noStrike" cap="none" normalizeH="0" baseline="0" dirty="0">
              <a:ln>
                <a:noFill/>
              </a:ln>
              <a:effectLst/>
              <a:latin typeface="Arial" charset="0"/>
              <a:ea typeface="ＭＳ Ｐゴシック" charset="-128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dirty="0" smtClean="0"/>
              <a:t>作業の手順：</a:t>
            </a:r>
            <a:endParaRPr lang="en-US" altLang="ja-JP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800" b="0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ＭＳ Ｐゴシック" charset="-128"/>
              </a:rPr>
              <a:t>１</a:t>
            </a:r>
            <a:r>
              <a:rPr kumimoji="1" lang="ja-JP" altLang="en-US" sz="18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ＭＳ Ｐゴシック" charset="-128"/>
              </a:rPr>
              <a:t>．</a:t>
            </a:r>
            <a:r>
              <a:rPr kumimoji="1" lang="en-US" altLang="ja-JP" sz="18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ＭＳ Ｐゴシック" charset="-128"/>
              </a:rPr>
              <a:t>BNC</a:t>
            </a:r>
            <a:r>
              <a:rPr kumimoji="1" lang="ja-JP" altLang="en-US" sz="18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ＭＳ Ｐゴシック" charset="-128"/>
              </a:rPr>
              <a:t>コーパスを対象にして、検索する</a:t>
            </a:r>
            <a:endParaRPr kumimoji="1" lang="en-US" altLang="ja-JP" sz="1800" b="0" i="0" u="none" strike="noStrike" cap="none" normalizeH="0" baseline="0" dirty="0" smtClean="0">
              <a:ln>
                <a:noFill/>
              </a:ln>
              <a:effectLst/>
              <a:latin typeface="Arial" charset="0"/>
              <a:ea typeface="ＭＳ Ｐゴシック" charset="-128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dirty="0"/>
              <a:t>２</a:t>
            </a:r>
            <a:r>
              <a:rPr lang="ja-JP" altLang="en-US" dirty="0" smtClean="0"/>
              <a:t>．検索語（キーワード）の左側３語の位置に生じる</a:t>
            </a:r>
            <a:r>
              <a:rPr lang="ja-JP" altLang="en-US" dirty="0"/>
              <a:t>語</a:t>
            </a:r>
            <a:r>
              <a:rPr lang="ja-JP" altLang="en-US" dirty="0" smtClean="0"/>
              <a:t>を集計し、コロケーション分析を</a:t>
            </a:r>
            <a:endParaRPr lang="en-US" altLang="ja-JP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dirty="0"/>
              <a:t>　</a:t>
            </a:r>
            <a:r>
              <a:rPr lang="ja-JP" altLang="en-US" dirty="0" smtClean="0"/>
              <a:t>行う</a:t>
            </a:r>
            <a:endParaRPr lang="en-US" altLang="ja-JP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dirty="0"/>
              <a:t>３</a:t>
            </a:r>
            <a:r>
              <a:rPr lang="ja-JP" altLang="en-US" dirty="0" smtClean="0"/>
              <a:t>．共起語のうち、</a:t>
            </a:r>
            <a:r>
              <a:rPr lang="ja-JP" altLang="en-US" dirty="0" err="1" smtClean="0"/>
              <a:t>ｔ</a:t>
            </a:r>
            <a:r>
              <a:rPr lang="ja-JP" altLang="en-US" dirty="0" smtClean="0"/>
              <a:t>値</a:t>
            </a:r>
            <a:r>
              <a:rPr lang="en-US" altLang="ja-JP" dirty="0" smtClean="0"/>
              <a:t>2.0</a:t>
            </a:r>
            <a:r>
              <a:rPr lang="ja-JP" altLang="en-US" dirty="0" smtClean="0"/>
              <a:t>以上、</a:t>
            </a:r>
            <a:r>
              <a:rPr lang="en-US" altLang="ja-JP" dirty="0" smtClean="0"/>
              <a:t>MI3.0</a:t>
            </a:r>
            <a:r>
              <a:rPr lang="ja-JP" altLang="en-US" dirty="0" smtClean="0"/>
              <a:t>以上の名詞（キーワードに</a:t>
            </a:r>
            <a:r>
              <a:rPr lang="ja-JP" altLang="en-US" dirty="0" smtClean="0"/>
              <a:t>つき</a:t>
            </a:r>
            <a:r>
              <a:rPr lang="en-US" altLang="ja-JP" dirty="0" smtClean="0"/>
              <a:t>20</a:t>
            </a:r>
            <a:r>
              <a:rPr lang="ja-JP" altLang="en-US" dirty="0" smtClean="0"/>
              <a:t>語前後）</a:t>
            </a:r>
            <a:r>
              <a:rPr lang="ja-JP" altLang="en-US" dirty="0" smtClean="0"/>
              <a:t>を、</a:t>
            </a:r>
            <a:r>
              <a:rPr lang="en-US" altLang="ja-JP" dirty="0" smtClean="0"/>
              <a:t>MI</a:t>
            </a:r>
            <a:r>
              <a:rPr lang="ja-JP" altLang="en-US" dirty="0" smtClean="0"/>
              <a:t>を基準にして降順にソート</a:t>
            </a:r>
            <a:endParaRPr lang="en-US" altLang="ja-JP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dirty="0"/>
              <a:t>４</a:t>
            </a:r>
            <a:r>
              <a:rPr lang="ja-JP" altLang="en-US" dirty="0" smtClean="0"/>
              <a:t>．共起語に見られる特徴を検討する</a:t>
            </a:r>
            <a:endParaRPr lang="en-US" altLang="ja-JP" dirty="0" smtClean="0"/>
          </a:p>
        </p:txBody>
      </p:sp>
      <p:pic>
        <p:nvPicPr>
          <p:cNvPr id="3" name="gohou10-0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1589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2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688632" cy="792088"/>
          </a:xfrm>
        </p:spPr>
        <p:txBody>
          <a:bodyPr/>
          <a:lstStyle/>
          <a:p>
            <a:pPr algn="l"/>
            <a:r>
              <a:rPr kumimoji="1" lang="ja-JP" altLang="en-US" sz="3600" dirty="0" smtClean="0"/>
              <a:t>検索と集計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2800" dirty="0" smtClean="0"/>
              <a:t>キーワードの頻度（</a:t>
            </a:r>
            <a:r>
              <a:rPr kumimoji="1" lang="en-US" altLang="ja-JP" sz="2800" dirty="0" smtClean="0"/>
              <a:t>BNC</a:t>
            </a:r>
            <a:r>
              <a:rPr kumimoji="1" lang="ja-JP" altLang="en-US" sz="2800" dirty="0" smtClean="0"/>
              <a:t>コーパス調べ</a:t>
            </a:r>
            <a:r>
              <a:rPr lang="ja-JP" altLang="en-US" sz="2800" dirty="0" smtClean="0"/>
              <a:t>）</a:t>
            </a:r>
            <a:endParaRPr lang="en-US" altLang="ja-JP" sz="2800" dirty="0" smtClean="0"/>
          </a:p>
          <a:p>
            <a:pPr marL="0" indent="0">
              <a:buNone/>
            </a:pPr>
            <a:endParaRPr kumimoji="1" lang="ja-JP" altLang="en-US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74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③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6051143"/>
              </p:ext>
            </p:extLst>
          </p:nvPr>
        </p:nvGraphicFramePr>
        <p:xfrm>
          <a:off x="539552" y="1700808"/>
          <a:ext cx="7704856" cy="288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/>
                <a:gridCol w="4392488"/>
                <a:gridCol w="1296144"/>
              </a:tblGrid>
              <a:tr h="720080">
                <a:tc>
                  <a:txBody>
                    <a:bodyPr/>
                    <a:lstStyle/>
                    <a:p>
                      <a:r>
                        <a:rPr kumimoji="1" lang="ja-JP" altLang="en-US" sz="2400" dirty="0" smtClean="0">
                          <a:solidFill>
                            <a:schemeClr val="tx1"/>
                          </a:solidFill>
                        </a:rPr>
                        <a:t>キーワード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 smtClean="0">
                          <a:solidFill>
                            <a:schemeClr val="tx1"/>
                          </a:solidFill>
                        </a:rPr>
                        <a:t>検索文字列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400" dirty="0" smtClean="0">
                          <a:solidFill>
                            <a:schemeClr val="tx1"/>
                          </a:solidFill>
                        </a:rPr>
                        <a:t>頻度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8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solidFill>
                            <a:schemeClr val="tx1"/>
                          </a:solidFill>
                        </a:rPr>
                        <a:t>happen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solidFill>
                            <a:schemeClr val="tx1"/>
                          </a:solidFill>
                        </a:rPr>
                        <a:t>\</a:t>
                      </a:r>
                      <a:r>
                        <a:rPr kumimoji="1" lang="en-US" altLang="ja-JP" sz="2400" dirty="0" err="1" smtClean="0">
                          <a:solidFill>
                            <a:schemeClr val="tx1"/>
                          </a:solidFill>
                        </a:rPr>
                        <a:t>bhappen</a:t>
                      </a:r>
                      <a:r>
                        <a:rPr kumimoji="1" lang="en-US" altLang="ja-JP" sz="240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kumimoji="1" lang="en-US" altLang="ja-JP" sz="2400" dirty="0" err="1" smtClean="0">
                          <a:solidFill>
                            <a:schemeClr val="tx1"/>
                          </a:solidFill>
                        </a:rPr>
                        <a:t>s|ed|ing</a:t>
                      </a:r>
                      <a:r>
                        <a:rPr kumimoji="1" lang="en-US" altLang="ja-JP" sz="2400" dirty="0" smtClean="0">
                          <a:solidFill>
                            <a:schemeClr val="tx1"/>
                          </a:solidFill>
                        </a:rPr>
                        <a:t>)?\b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dirty="0" smtClean="0">
                          <a:solidFill>
                            <a:schemeClr val="tx1"/>
                          </a:solidFill>
                        </a:rPr>
                        <a:t>31,781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72008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solidFill>
                            <a:schemeClr val="tx1"/>
                          </a:solidFill>
                        </a:rPr>
                        <a:t>take place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solidFill>
                            <a:schemeClr val="tx1"/>
                          </a:solidFill>
                        </a:rPr>
                        <a:t>\b(</a:t>
                      </a:r>
                      <a:r>
                        <a:rPr kumimoji="1" lang="en-US" altLang="ja-JP" sz="2400" dirty="0" err="1" smtClean="0">
                          <a:solidFill>
                            <a:schemeClr val="tx1"/>
                          </a:solidFill>
                        </a:rPr>
                        <a:t>tak</a:t>
                      </a:r>
                      <a:r>
                        <a:rPr kumimoji="1" lang="en-US" altLang="ja-JP" sz="240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kumimoji="1" lang="en-US" altLang="ja-JP" sz="2400" dirty="0" err="1" smtClean="0">
                          <a:solidFill>
                            <a:schemeClr val="tx1"/>
                          </a:solidFill>
                        </a:rPr>
                        <a:t>es|en|ing</a:t>
                      </a:r>
                      <a:r>
                        <a:rPr kumimoji="1" lang="en-US" altLang="ja-JP" sz="2400" dirty="0" smtClean="0">
                          <a:solidFill>
                            <a:schemeClr val="tx1"/>
                          </a:solidFill>
                        </a:rPr>
                        <a:t>)|took) place\b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dirty="0" smtClean="0">
                          <a:solidFill>
                            <a:schemeClr val="tx1"/>
                          </a:solidFill>
                        </a:rPr>
                        <a:t>5,589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2008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solidFill>
                            <a:schemeClr val="tx1"/>
                          </a:solidFill>
                        </a:rPr>
                        <a:t>occur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solidFill>
                            <a:schemeClr val="tx1"/>
                          </a:solidFill>
                        </a:rPr>
                        <a:t>\</a:t>
                      </a:r>
                      <a:r>
                        <a:rPr kumimoji="1" lang="en-US" altLang="ja-JP" sz="2400" dirty="0" err="1" smtClean="0">
                          <a:solidFill>
                            <a:schemeClr val="tx1"/>
                          </a:solidFill>
                        </a:rPr>
                        <a:t>boccur</a:t>
                      </a:r>
                      <a:r>
                        <a:rPr kumimoji="1" lang="en-US" altLang="ja-JP" sz="240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kumimoji="1" lang="en-US" altLang="ja-JP" sz="2400" dirty="0" err="1" smtClean="0">
                          <a:solidFill>
                            <a:schemeClr val="tx1"/>
                          </a:solidFill>
                        </a:rPr>
                        <a:t>s|red|ring</a:t>
                      </a:r>
                      <a:r>
                        <a:rPr kumimoji="1" lang="en-US" altLang="ja-JP" sz="2400" dirty="0" smtClean="0">
                          <a:solidFill>
                            <a:schemeClr val="tx1"/>
                          </a:solidFill>
                        </a:rPr>
                        <a:t>)?\b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dirty="0" smtClean="0">
                          <a:solidFill>
                            <a:schemeClr val="tx1"/>
                          </a:solidFill>
                        </a:rPr>
                        <a:t>12,379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545109" y="4941168"/>
            <a:ext cx="6596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（注）</a:t>
            </a:r>
            <a:r>
              <a:rPr kumimoji="1" lang="en-US" altLang="ja-JP" dirty="0" smtClean="0"/>
              <a:t>happen</a:t>
            </a:r>
            <a:r>
              <a:rPr kumimoji="1" lang="ja-JP" altLang="en-US" dirty="0" smtClean="0"/>
              <a:t>の頻度は、名詞</a:t>
            </a:r>
            <a:r>
              <a:rPr kumimoji="1" lang="en-US" altLang="ja-JP" dirty="0" smtClean="0"/>
              <a:t>happening</a:t>
            </a:r>
            <a:r>
              <a:rPr kumimoji="1" lang="ja-JP" altLang="en-US" dirty="0" smtClean="0"/>
              <a:t>の頻度</a:t>
            </a:r>
            <a:r>
              <a:rPr kumimoji="1" lang="en-US" altLang="ja-JP" dirty="0" smtClean="0"/>
              <a:t>530(2.5%)</a:t>
            </a:r>
            <a:r>
              <a:rPr kumimoji="1" lang="ja-JP" altLang="en-US" dirty="0" smtClean="0"/>
              <a:t>を含む。</a:t>
            </a:r>
            <a:endParaRPr kumimoji="1" lang="en-US" altLang="ja-JP" dirty="0" smtClean="0"/>
          </a:p>
        </p:txBody>
      </p:sp>
      <p:pic>
        <p:nvPicPr>
          <p:cNvPr id="7" name="gohou10-0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1589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5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688632" cy="792088"/>
          </a:xfrm>
        </p:spPr>
        <p:txBody>
          <a:bodyPr/>
          <a:lstStyle/>
          <a:p>
            <a:pPr algn="l"/>
            <a:r>
              <a:rPr kumimoji="1" lang="ja-JP" altLang="en-US" sz="3600" dirty="0" smtClean="0"/>
              <a:t>コロケーション分析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2800" dirty="0" smtClean="0"/>
              <a:t>（コロケーション分析タブ上で、分析）</a:t>
            </a:r>
            <a:endParaRPr kumimoji="1" lang="en-US" altLang="ja-JP" sz="2800" dirty="0" smtClean="0"/>
          </a:p>
          <a:p>
            <a:pPr marL="0" indent="0">
              <a:buNone/>
            </a:pPr>
            <a:r>
              <a:rPr lang="ja-JP" altLang="en-US" sz="2800" dirty="0" smtClean="0"/>
              <a:t>「</a:t>
            </a:r>
            <a:r>
              <a:rPr lang="en-US" altLang="ja-JP" sz="2800" dirty="0" smtClean="0"/>
              <a:t>KWIC</a:t>
            </a:r>
            <a:r>
              <a:rPr lang="ja-JP" altLang="en-US" sz="2800" dirty="0" smtClean="0"/>
              <a:t>」ボタンで、</a:t>
            </a:r>
            <a:r>
              <a:rPr lang="en-US" altLang="ja-JP" sz="2800" dirty="0" smtClean="0"/>
              <a:t>KWIC</a:t>
            </a:r>
            <a:r>
              <a:rPr lang="ja-JP" altLang="en-US" sz="2800" dirty="0" smtClean="0"/>
              <a:t>データを表示させる</a:t>
            </a:r>
            <a:endParaRPr kumimoji="1" lang="en-US" altLang="ja-JP" sz="2800" dirty="0" smtClean="0"/>
          </a:p>
          <a:p>
            <a:pPr marL="0" indent="0">
              <a:buNone/>
            </a:pPr>
            <a:r>
              <a:rPr kumimoji="1" lang="ja-JP" altLang="en-US" sz="2800" dirty="0" smtClean="0"/>
              <a:t>集計範囲を、</a:t>
            </a:r>
            <a:r>
              <a:rPr kumimoji="1" lang="ja-JP" altLang="en-US" sz="2800" dirty="0" smtClean="0"/>
              <a:t>キーワードの左側１～</a:t>
            </a:r>
            <a:r>
              <a:rPr kumimoji="1" lang="ja-JP" altLang="en-US" sz="2800" dirty="0" smtClean="0"/>
              <a:t>３語に</a:t>
            </a:r>
            <a:endParaRPr kumimoji="1" lang="en-US" altLang="ja-JP" sz="2800" dirty="0" smtClean="0"/>
          </a:p>
          <a:p>
            <a:pPr marL="0" indent="0">
              <a:buNone/>
            </a:pPr>
            <a:r>
              <a:rPr lang="ja-JP" altLang="en-US" sz="2800" dirty="0" smtClean="0"/>
              <a:t>共起語を</a:t>
            </a:r>
            <a:r>
              <a:rPr lang="en-US" altLang="ja-JP" sz="2800" dirty="0" smtClean="0"/>
              <a:t>20</a:t>
            </a:r>
            <a:r>
              <a:rPr lang="ja-JP" altLang="en-US" sz="2800" dirty="0" smtClean="0"/>
              <a:t>語程度、抽出</a:t>
            </a:r>
            <a:r>
              <a:rPr lang="ja-JP" altLang="en-US" sz="2800" dirty="0" smtClean="0"/>
              <a:t>できるように、最少共起頻度を調整</a:t>
            </a:r>
            <a:endParaRPr kumimoji="1" lang="en-US" altLang="ja-JP" sz="2800" dirty="0" smtClean="0"/>
          </a:p>
          <a:p>
            <a:pPr marL="0" indent="0">
              <a:buNone/>
            </a:pPr>
            <a:r>
              <a:rPr kumimoji="1" lang="ja-JP" altLang="en-US" sz="2800" dirty="0" err="1" smtClean="0"/>
              <a:t>ｔ</a:t>
            </a:r>
            <a:r>
              <a:rPr kumimoji="1" lang="ja-JP" altLang="en-US" sz="2800" dirty="0" smtClean="0"/>
              <a:t>得点２以上かつ</a:t>
            </a:r>
            <a:r>
              <a:rPr lang="en-US" altLang="ja-JP" sz="2800" dirty="0" smtClean="0"/>
              <a:t>MI</a:t>
            </a:r>
            <a:r>
              <a:rPr lang="ja-JP" altLang="en-US" sz="2800" dirty="0" smtClean="0"/>
              <a:t>得点３以上の名詞を抽出</a:t>
            </a:r>
            <a:endParaRPr lang="en-US" altLang="ja-JP" sz="2800" dirty="0" smtClean="0"/>
          </a:p>
          <a:p>
            <a:pPr marL="0" indent="0">
              <a:buNone/>
            </a:pPr>
            <a:r>
              <a:rPr kumimoji="1" lang="en-US" altLang="ja-JP" sz="2800" dirty="0" smtClean="0"/>
              <a:t>MI</a:t>
            </a:r>
            <a:r>
              <a:rPr kumimoji="1" lang="ja-JP" altLang="en-US" sz="2800" dirty="0" smtClean="0"/>
              <a:t>得点を基準にして、降順でソート</a:t>
            </a:r>
            <a:endParaRPr kumimoji="1" lang="en-US" altLang="ja-JP" sz="2800" dirty="0" smtClean="0"/>
          </a:p>
          <a:p>
            <a:pPr marL="0" indent="0">
              <a:buNone/>
            </a:pPr>
            <a:r>
              <a:rPr kumimoji="1" lang="ja-JP" altLang="en-US" sz="2800" dirty="0" smtClean="0"/>
              <a:t>（名詞以外の共起語データ行を削除）</a:t>
            </a:r>
            <a:endParaRPr kumimoji="1" lang="ja-JP" altLang="en-US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73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④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5" name="gohou10-0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1589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5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688632" cy="792088"/>
          </a:xfrm>
        </p:spPr>
        <p:txBody>
          <a:bodyPr/>
          <a:lstStyle/>
          <a:p>
            <a:pPr algn="l"/>
            <a:r>
              <a:rPr kumimoji="1" lang="en-US" altLang="ja-JP" sz="3600" dirty="0" smtClean="0"/>
              <a:t>happen</a:t>
            </a:r>
            <a:r>
              <a:rPr lang="ja-JP" altLang="en-US" sz="3600" dirty="0" err="1" smtClean="0"/>
              <a:t>と共起</a:t>
            </a:r>
            <a:r>
              <a:rPr lang="ja-JP" altLang="en-US" sz="3600" dirty="0" smtClean="0"/>
              <a:t>する主語名詞</a:t>
            </a:r>
            <a:endParaRPr kumimoji="1" lang="ja-JP" altLang="en-US" sz="36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72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⑤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idx="1"/>
          </p:nvPr>
        </p:nvSpPr>
        <p:spPr>
          <a:xfrm>
            <a:off x="416129" y="1009853"/>
            <a:ext cx="8056343" cy="5299467"/>
          </a:xfrm>
        </p:spPr>
        <p:txBody>
          <a:bodyPr/>
          <a:lstStyle/>
          <a:p>
            <a:pPr marL="0" indent="0">
              <a:buNone/>
            </a:pPr>
            <a:r>
              <a:rPr lang="ja-JP" altLang="en-US" sz="2000" dirty="0"/>
              <a:t>最少共起頻度</a:t>
            </a:r>
            <a:r>
              <a:rPr lang="en-US" altLang="ja-JP" sz="2000" dirty="0"/>
              <a:t>50</a:t>
            </a:r>
          </a:p>
          <a:p>
            <a:pPr marL="0" indent="0">
              <a:buNone/>
            </a:pPr>
            <a:r>
              <a:rPr lang="ja-JP" altLang="en-US" sz="2000" dirty="0" err="1" smtClean="0"/>
              <a:t>ｔ</a:t>
            </a:r>
            <a:r>
              <a:rPr lang="ja-JP" altLang="en-US" sz="2000" dirty="0"/>
              <a:t>得点２、</a:t>
            </a:r>
            <a:r>
              <a:rPr lang="en-US" altLang="ja-JP" sz="2000" dirty="0"/>
              <a:t>MI</a:t>
            </a:r>
            <a:r>
              <a:rPr lang="ja-JP" altLang="en-US" sz="2000" dirty="0"/>
              <a:t>３以上の名詞</a:t>
            </a:r>
            <a:r>
              <a:rPr lang="ja-JP" altLang="en-US" sz="2000" dirty="0" smtClean="0"/>
              <a:t>（</a:t>
            </a:r>
            <a:r>
              <a:rPr lang="en-US" altLang="ja-JP" sz="2000" dirty="0" smtClean="0"/>
              <a:t>10</a:t>
            </a:r>
            <a:r>
              <a:rPr lang="ja-JP" altLang="en-US" sz="2000" dirty="0"/>
              <a:t>語）</a:t>
            </a:r>
            <a:endParaRPr lang="en-US" altLang="ja-JP" sz="2000" dirty="0"/>
          </a:p>
          <a:p>
            <a:pPr marL="0" indent="0">
              <a:buNone/>
            </a:pPr>
            <a:r>
              <a:rPr lang="en-US" altLang="ja-JP" sz="2000" dirty="0" smtClean="0"/>
              <a:t>what</a:t>
            </a:r>
            <a:r>
              <a:rPr lang="en-US" altLang="ja-JP" sz="2000" dirty="0"/>
              <a:t>, </a:t>
            </a:r>
            <a:r>
              <a:rPr lang="en-US" altLang="ja-JP" sz="2000" dirty="0" smtClean="0"/>
              <a:t>accident</a:t>
            </a:r>
            <a:r>
              <a:rPr lang="ja-JP" altLang="en-US" sz="2000" dirty="0" smtClean="0"/>
              <a:t>（事故）</a:t>
            </a:r>
            <a:r>
              <a:rPr lang="en-US" altLang="ja-JP" sz="2000" dirty="0" smtClean="0"/>
              <a:t>, </a:t>
            </a:r>
            <a:r>
              <a:rPr lang="en-US" altLang="ja-JP" sz="2000" dirty="0"/>
              <a:t>whatever, </a:t>
            </a:r>
            <a:r>
              <a:rPr lang="en-US" altLang="ja-JP" sz="2000" dirty="0" smtClean="0"/>
              <a:t>incident</a:t>
            </a:r>
            <a:r>
              <a:rPr lang="ja-JP" altLang="en-US" sz="2000" dirty="0" smtClean="0"/>
              <a:t>（事件）</a:t>
            </a:r>
            <a:r>
              <a:rPr lang="en-US" altLang="ja-JP" sz="2000" dirty="0" smtClean="0"/>
              <a:t>, </a:t>
            </a:r>
            <a:r>
              <a:rPr lang="en-US" altLang="ja-JP" sz="2000" dirty="0"/>
              <a:t>thing, something, anything, nothing, everything, </a:t>
            </a:r>
            <a:r>
              <a:rPr lang="en-US" altLang="ja-JP" sz="2000" dirty="0" smtClean="0"/>
              <a:t>event</a:t>
            </a:r>
          </a:p>
          <a:p>
            <a:pPr marL="0" indent="0">
              <a:buNone/>
            </a:pPr>
            <a:r>
              <a:rPr lang="en-US" altLang="ja-JP" sz="2000" dirty="0" smtClean="0">
                <a:solidFill>
                  <a:srgbClr val="FF0000"/>
                </a:solidFill>
              </a:rPr>
              <a:t>What </a:t>
            </a:r>
            <a:r>
              <a:rPr lang="en-US" altLang="ja-JP" sz="2000" dirty="0">
                <a:solidFill>
                  <a:srgbClr val="FF0000"/>
                </a:solidFill>
              </a:rPr>
              <a:t>happens </a:t>
            </a:r>
            <a:r>
              <a:rPr lang="en-US" altLang="ja-JP" sz="2000" dirty="0"/>
              <a:t>if I do not pay UK Income Tax</a:t>
            </a:r>
            <a:r>
              <a:rPr lang="en-US" altLang="ja-JP" sz="2000" dirty="0" smtClean="0"/>
              <a:t>?</a:t>
            </a:r>
            <a:r>
              <a:rPr lang="ja-JP" altLang="en-US" sz="2000" dirty="0" smtClean="0"/>
              <a:t>　</a:t>
            </a:r>
            <a:r>
              <a:rPr lang="en-US" altLang="ja-JP" sz="2000" dirty="0" smtClean="0"/>
              <a:t>(BNC, A01) </a:t>
            </a:r>
            <a:r>
              <a:rPr lang="ja-JP" altLang="en-US" sz="2000" dirty="0" smtClean="0"/>
              <a:t>「イギリスの所得税を払わなければどうなりますか」</a:t>
            </a:r>
            <a:endParaRPr lang="en-US" altLang="ja-JP" sz="2000" dirty="0"/>
          </a:p>
          <a:p>
            <a:pPr marL="0" indent="0">
              <a:buNone/>
            </a:pPr>
            <a:endParaRPr lang="ja-JP" altLang="en-US" sz="2000" dirty="0"/>
          </a:p>
          <a:p>
            <a:pPr marL="0" indent="0">
              <a:buNone/>
            </a:pPr>
            <a:r>
              <a:rPr lang="ja-JP" altLang="en-US" sz="2000" dirty="0"/>
              <a:t>共起語の種類が（比較的）少ない⇒</a:t>
            </a:r>
            <a:r>
              <a:rPr lang="ja-JP" altLang="en-US" sz="2000" dirty="0" smtClean="0"/>
              <a:t>主語名詞</a:t>
            </a:r>
            <a:r>
              <a:rPr lang="ja-JP" altLang="en-US" sz="2000" dirty="0"/>
              <a:t>の種類が限定されて</a:t>
            </a:r>
            <a:r>
              <a:rPr lang="ja-JP" altLang="en-US" sz="2000" dirty="0" smtClean="0"/>
              <a:t>いる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ja-JP" altLang="en-US" sz="2000" dirty="0"/>
              <a:t>　</a:t>
            </a:r>
            <a:r>
              <a:rPr lang="ja-JP" altLang="en-US" sz="2000" dirty="0" smtClean="0"/>
              <a:t>（特に、</a:t>
            </a:r>
            <a:r>
              <a:rPr lang="en-US" altLang="ja-JP" sz="2000" dirty="0" smtClean="0"/>
              <a:t>what</a:t>
            </a:r>
            <a:r>
              <a:rPr lang="ja-JP" altLang="en-US" sz="2000" dirty="0"/>
              <a:t>と</a:t>
            </a:r>
            <a:r>
              <a:rPr lang="ja-JP" altLang="en-US" sz="2000" dirty="0" smtClean="0"/>
              <a:t>の共起頻度</a:t>
            </a:r>
            <a:r>
              <a:rPr lang="en-US" altLang="ja-JP" sz="2000" dirty="0" smtClean="0"/>
              <a:t>11,773(37%)</a:t>
            </a:r>
            <a:endParaRPr lang="en-US" altLang="ja-JP" sz="2000" dirty="0"/>
          </a:p>
          <a:p>
            <a:pPr marL="0" indent="0">
              <a:buNone/>
            </a:pPr>
            <a:r>
              <a:rPr lang="en-US" altLang="ja-JP" sz="2000" dirty="0" smtClean="0"/>
              <a:t>thing</a:t>
            </a:r>
            <a:r>
              <a:rPr lang="en-US" altLang="ja-JP" sz="2000" dirty="0"/>
              <a:t>, something, anything, nothing, everything</a:t>
            </a:r>
            <a:r>
              <a:rPr lang="ja-JP" altLang="en-US" sz="2000" dirty="0"/>
              <a:t>は不定代名詞</a:t>
            </a:r>
            <a:endParaRPr lang="en-US" altLang="ja-JP" sz="2000" dirty="0"/>
          </a:p>
          <a:p>
            <a:pPr marL="0" indent="0">
              <a:buNone/>
            </a:pPr>
            <a:r>
              <a:rPr lang="en-US" altLang="ja-JP" sz="2000" dirty="0" smtClean="0"/>
              <a:t>what</a:t>
            </a:r>
            <a:r>
              <a:rPr lang="ja-JP" altLang="en-US" sz="2000" dirty="0" err="1"/>
              <a:t>、</a:t>
            </a:r>
            <a:r>
              <a:rPr lang="en-US" altLang="ja-JP" sz="2000" dirty="0"/>
              <a:t>whatever </a:t>
            </a:r>
            <a:r>
              <a:rPr lang="ja-JP" altLang="en-US" sz="2000" dirty="0"/>
              <a:t>は、疑問詞「何が」、不定関係詞「何であれ」</a:t>
            </a:r>
            <a:endParaRPr lang="en-US" altLang="ja-JP" sz="2000" dirty="0"/>
          </a:p>
          <a:p>
            <a:pPr marL="0" indent="0">
              <a:buNone/>
            </a:pPr>
            <a:r>
              <a:rPr lang="en-US" altLang="ja-JP" sz="2000" dirty="0" smtClean="0"/>
              <a:t>accident</a:t>
            </a:r>
            <a:r>
              <a:rPr lang="ja-JP" altLang="en-US" sz="2000" dirty="0" err="1"/>
              <a:t>、</a:t>
            </a:r>
            <a:r>
              <a:rPr lang="en-US" altLang="ja-JP" sz="2000" dirty="0"/>
              <a:t>incident, event</a:t>
            </a:r>
            <a:r>
              <a:rPr lang="ja-JP" altLang="en-US" sz="2000" dirty="0"/>
              <a:t>など「出来事、事件」を表す一般</a:t>
            </a:r>
            <a:r>
              <a:rPr lang="ja-JP" altLang="en-US" sz="2000" dirty="0" smtClean="0"/>
              <a:t>名詞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⇒不定の、あまり良くない事が「漠然としたできごと」が偶然起こる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10" name="gohou10-0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1589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408712" cy="792088"/>
          </a:xfrm>
        </p:spPr>
        <p:txBody>
          <a:bodyPr/>
          <a:lstStyle/>
          <a:p>
            <a:r>
              <a:rPr kumimoji="1" lang="en-US" altLang="ja-JP" sz="3600" dirty="0" smtClean="0"/>
              <a:t>take place</a:t>
            </a:r>
            <a:r>
              <a:rPr kumimoji="1" lang="ja-JP" altLang="en-US" sz="3600" dirty="0" err="1" smtClean="0"/>
              <a:t>と共起</a:t>
            </a:r>
            <a:r>
              <a:rPr kumimoji="1" lang="ja-JP" altLang="en-US" sz="3600" dirty="0" smtClean="0"/>
              <a:t>する主語名詞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0" indent="0">
              <a:buNone/>
            </a:pPr>
            <a:r>
              <a:rPr lang="ja-JP" altLang="en-US" sz="2000" dirty="0"/>
              <a:t>最少共起頻度</a:t>
            </a:r>
            <a:r>
              <a:rPr lang="en-US" altLang="ja-JP" sz="2000" dirty="0"/>
              <a:t>20</a:t>
            </a:r>
          </a:p>
          <a:p>
            <a:pPr marL="0" indent="0">
              <a:buNone/>
            </a:pPr>
            <a:r>
              <a:rPr kumimoji="1" lang="ja-JP" altLang="en-US" sz="2000" dirty="0" err="1" smtClean="0"/>
              <a:t>ｔ</a:t>
            </a:r>
            <a:r>
              <a:rPr kumimoji="1" lang="ja-JP" altLang="en-US" sz="2000" dirty="0" smtClean="0"/>
              <a:t>得点２、</a:t>
            </a:r>
            <a:r>
              <a:rPr kumimoji="1" lang="en-US" altLang="ja-JP" sz="2000" dirty="0" smtClean="0"/>
              <a:t>MI</a:t>
            </a:r>
            <a:r>
              <a:rPr kumimoji="1" lang="ja-JP" altLang="en-US" sz="2000" dirty="0" smtClean="0"/>
              <a:t>３以上の名詞（</a:t>
            </a:r>
            <a:r>
              <a:rPr kumimoji="1" lang="en-US" altLang="ja-JP" sz="2000" dirty="0" smtClean="0"/>
              <a:t>20</a:t>
            </a:r>
            <a:r>
              <a:rPr kumimoji="1" lang="ja-JP" altLang="en-US" sz="2000" dirty="0" smtClean="0"/>
              <a:t>語</a:t>
            </a:r>
            <a:r>
              <a:rPr kumimoji="1" lang="ja-JP" altLang="en-US" sz="2000" dirty="0" smtClean="0"/>
              <a:t>）</a:t>
            </a:r>
            <a:endParaRPr kumimoji="1" lang="en-US" altLang="ja-JP" sz="2000" dirty="0" smtClean="0"/>
          </a:p>
          <a:p>
            <a:pPr marL="0" indent="0">
              <a:buNone/>
            </a:pPr>
            <a:endParaRPr kumimoji="1" lang="en-US" altLang="ja-JP" sz="2000" dirty="0" smtClean="0"/>
          </a:p>
          <a:p>
            <a:pPr marL="0" indent="0">
              <a:buNone/>
            </a:pPr>
            <a:r>
              <a:rPr lang="en-US" altLang="ja-JP" sz="2000" dirty="0" smtClean="0"/>
              <a:t>ceremony</a:t>
            </a:r>
            <a:r>
              <a:rPr lang="ja-JP" altLang="en-US" sz="2000" dirty="0" smtClean="0"/>
              <a:t>（式典）</a:t>
            </a:r>
            <a:r>
              <a:rPr lang="en-US" altLang="ja-JP" sz="2000" dirty="0" smtClean="0"/>
              <a:t>, funeral</a:t>
            </a:r>
            <a:r>
              <a:rPr lang="ja-JP" altLang="en-US" sz="2000" dirty="0" smtClean="0"/>
              <a:t>（葬式）</a:t>
            </a:r>
            <a:r>
              <a:rPr lang="en-US" altLang="ja-JP" sz="2000" dirty="0" smtClean="0"/>
              <a:t>, discussion</a:t>
            </a:r>
            <a:r>
              <a:rPr lang="ja-JP" altLang="en-US" sz="2000" dirty="0" smtClean="0"/>
              <a:t>（討論）</a:t>
            </a:r>
            <a:r>
              <a:rPr lang="en-US" altLang="ja-JP" sz="2000" dirty="0" smtClean="0"/>
              <a:t>, revolution</a:t>
            </a:r>
            <a:r>
              <a:rPr lang="ja-JP" altLang="en-US" sz="2000" dirty="0" smtClean="0"/>
              <a:t>（革命）</a:t>
            </a:r>
            <a:r>
              <a:rPr lang="en-US" altLang="ja-JP" sz="2000" dirty="0" smtClean="0"/>
              <a:t>, negotiation</a:t>
            </a:r>
            <a:r>
              <a:rPr lang="ja-JP" altLang="en-US" sz="2000" dirty="0" smtClean="0"/>
              <a:t>（交渉）</a:t>
            </a:r>
            <a:r>
              <a:rPr lang="en-US" altLang="ja-JP" sz="2000" dirty="0" smtClean="0"/>
              <a:t>, consultation</a:t>
            </a:r>
            <a:r>
              <a:rPr lang="ja-JP" altLang="en-US" sz="2000" dirty="0" smtClean="0"/>
              <a:t>（相談）</a:t>
            </a:r>
            <a:r>
              <a:rPr lang="en-US" altLang="ja-JP" sz="2000" dirty="0" smtClean="0"/>
              <a:t>, demonstration</a:t>
            </a:r>
            <a:r>
              <a:rPr lang="ja-JP" altLang="en-US" sz="2000" dirty="0" smtClean="0"/>
              <a:t>（例示）</a:t>
            </a:r>
            <a:r>
              <a:rPr lang="en-US" altLang="ja-JP" sz="2000" dirty="0" smtClean="0"/>
              <a:t>, incident</a:t>
            </a:r>
            <a:r>
              <a:rPr lang="ja-JP" altLang="en-US" sz="2000" dirty="0" smtClean="0"/>
              <a:t>（事件）</a:t>
            </a:r>
            <a:r>
              <a:rPr lang="en-US" altLang="ja-JP" sz="2000" dirty="0" smtClean="0"/>
              <a:t>, event</a:t>
            </a:r>
            <a:r>
              <a:rPr lang="ja-JP" altLang="en-US" sz="2000" dirty="0" smtClean="0"/>
              <a:t>（行事）</a:t>
            </a:r>
            <a:r>
              <a:rPr lang="en-US" altLang="ja-JP" sz="2000" dirty="0" smtClean="0"/>
              <a:t>, debate</a:t>
            </a:r>
            <a:r>
              <a:rPr lang="ja-JP" altLang="en-US" sz="2000" dirty="0" smtClean="0"/>
              <a:t>（論争）</a:t>
            </a:r>
            <a:r>
              <a:rPr lang="en-US" altLang="ja-JP" sz="2000" dirty="0" smtClean="0"/>
              <a:t>, meeting</a:t>
            </a:r>
            <a:r>
              <a:rPr lang="ja-JP" altLang="en-US" sz="2000" dirty="0" smtClean="0"/>
              <a:t>（会合）</a:t>
            </a:r>
            <a:r>
              <a:rPr lang="en-US" altLang="ja-JP" sz="2000" dirty="0" smtClean="0"/>
              <a:t>, change</a:t>
            </a:r>
            <a:r>
              <a:rPr lang="ja-JP" altLang="en-US" sz="2000" dirty="0" smtClean="0"/>
              <a:t>（変化）</a:t>
            </a:r>
            <a:r>
              <a:rPr lang="en-US" altLang="ja-JP" sz="2000" dirty="0" smtClean="0"/>
              <a:t>, development</a:t>
            </a:r>
            <a:r>
              <a:rPr lang="ja-JP" altLang="en-US" sz="2000" dirty="0" smtClean="0"/>
              <a:t>（展開）</a:t>
            </a:r>
            <a:r>
              <a:rPr lang="en-US" altLang="ja-JP" sz="2000" dirty="0" smtClean="0"/>
              <a:t>, conference</a:t>
            </a:r>
            <a:r>
              <a:rPr lang="ja-JP" altLang="en-US" sz="2000" dirty="0" smtClean="0"/>
              <a:t>（会議）</a:t>
            </a:r>
            <a:r>
              <a:rPr lang="en-US" altLang="ja-JP" sz="2000" dirty="0" smtClean="0"/>
              <a:t>, session</a:t>
            </a:r>
            <a:r>
              <a:rPr lang="ja-JP" altLang="en-US" sz="2000" dirty="0" smtClean="0"/>
              <a:t>（集い、開会）</a:t>
            </a:r>
            <a:r>
              <a:rPr lang="en-US" altLang="ja-JP" sz="2000" dirty="0" smtClean="0"/>
              <a:t>, activity</a:t>
            </a:r>
            <a:r>
              <a:rPr lang="ja-JP" altLang="en-US" sz="2000" dirty="0" smtClean="0"/>
              <a:t>（活動）</a:t>
            </a:r>
            <a:r>
              <a:rPr lang="en-US" altLang="ja-JP" sz="2000" dirty="0" smtClean="0"/>
              <a:t>, trial</a:t>
            </a:r>
            <a:r>
              <a:rPr lang="ja-JP" altLang="en-US" sz="2000" dirty="0" smtClean="0"/>
              <a:t>（裁判）</a:t>
            </a:r>
            <a:r>
              <a:rPr lang="en-US" altLang="ja-JP" sz="2000" dirty="0" smtClean="0"/>
              <a:t>, election</a:t>
            </a:r>
            <a:r>
              <a:rPr lang="ja-JP" altLang="en-US" sz="2000" dirty="0" smtClean="0"/>
              <a:t>（選挙）</a:t>
            </a:r>
            <a:r>
              <a:rPr lang="en-US" altLang="ja-JP" sz="2000" dirty="0" smtClean="0"/>
              <a:t>, learning</a:t>
            </a:r>
            <a:r>
              <a:rPr lang="ja-JP" altLang="en-US" sz="2000" dirty="0" smtClean="0"/>
              <a:t>（学習）</a:t>
            </a:r>
            <a:r>
              <a:rPr lang="en-US" altLang="ja-JP" sz="2000" dirty="0" smtClean="0"/>
              <a:t>, process</a:t>
            </a:r>
            <a:r>
              <a:rPr lang="ja-JP" altLang="en-US" sz="2000" dirty="0" smtClean="0"/>
              <a:t>（過程</a:t>
            </a:r>
            <a:r>
              <a:rPr lang="ja-JP" altLang="en-US" sz="2000" dirty="0" smtClean="0"/>
              <a:t>）</a:t>
            </a:r>
            <a:endParaRPr lang="en-US" altLang="ja-JP" sz="2000" dirty="0" smtClean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r>
              <a:rPr lang="en-US" altLang="ja-JP" sz="2000" dirty="0"/>
              <a:t>No doubt some very holy </a:t>
            </a:r>
            <a:r>
              <a:rPr lang="en-US" altLang="ja-JP" sz="2000" dirty="0">
                <a:solidFill>
                  <a:srgbClr val="FF0000"/>
                </a:solidFill>
              </a:rPr>
              <a:t>ceremony</a:t>
            </a:r>
            <a:r>
              <a:rPr lang="en-US" altLang="ja-JP" sz="2000" dirty="0"/>
              <a:t> had once </a:t>
            </a:r>
            <a:r>
              <a:rPr lang="en-US" altLang="ja-JP" sz="2000" dirty="0">
                <a:solidFill>
                  <a:srgbClr val="FF0000"/>
                </a:solidFill>
              </a:rPr>
              <a:t>taken place </a:t>
            </a:r>
            <a:r>
              <a:rPr lang="en-US" altLang="ja-JP" sz="2000" dirty="0"/>
              <a:t>there on Beltane</a:t>
            </a:r>
            <a:r>
              <a:rPr lang="en-US" altLang="ja-JP" sz="2000" dirty="0" smtClean="0"/>
              <a:t>.</a:t>
            </a:r>
            <a:r>
              <a:rPr lang="ja-JP" altLang="en-US" sz="2000" dirty="0" smtClean="0"/>
              <a:t>　</a:t>
            </a:r>
            <a:r>
              <a:rPr lang="en-US" altLang="ja-JP" sz="2000" dirty="0" smtClean="0"/>
              <a:t>(BNC, HU2)</a:t>
            </a:r>
            <a:endParaRPr lang="en-US" altLang="ja-JP" sz="2000" dirty="0" smtClean="0"/>
          </a:p>
          <a:p>
            <a:pPr marL="0" indent="0">
              <a:buNone/>
            </a:pPr>
            <a:endParaRPr lang="en-US" altLang="ja-JP" sz="2000" dirty="0" smtClean="0"/>
          </a:p>
          <a:p>
            <a:pPr marL="0" indent="0">
              <a:buNone/>
            </a:pPr>
            <a:r>
              <a:rPr lang="ja-JP" altLang="en-US" sz="2000" dirty="0" smtClean="0"/>
              <a:t>⇒</a:t>
            </a:r>
            <a:r>
              <a:rPr kumimoji="1" lang="ja-JP" altLang="en-US" sz="2000" dirty="0" smtClean="0"/>
              <a:t>人間が行う、予定された行為、</a:t>
            </a:r>
            <a:r>
              <a:rPr kumimoji="1" lang="ja-JP" altLang="en-US" sz="2000" dirty="0" smtClean="0"/>
              <a:t>活動</a:t>
            </a:r>
            <a:r>
              <a:rPr lang="ja-JP" altLang="en-US" sz="2000" dirty="0" smtClean="0"/>
              <a:t>の種類を</a:t>
            </a:r>
            <a:r>
              <a:rPr kumimoji="1" lang="ja-JP" altLang="en-US" sz="2000" dirty="0" smtClean="0"/>
              <a:t>記述</a:t>
            </a:r>
            <a:r>
              <a:rPr kumimoji="1" lang="ja-JP" altLang="en-US" sz="2000" dirty="0" smtClean="0"/>
              <a:t>する名詞</a:t>
            </a:r>
            <a:endParaRPr kumimoji="1" lang="ja-JP" altLang="en-US" sz="2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71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⑥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5" name="gohou10-0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1589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0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1520" y="250287"/>
            <a:ext cx="5688632" cy="792088"/>
          </a:xfrm>
        </p:spPr>
        <p:txBody>
          <a:bodyPr/>
          <a:lstStyle/>
          <a:p>
            <a:r>
              <a:rPr kumimoji="1" lang="en-US" altLang="ja-JP" sz="3600" dirty="0" smtClean="0"/>
              <a:t>occur</a:t>
            </a:r>
            <a:r>
              <a:rPr kumimoji="1" lang="ja-JP" altLang="en-US" sz="3600" dirty="0" err="1" smtClean="0"/>
              <a:t>と共起</a:t>
            </a:r>
            <a:r>
              <a:rPr kumimoji="1" lang="ja-JP" altLang="en-US" sz="3600" dirty="0" smtClean="0"/>
              <a:t>する主語名詞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5256584"/>
          </a:xfrm>
        </p:spPr>
        <p:txBody>
          <a:bodyPr/>
          <a:lstStyle/>
          <a:p>
            <a:pPr marL="0" indent="0">
              <a:buNone/>
            </a:pPr>
            <a:r>
              <a:rPr lang="ja-JP" altLang="en-US" sz="2000" dirty="0"/>
              <a:t>最少共起頻度</a:t>
            </a:r>
            <a:r>
              <a:rPr lang="en-US" altLang="ja-JP" sz="2000" dirty="0" smtClean="0"/>
              <a:t>40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ja-JP" altLang="en-US" sz="2000" dirty="0" err="1" smtClean="0"/>
              <a:t>ｔ</a:t>
            </a:r>
            <a:r>
              <a:rPr lang="ja-JP" altLang="en-US" sz="2000" dirty="0" smtClean="0"/>
              <a:t>得点２以上、</a:t>
            </a:r>
            <a:r>
              <a:rPr lang="en-US" altLang="ja-JP" sz="2000" dirty="0" smtClean="0"/>
              <a:t>MI</a:t>
            </a:r>
            <a:r>
              <a:rPr lang="ja-JP" altLang="en-US" sz="2000" dirty="0" smtClean="0"/>
              <a:t>３以上の名詞（</a:t>
            </a:r>
            <a:r>
              <a:rPr lang="en-US" altLang="ja-JP" sz="2000" dirty="0" smtClean="0"/>
              <a:t>18</a:t>
            </a:r>
            <a:r>
              <a:rPr lang="ja-JP" altLang="en-US" sz="2000" dirty="0" smtClean="0"/>
              <a:t>語</a:t>
            </a:r>
            <a:r>
              <a:rPr lang="ja-JP" altLang="en-US" sz="2000" dirty="0" smtClean="0"/>
              <a:t>）</a:t>
            </a:r>
            <a:endParaRPr lang="en-US" altLang="ja-JP" sz="2000" dirty="0" smtClean="0"/>
          </a:p>
          <a:p>
            <a:pPr marL="0" indent="0">
              <a:buNone/>
            </a:pPr>
            <a:endParaRPr kumimoji="1" lang="en-US" altLang="ja-JP" sz="2000" dirty="0" smtClean="0"/>
          </a:p>
          <a:p>
            <a:pPr marL="0" indent="0">
              <a:buNone/>
            </a:pPr>
            <a:r>
              <a:rPr lang="en-US" altLang="ja-JP" sz="2000" dirty="0" smtClean="0"/>
              <a:t>error</a:t>
            </a:r>
            <a:r>
              <a:rPr lang="ja-JP" altLang="en-US" sz="2000" dirty="0" smtClean="0"/>
              <a:t>（エラー）</a:t>
            </a:r>
            <a:r>
              <a:rPr lang="en-US" altLang="ja-JP" sz="2000" dirty="0" smtClean="0"/>
              <a:t>, incident</a:t>
            </a:r>
            <a:r>
              <a:rPr lang="ja-JP" altLang="en-US" sz="2000" dirty="0" smtClean="0"/>
              <a:t>（事件）</a:t>
            </a:r>
            <a:r>
              <a:rPr lang="en-US" altLang="ja-JP" sz="2000" dirty="0" smtClean="0"/>
              <a:t>, accident</a:t>
            </a:r>
            <a:r>
              <a:rPr lang="ja-JP" altLang="en-US" sz="2000" dirty="0" smtClean="0"/>
              <a:t>（事故）</a:t>
            </a:r>
            <a:r>
              <a:rPr lang="en-US" altLang="ja-JP" sz="2000" dirty="0" smtClean="0"/>
              <a:t>, event</a:t>
            </a:r>
            <a:r>
              <a:rPr lang="ja-JP" altLang="en-US" sz="2000" dirty="0" smtClean="0"/>
              <a:t>（行事）</a:t>
            </a:r>
            <a:r>
              <a:rPr lang="en-US" altLang="ja-JP" sz="2000" dirty="0" smtClean="0"/>
              <a:t>, reaction</a:t>
            </a:r>
            <a:r>
              <a:rPr lang="ja-JP" altLang="en-US" sz="2000" dirty="0" smtClean="0"/>
              <a:t>（反応）</a:t>
            </a:r>
            <a:r>
              <a:rPr lang="en-US" altLang="ja-JP" sz="2000" dirty="0" smtClean="0"/>
              <a:t>, change</a:t>
            </a:r>
            <a:r>
              <a:rPr lang="ja-JP" altLang="en-US" sz="2000" dirty="0" smtClean="0"/>
              <a:t>（変化）</a:t>
            </a:r>
            <a:r>
              <a:rPr lang="en-US" altLang="ja-JP" sz="2000" dirty="0" smtClean="0"/>
              <a:t>, death</a:t>
            </a:r>
            <a:r>
              <a:rPr lang="ja-JP" altLang="en-US" sz="2000" dirty="0" smtClean="0"/>
              <a:t>（死）</a:t>
            </a:r>
            <a:r>
              <a:rPr lang="en-US" altLang="ja-JP" sz="2000" dirty="0" smtClean="0"/>
              <a:t>, species</a:t>
            </a:r>
            <a:r>
              <a:rPr lang="ja-JP" altLang="en-US" sz="2000" dirty="0" smtClean="0"/>
              <a:t>（種）</a:t>
            </a:r>
            <a:r>
              <a:rPr lang="en-US" altLang="ja-JP" sz="2000" dirty="0" smtClean="0"/>
              <a:t>, damage</a:t>
            </a:r>
            <a:r>
              <a:rPr lang="ja-JP" altLang="en-US" sz="2000" dirty="0" smtClean="0"/>
              <a:t>（損害）</a:t>
            </a:r>
            <a:r>
              <a:rPr lang="en-US" altLang="ja-JP" sz="2000" dirty="0" smtClean="0"/>
              <a:t>, disease</a:t>
            </a:r>
            <a:r>
              <a:rPr lang="ja-JP" altLang="en-US" sz="2000" dirty="0" smtClean="0"/>
              <a:t>（病気）</a:t>
            </a:r>
            <a:r>
              <a:rPr lang="en-US" altLang="ja-JP" sz="2000" dirty="0" smtClean="0"/>
              <a:t>, example</a:t>
            </a:r>
            <a:r>
              <a:rPr lang="ja-JP" altLang="en-US" sz="2000" dirty="0" smtClean="0"/>
              <a:t>（例）</a:t>
            </a:r>
            <a:r>
              <a:rPr lang="en-US" altLang="ja-JP" sz="2000" dirty="0" smtClean="0"/>
              <a:t>, process</a:t>
            </a:r>
            <a:r>
              <a:rPr lang="ja-JP" altLang="en-US" sz="2000" dirty="0" smtClean="0"/>
              <a:t>（過程）</a:t>
            </a:r>
            <a:r>
              <a:rPr lang="en-US" altLang="ja-JP" sz="2000" dirty="0" smtClean="0"/>
              <a:t>, loss</a:t>
            </a:r>
            <a:r>
              <a:rPr lang="ja-JP" altLang="en-US" sz="2000" dirty="0" smtClean="0"/>
              <a:t>（損失）</a:t>
            </a:r>
            <a:r>
              <a:rPr lang="en-US" altLang="ja-JP" sz="2000" dirty="0" smtClean="0"/>
              <a:t>, problem</a:t>
            </a:r>
            <a:r>
              <a:rPr lang="ja-JP" altLang="en-US" sz="2000" dirty="0" smtClean="0"/>
              <a:t>（問題）</a:t>
            </a:r>
            <a:r>
              <a:rPr lang="en-US" altLang="ja-JP" sz="2000" dirty="0" smtClean="0"/>
              <a:t>, situation</a:t>
            </a:r>
            <a:r>
              <a:rPr lang="ja-JP" altLang="en-US" sz="2000" dirty="0" smtClean="0"/>
              <a:t>（状況）</a:t>
            </a:r>
            <a:r>
              <a:rPr lang="en-US" altLang="ja-JP" sz="2000" dirty="0" smtClean="0"/>
              <a:t>, development</a:t>
            </a:r>
            <a:r>
              <a:rPr lang="ja-JP" altLang="en-US" sz="2000" dirty="0" smtClean="0"/>
              <a:t>（展開）</a:t>
            </a:r>
            <a:r>
              <a:rPr lang="en-US" altLang="ja-JP" sz="2000" dirty="0" smtClean="0"/>
              <a:t>, condition</a:t>
            </a:r>
            <a:r>
              <a:rPr lang="ja-JP" altLang="en-US" sz="2000" dirty="0" smtClean="0"/>
              <a:t>（条件）</a:t>
            </a:r>
            <a:r>
              <a:rPr lang="en-US" altLang="ja-JP" sz="2000" dirty="0" smtClean="0"/>
              <a:t>, activity</a:t>
            </a:r>
            <a:r>
              <a:rPr lang="ja-JP" altLang="en-US" sz="2000" dirty="0" smtClean="0"/>
              <a:t>（活動）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en-US" altLang="ja-JP" sz="2000" dirty="0"/>
              <a:t>Although rare, medication </a:t>
            </a:r>
            <a:r>
              <a:rPr lang="en-US" altLang="ja-JP" sz="2000" dirty="0">
                <a:solidFill>
                  <a:srgbClr val="FF0000"/>
                </a:solidFill>
              </a:rPr>
              <a:t>errors</a:t>
            </a:r>
            <a:r>
              <a:rPr lang="en-US" altLang="ja-JP" sz="2000" dirty="0"/>
              <a:t> can </a:t>
            </a:r>
            <a:r>
              <a:rPr lang="en-US" altLang="ja-JP" sz="2000" dirty="0">
                <a:solidFill>
                  <a:srgbClr val="FF0000"/>
                </a:solidFill>
              </a:rPr>
              <a:t>occur</a:t>
            </a:r>
            <a:r>
              <a:rPr lang="en-US" altLang="ja-JP" sz="2000" dirty="0"/>
              <a:t> in hospitals </a:t>
            </a:r>
            <a:r>
              <a:rPr lang="en-US" altLang="ja-JP" sz="2000" dirty="0" smtClean="0"/>
              <a:t>too, … (BNC, B14) </a:t>
            </a:r>
            <a:r>
              <a:rPr lang="ja-JP" altLang="en-US" sz="2000" dirty="0" smtClean="0"/>
              <a:t>「まれではあるが、医療上のエラーは病院でも起こりうる」</a:t>
            </a:r>
            <a:endParaRPr lang="en-US" altLang="ja-JP" sz="2000" dirty="0" smtClean="0"/>
          </a:p>
          <a:p>
            <a:pPr marL="0" indent="0">
              <a:buNone/>
            </a:pPr>
            <a:endParaRPr kumimoji="1" lang="en-US" altLang="ja-JP" sz="2000" dirty="0" smtClean="0"/>
          </a:p>
          <a:p>
            <a:pPr marL="0" indent="0">
              <a:buNone/>
            </a:pPr>
            <a:r>
              <a:rPr kumimoji="1" lang="ja-JP" altLang="en-US" sz="2000" dirty="0" smtClean="0"/>
              <a:t>⇒</a:t>
            </a:r>
            <a:r>
              <a:rPr kumimoji="1" lang="ja-JP" altLang="en-US" sz="2000" dirty="0" smtClean="0"/>
              <a:t>結果</a:t>
            </a:r>
            <a:r>
              <a:rPr kumimoji="1" lang="ja-JP" altLang="en-US" sz="2000" dirty="0"/>
              <a:t>と</a:t>
            </a:r>
            <a:r>
              <a:rPr kumimoji="1" lang="ja-JP" altLang="en-US" sz="2000" dirty="0" smtClean="0"/>
              <a:t>して生じる、見られる物、事（人間の行為は少ない）を記述する名詞</a:t>
            </a:r>
            <a:endParaRPr kumimoji="1" lang="en-US" altLang="ja-JP" sz="2000" dirty="0" smtClean="0"/>
          </a:p>
          <a:p>
            <a:pPr marL="0" indent="0">
              <a:buNone/>
            </a:pPr>
            <a:r>
              <a:rPr kumimoji="1" lang="ja-JP" altLang="en-US" sz="2000" dirty="0" smtClean="0"/>
              <a:t>　形式</a:t>
            </a:r>
            <a:r>
              <a:rPr kumimoji="1" lang="ja-JP" altLang="en-US" sz="2000" dirty="0" err="1" smtClean="0"/>
              <a:t>ばった</a:t>
            </a:r>
            <a:r>
              <a:rPr kumimoji="1" lang="ja-JP" altLang="en-US" sz="2000" dirty="0" smtClean="0"/>
              <a:t>語が多い（</a:t>
            </a:r>
            <a:r>
              <a:rPr kumimoji="1" lang="en-US" altLang="ja-JP" sz="2000" dirty="0" smtClean="0"/>
              <a:t>occur</a:t>
            </a:r>
            <a:r>
              <a:rPr kumimoji="1" lang="ja-JP" altLang="en-US" sz="2000" dirty="0" smtClean="0"/>
              <a:t>自体もラテン語起源で、</a:t>
            </a:r>
            <a:r>
              <a:rPr kumimoji="1" lang="en-US" altLang="ja-JP" sz="2000" dirty="0" smtClean="0"/>
              <a:t>happen</a:t>
            </a:r>
            <a:r>
              <a:rPr kumimoji="1" lang="ja-JP" altLang="en-US" sz="2000" dirty="0" smtClean="0"/>
              <a:t>より形式</a:t>
            </a:r>
            <a:r>
              <a:rPr kumimoji="1" lang="ja-JP" altLang="en-US" sz="2000" dirty="0" err="1" smtClean="0"/>
              <a:t>ばった</a:t>
            </a:r>
            <a:r>
              <a:rPr kumimoji="1" lang="ja-JP" altLang="en-US" sz="2000" dirty="0" smtClean="0"/>
              <a:t>語）。</a:t>
            </a:r>
            <a:endParaRPr kumimoji="1" lang="en-US" altLang="ja-JP" sz="2000" dirty="0" smtClean="0"/>
          </a:p>
          <a:p>
            <a:pPr marL="0" indent="0">
              <a:buNone/>
            </a:pPr>
            <a:r>
              <a:rPr lang="ja-JP" altLang="en-US" sz="2000" dirty="0" smtClean="0"/>
              <a:t>　</a:t>
            </a:r>
            <a:r>
              <a:rPr lang="en-US" altLang="ja-JP" sz="2000" dirty="0" smtClean="0"/>
              <a:t>error</a:t>
            </a:r>
            <a:r>
              <a:rPr lang="en-US" altLang="ja-JP" sz="2000" dirty="0" smtClean="0"/>
              <a:t>, accident, death, damage, disease, loss, problem</a:t>
            </a:r>
            <a:r>
              <a:rPr lang="ja-JP" altLang="en-US" sz="2000" dirty="0" smtClean="0"/>
              <a:t>など</a:t>
            </a:r>
            <a:r>
              <a:rPr lang="ja-JP" altLang="en-US" sz="2000" dirty="0" smtClean="0"/>
              <a:t>、否定的</a:t>
            </a:r>
            <a:r>
              <a:rPr lang="ja-JP" altLang="en-US" sz="2000" dirty="0" smtClean="0"/>
              <a:t>（ネガティブ）な意味合いの共起語が多い。</a:t>
            </a:r>
            <a:endParaRPr lang="en-US" altLang="ja-JP" sz="2000" dirty="0" smtClean="0"/>
          </a:p>
          <a:p>
            <a:pPr marL="0" indent="0">
              <a:buNone/>
            </a:pPr>
            <a:endParaRPr kumimoji="1" lang="en-US" altLang="ja-JP" sz="2000" dirty="0" smtClean="0"/>
          </a:p>
          <a:p>
            <a:pPr marL="0" indent="0">
              <a:buNone/>
            </a:pPr>
            <a:endParaRPr kumimoji="1" lang="ja-JP" altLang="en-US" sz="2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70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⑦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5" name="gohou10-0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357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688632" cy="576064"/>
          </a:xfrm>
        </p:spPr>
        <p:txBody>
          <a:bodyPr/>
          <a:lstStyle/>
          <a:p>
            <a:pPr algn="l"/>
            <a:r>
              <a:rPr kumimoji="1" lang="ja-JP" altLang="en-US" sz="3600" dirty="0" smtClean="0"/>
              <a:t>第</a:t>
            </a:r>
            <a:r>
              <a:rPr kumimoji="1" lang="en-US" altLang="ja-JP" sz="3600" dirty="0" smtClean="0"/>
              <a:t>10</a:t>
            </a:r>
            <a:r>
              <a:rPr kumimoji="1" lang="ja-JP" altLang="en-US" sz="3600" dirty="0" smtClean="0"/>
              <a:t>回小課題</a:t>
            </a:r>
            <a:endParaRPr kumimoji="1" lang="ja-JP" altLang="en-US" sz="36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64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⑧</a:t>
            </a:r>
            <a:endParaRPr kumimoji="1" lang="en-US" altLang="ja-JP" sz="3600" dirty="0" smtClean="0">
              <a:solidFill>
                <a:srgbClr val="FF0000"/>
              </a:solidFill>
            </a:endParaRPr>
          </a:p>
        </p:txBody>
      </p:sp>
      <p:sp>
        <p:nvSpPr>
          <p:cNvPr id="5" name="角丸四角形 4"/>
          <p:cNvSpPr/>
          <p:nvPr/>
        </p:nvSpPr>
        <p:spPr bwMode="auto">
          <a:xfrm>
            <a:off x="418416" y="908720"/>
            <a:ext cx="8400105" cy="5688632"/>
          </a:xfrm>
          <a:prstGeom prst="roundRect">
            <a:avLst>
              <a:gd name="adj" fmla="val 4637"/>
            </a:avLst>
          </a:prstGeom>
          <a:noFill/>
          <a:ln w="3175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r>
              <a:rPr kumimoji="1" lang="ja-JP" altLang="en-US" sz="18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ＭＳ Ｐゴシック" charset="-128"/>
              </a:rPr>
              <a:t>　</a:t>
            </a:r>
            <a:r>
              <a:rPr lang="ja-JP" altLang="en-US" dirty="0"/>
              <a:t>下の</a:t>
            </a:r>
            <a:r>
              <a:rPr kumimoji="1" lang="ja-JP" altLang="en-US" sz="18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ＭＳ Ｐゴシック" charset="-128"/>
              </a:rPr>
              <a:t>小課題の中から１つを選び、</a:t>
            </a:r>
            <a:r>
              <a:rPr kumimoji="1" lang="en-US" altLang="ja-JP" sz="18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ＭＳ Ｐゴシック" charset="-128"/>
              </a:rPr>
              <a:t>BNC</a:t>
            </a:r>
            <a:r>
              <a:rPr kumimoji="1" lang="ja-JP" altLang="en-US" sz="18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ＭＳ Ｐゴシック" charset="-128"/>
              </a:rPr>
              <a:t>コーパスを対象に</a:t>
            </a:r>
            <a:r>
              <a:rPr lang="ja-JP" altLang="en-US" dirty="0"/>
              <a:t>して、コロケーション分析を行い</a:t>
            </a:r>
            <a:r>
              <a:rPr lang="ja-JP" altLang="en-US" dirty="0" smtClean="0"/>
              <a:t>、結果と考察を報告</a:t>
            </a:r>
            <a:r>
              <a:rPr lang="ja-JP" altLang="en-US" dirty="0"/>
              <a:t>しなさい</a:t>
            </a:r>
            <a:r>
              <a:rPr lang="ja-JP" altLang="en-US" dirty="0" smtClean="0"/>
              <a:t>。各動詞の全ての語形を検索すること。他動詞をキーワードとし、その右側１～３語を集計範囲とすること。</a:t>
            </a:r>
            <a:r>
              <a:rPr kumimoji="1" lang="ja-JP" altLang="en-US" sz="1800" b="0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  <a:ea typeface="ＭＳ Ｐゴシック" charset="-128"/>
              </a:rPr>
              <a:t>ｔ</a:t>
            </a:r>
            <a:r>
              <a:rPr kumimoji="1" lang="ja-JP" altLang="en-US" sz="18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ＭＳ Ｐゴシック" charset="-128"/>
              </a:rPr>
              <a:t>得点２以上、</a:t>
            </a:r>
            <a:r>
              <a:rPr kumimoji="1" lang="en-US" altLang="ja-JP" sz="18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ＭＳ Ｐゴシック" charset="-128"/>
              </a:rPr>
              <a:t>z</a:t>
            </a:r>
            <a:r>
              <a:rPr kumimoji="1" lang="ja-JP" altLang="en-US" sz="18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ＭＳ Ｐゴシック" charset="-128"/>
              </a:rPr>
              <a:t>得点２以上、</a:t>
            </a:r>
            <a:r>
              <a:rPr kumimoji="1" lang="en-US" altLang="ja-JP" sz="18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ＭＳ Ｐゴシック" charset="-128"/>
              </a:rPr>
              <a:t>MI</a:t>
            </a:r>
            <a:r>
              <a:rPr kumimoji="1" lang="ja-JP" altLang="en-US" sz="18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ＭＳ Ｐゴシック" charset="-128"/>
              </a:rPr>
              <a:t>得点３以上のうち２つ以上の条件を満たす名詞を、</a:t>
            </a:r>
            <a:r>
              <a:rPr kumimoji="1" lang="en-US" altLang="ja-JP" sz="18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ＭＳ Ｐゴシック" charset="-128"/>
              </a:rPr>
              <a:t>MI</a:t>
            </a:r>
            <a:r>
              <a:rPr kumimoji="1" lang="ja-JP" altLang="en-US" sz="18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ＭＳ Ｐゴシック" charset="-128"/>
              </a:rPr>
              <a:t>得点順位で</a:t>
            </a:r>
            <a:r>
              <a:rPr kumimoji="1" lang="en-US" altLang="ja-JP" sz="18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ＭＳ Ｐゴシック" charset="-128"/>
              </a:rPr>
              <a:t>20</a:t>
            </a:r>
            <a:r>
              <a:rPr kumimoji="1" lang="ja-JP" altLang="en-US" sz="18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ＭＳ Ｐゴシック" charset="-128"/>
              </a:rPr>
              <a:t>語抽出すること。</a:t>
            </a:r>
            <a:r>
              <a:rPr lang="ja-JP" altLang="en-US" dirty="0"/>
              <a:t>小課題の提出締切を７月</a:t>
            </a:r>
            <a:r>
              <a:rPr lang="en-US" altLang="ja-JP" dirty="0"/>
              <a:t>18</a:t>
            </a:r>
            <a:r>
              <a:rPr lang="ja-JP" altLang="en-US" dirty="0"/>
              <a:t>日（土）</a:t>
            </a:r>
            <a:r>
              <a:rPr lang="en-US" altLang="ja-JP" dirty="0"/>
              <a:t>18</a:t>
            </a:r>
            <a:r>
              <a:rPr lang="ja-JP" altLang="en-US" dirty="0"/>
              <a:t>：</a:t>
            </a:r>
            <a:r>
              <a:rPr lang="en-US" altLang="ja-JP" dirty="0"/>
              <a:t>00</a:t>
            </a:r>
            <a:r>
              <a:rPr lang="ja-JP" altLang="en-US" dirty="0"/>
              <a:t>としますが、</a:t>
            </a:r>
            <a:r>
              <a:rPr lang="en-US" altLang="ja-JP" dirty="0"/>
              <a:t>17</a:t>
            </a:r>
            <a:r>
              <a:rPr lang="ja-JP" altLang="en-US" dirty="0"/>
              <a:t>日（金）</a:t>
            </a:r>
            <a:r>
              <a:rPr lang="en-US" altLang="ja-JP" dirty="0"/>
              <a:t>18</a:t>
            </a:r>
            <a:r>
              <a:rPr lang="ja-JP" altLang="en-US" dirty="0"/>
              <a:t>：</a:t>
            </a:r>
            <a:r>
              <a:rPr lang="en-US" altLang="ja-JP" dirty="0"/>
              <a:t>00</a:t>
            </a:r>
            <a:r>
              <a:rPr lang="ja-JP" altLang="en-US" dirty="0" err="1"/>
              <a:t>までの</a:t>
            </a:r>
            <a:r>
              <a:rPr lang="ja-JP" altLang="en-US" dirty="0"/>
              <a:t>早期提出を推奨します。メールの件名を</a:t>
            </a:r>
            <a:r>
              <a:rPr lang="en-US" altLang="ja-JP" dirty="0"/>
              <a:t>xxxx-gohou10</a:t>
            </a:r>
            <a:r>
              <a:rPr lang="ja-JP" altLang="en-US" dirty="0"/>
              <a:t>としてください。報告文書のファイル名を</a:t>
            </a:r>
            <a:r>
              <a:rPr lang="en-US" altLang="ja-JP" dirty="0"/>
              <a:t>xxxx-10</a:t>
            </a:r>
            <a:r>
              <a:rPr lang="ja-JP" altLang="en-US" dirty="0"/>
              <a:t>としてください。</a:t>
            </a:r>
            <a:endParaRPr lang="ja-JP" altLang="ja-JP" dirty="0"/>
          </a:p>
          <a:p>
            <a:pPr algn="l"/>
            <a:endParaRPr lang="en-US" altLang="ja-JP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8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ＭＳ Ｐゴシック" charset="-128"/>
              </a:rPr>
              <a:t>小課題１　</a:t>
            </a:r>
            <a:endParaRPr kumimoji="1" lang="en-US" altLang="ja-JP" sz="1800" b="0" i="0" u="none" strike="noStrike" cap="none" normalizeH="0" baseline="0" dirty="0" smtClean="0">
              <a:ln>
                <a:noFill/>
              </a:ln>
              <a:effectLst/>
              <a:latin typeface="Arial" charset="0"/>
              <a:ea typeface="ＭＳ Ｐゴシック" charset="-128"/>
            </a:endParaRPr>
          </a:p>
          <a:p>
            <a:pPr algn="l"/>
            <a:r>
              <a:rPr lang="ja-JP" altLang="en-US" dirty="0"/>
              <a:t>　</a:t>
            </a:r>
            <a:r>
              <a:rPr lang="ja-JP" altLang="ja-JP" dirty="0"/>
              <a:t>「～を要求する</a:t>
            </a:r>
            <a:r>
              <a:rPr lang="ja-JP" altLang="ja-JP" dirty="0" smtClean="0"/>
              <a:t>」意味</a:t>
            </a:r>
            <a:r>
              <a:rPr lang="ja-JP" altLang="en-US" dirty="0" smtClean="0"/>
              <a:t>する</a:t>
            </a:r>
            <a:r>
              <a:rPr lang="ja-JP" altLang="ja-JP" dirty="0" smtClean="0"/>
              <a:t>動詞</a:t>
            </a:r>
            <a:r>
              <a:rPr lang="en-US" altLang="ja-JP" dirty="0" smtClean="0"/>
              <a:t>demand</a:t>
            </a:r>
            <a:r>
              <a:rPr lang="en-US" altLang="ja-JP" dirty="0"/>
              <a:t>, claim, require, </a:t>
            </a:r>
            <a:r>
              <a:rPr lang="en-US" altLang="ja-JP" dirty="0" smtClean="0"/>
              <a:t>request</a:t>
            </a:r>
          </a:p>
          <a:p>
            <a:pPr algn="l"/>
            <a:r>
              <a:rPr lang="ja-JP" altLang="en-US" dirty="0" smtClean="0"/>
              <a:t>小課題２</a:t>
            </a:r>
            <a:endParaRPr lang="en-US" altLang="ja-JP" dirty="0" smtClean="0"/>
          </a:p>
          <a:p>
            <a:pPr algn="l"/>
            <a:r>
              <a:rPr lang="ja-JP" altLang="en-US" dirty="0"/>
              <a:t>　</a:t>
            </a:r>
            <a:r>
              <a:rPr lang="ja-JP" altLang="ja-JP" dirty="0"/>
              <a:t> 「～を扱う</a:t>
            </a:r>
            <a:r>
              <a:rPr lang="ja-JP" altLang="ja-JP" dirty="0" smtClean="0"/>
              <a:t>」</a:t>
            </a:r>
            <a:r>
              <a:rPr lang="ja-JP" altLang="en-US" dirty="0"/>
              <a:t>を</a:t>
            </a:r>
            <a:r>
              <a:rPr lang="ja-JP" altLang="ja-JP" dirty="0" smtClean="0"/>
              <a:t>意味</a:t>
            </a:r>
            <a:r>
              <a:rPr lang="ja-JP" altLang="en-US" dirty="0" smtClean="0"/>
              <a:t>する</a:t>
            </a:r>
            <a:r>
              <a:rPr lang="ja-JP" altLang="ja-JP" dirty="0" smtClean="0"/>
              <a:t>動詞</a:t>
            </a:r>
            <a:r>
              <a:rPr lang="en-US" altLang="ja-JP" dirty="0" smtClean="0"/>
              <a:t>handle</a:t>
            </a:r>
            <a:r>
              <a:rPr lang="en-US" altLang="ja-JP" dirty="0"/>
              <a:t>, treat, deal with,  </a:t>
            </a:r>
            <a:r>
              <a:rPr lang="en-US" altLang="ja-JP" dirty="0" smtClean="0"/>
              <a:t>manage</a:t>
            </a:r>
          </a:p>
          <a:p>
            <a:pPr algn="l"/>
            <a:r>
              <a:rPr lang="ja-JP" altLang="en-US" dirty="0" smtClean="0"/>
              <a:t>小課題３</a:t>
            </a:r>
            <a:endParaRPr lang="en-US" altLang="ja-JP" dirty="0" smtClean="0"/>
          </a:p>
          <a:p>
            <a:pPr algn="l"/>
            <a:r>
              <a:rPr lang="ja-JP" altLang="ja-JP" dirty="0"/>
              <a:t>　「～を捨てる</a:t>
            </a:r>
            <a:r>
              <a:rPr lang="ja-JP" altLang="ja-JP" dirty="0" smtClean="0"/>
              <a:t>」</a:t>
            </a:r>
            <a:r>
              <a:rPr lang="ja-JP" altLang="en-US" dirty="0"/>
              <a:t>を</a:t>
            </a:r>
            <a:r>
              <a:rPr lang="ja-JP" altLang="ja-JP" dirty="0"/>
              <a:t>意味</a:t>
            </a:r>
            <a:r>
              <a:rPr lang="ja-JP" altLang="en-US" dirty="0"/>
              <a:t>する</a:t>
            </a:r>
            <a:r>
              <a:rPr lang="ja-JP" altLang="ja-JP" dirty="0" smtClean="0"/>
              <a:t>他動詞</a:t>
            </a:r>
            <a:r>
              <a:rPr lang="en-US" altLang="ja-JP" dirty="0" smtClean="0"/>
              <a:t>discard</a:t>
            </a:r>
            <a:r>
              <a:rPr lang="en-US" altLang="ja-JP" dirty="0"/>
              <a:t>, abandon, dump, </a:t>
            </a:r>
            <a:r>
              <a:rPr lang="en-US" altLang="ja-JP" dirty="0" smtClean="0"/>
              <a:t>desert</a:t>
            </a:r>
          </a:p>
          <a:p>
            <a:pPr algn="l"/>
            <a:r>
              <a:rPr lang="ja-JP" altLang="en-US" dirty="0" smtClean="0"/>
              <a:t>小課題</a:t>
            </a:r>
            <a:r>
              <a:rPr lang="ja-JP" altLang="en-US" dirty="0"/>
              <a:t>４</a:t>
            </a:r>
            <a:endParaRPr lang="en-US" altLang="ja-JP" dirty="0"/>
          </a:p>
          <a:p>
            <a:pPr algn="l"/>
            <a:r>
              <a:rPr lang="ja-JP" altLang="en-US" dirty="0"/>
              <a:t>　</a:t>
            </a:r>
            <a:r>
              <a:rPr lang="ja-JP" altLang="ja-JP" dirty="0"/>
              <a:t> 「～を高める</a:t>
            </a:r>
            <a:r>
              <a:rPr lang="ja-JP" altLang="ja-JP" dirty="0" smtClean="0"/>
              <a:t>」</a:t>
            </a:r>
            <a:r>
              <a:rPr lang="ja-JP" altLang="en-US" dirty="0"/>
              <a:t>を</a:t>
            </a:r>
            <a:r>
              <a:rPr lang="ja-JP" altLang="ja-JP" dirty="0"/>
              <a:t>意味</a:t>
            </a:r>
            <a:r>
              <a:rPr lang="ja-JP" altLang="en-US" dirty="0"/>
              <a:t>する</a:t>
            </a:r>
            <a:r>
              <a:rPr lang="ja-JP" altLang="ja-JP" dirty="0" smtClean="0"/>
              <a:t>動詞</a:t>
            </a:r>
            <a:r>
              <a:rPr lang="en-US" altLang="ja-JP" dirty="0"/>
              <a:t>improve, enhance, promote, </a:t>
            </a:r>
            <a:r>
              <a:rPr lang="en-US" altLang="ja-JP" dirty="0" smtClean="0"/>
              <a:t>develop</a:t>
            </a:r>
            <a:endParaRPr lang="en-US" altLang="ja-JP" dirty="0"/>
          </a:p>
          <a:p>
            <a:pPr algn="l"/>
            <a:r>
              <a:rPr lang="ja-JP" altLang="en-US" dirty="0"/>
              <a:t>小課題５</a:t>
            </a:r>
            <a:endParaRPr lang="en-US" altLang="ja-JP" dirty="0"/>
          </a:p>
          <a:p>
            <a:pPr algn="l"/>
            <a:r>
              <a:rPr lang="ja-JP" altLang="en-US" dirty="0"/>
              <a:t>　</a:t>
            </a:r>
            <a:r>
              <a:rPr lang="ja-JP" altLang="ja-JP" dirty="0"/>
              <a:t>「～を認める</a:t>
            </a:r>
            <a:r>
              <a:rPr lang="ja-JP" altLang="ja-JP" dirty="0" smtClean="0"/>
              <a:t>」</a:t>
            </a:r>
            <a:r>
              <a:rPr lang="ja-JP" altLang="en-US" dirty="0"/>
              <a:t>を</a:t>
            </a:r>
            <a:r>
              <a:rPr lang="ja-JP" altLang="ja-JP" dirty="0"/>
              <a:t>意味</a:t>
            </a:r>
            <a:r>
              <a:rPr lang="ja-JP" altLang="en-US" dirty="0"/>
              <a:t>する</a:t>
            </a:r>
            <a:r>
              <a:rPr lang="ja-JP" altLang="ja-JP" dirty="0" smtClean="0"/>
              <a:t>動詞</a:t>
            </a:r>
            <a:r>
              <a:rPr lang="en-US" altLang="ja-JP" dirty="0"/>
              <a:t>admit, acknowledge, approve, </a:t>
            </a:r>
            <a:r>
              <a:rPr lang="en-US" altLang="ja-JP" dirty="0" smtClean="0"/>
              <a:t>recognize</a:t>
            </a:r>
            <a:endParaRPr lang="en-US" altLang="ja-JP" dirty="0"/>
          </a:p>
          <a:p>
            <a:pPr algn="l"/>
            <a:r>
              <a:rPr lang="ja-JP" altLang="en-US" dirty="0" smtClean="0"/>
              <a:t>小課題６</a:t>
            </a:r>
            <a:endParaRPr lang="en-US" altLang="ja-JP" dirty="0" smtClean="0"/>
          </a:p>
          <a:p>
            <a:pPr algn="l"/>
            <a:r>
              <a:rPr lang="ja-JP" altLang="en-US" dirty="0"/>
              <a:t>　</a:t>
            </a:r>
            <a:r>
              <a:rPr lang="ja-JP" altLang="en-US" dirty="0" smtClean="0"/>
              <a:t>「産み出す、引き起こす」を意味する</a:t>
            </a:r>
            <a:r>
              <a:rPr lang="en-US" altLang="ja-JP" dirty="0" smtClean="0"/>
              <a:t>produce, give rise to, cause, bring about</a:t>
            </a:r>
          </a:p>
          <a:p>
            <a:pPr algn="l"/>
            <a:endParaRPr lang="en-US" altLang="ja-JP" dirty="0"/>
          </a:p>
        </p:txBody>
      </p:sp>
      <p:pic>
        <p:nvPicPr>
          <p:cNvPr id="3" name="gohou10-0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-194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9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045455"/>
              </p:ext>
            </p:extLst>
          </p:nvPr>
        </p:nvGraphicFramePr>
        <p:xfrm>
          <a:off x="467542" y="404668"/>
          <a:ext cx="7848872" cy="6019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6106"/>
                <a:gridCol w="1656184"/>
                <a:gridCol w="961022"/>
                <a:gridCol w="1073890"/>
                <a:gridCol w="1073890"/>
                <a:gridCol w="1073890"/>
                <a:gridCol w="1073890"/>
              </a:tblGrid>
              <a:tr h="424193">
                <a:tc gridSpan="7">
                  <a:txBody>
                    <a:bodyPr/>
                    <a:lstStyle/>
                    <a:p>
                      <a:pPr algn="l" fontAlgn="ctr"/>
                      <a:r>
                        <a:rPr lang="ja-JP" altLang="en-US" sz="1600" u="none" strike="noStrike" dirty="0">
                          <a:effectLst/>
                        </a:rPr>
                        <a:t>表１　</a:t>
                      </a:r>
                      <a:r>
                        <a:rPr lang="en-US" altLang="ja-JP" sz="1600" u="none" strike="noStrike" dirty="0">
                          <a:effectLst/>
                        </a:rPr>
                        <a:t>take place</a:t>
                      </a:r>
                      <a:r>
                        <a:rPr lang="ja-JP" altLang="en-US" sz="1600" u="none" strike="noStrike" dirty="0" err="1">
                          <a:effectLst/>
                        </a:rPr>
                        <a:t>と共起</a:t>
                      </a:r>
                      <a:r>
                        <a:rPr lang="ja-JP" altLang="en-US" sz="1600" u="none" strike="noStrike" dirty="0">
                          <a:effectLst/>
                        </a:rPr>
                        <a:t>する主語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名詞</a:t>
                      </a:r>
                      <a:endParaRPr lang="en-US" altLang="ja-JP" sz="1600" u="none" strike="noStrike" dirty="0" smtClean="0">
                        <a:effectLst/>
                      </a:endParaRPr>
                    </a:p>
                    <a:p>
                      <a:pPr algn="l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>
                          <a:effectLst/>
                        </a:rPr>
                        <a:t>BNC</a:t>
                      </a:r>
                      <a:r>
                        <a:rPr lang="ja-JP" altLang="en-US" sz="1600" u="none" strike="noStrike" dirty="0">
                          <a:effectLst/>
                        </a:rPr>
                        <a:t>調べ、最少共起頻度</a:t>
                      </a:r>
                      <a:r>
                        <a:rPr lang="en-US" altLang="ja-JP" sz="1600" u="none" strike="noStrike" dirty="0">
                          <a:effectLst/>
                        </a:rPr>
                        <a:t>20</a:t>
                      </a:r>
                      <a:r>
                        <a:rPr lang="ja-JP" altLang="en-US" sz="1600" u="none" strike="noStrike" dirty="0" err="1">
                          <a:effectLst/>
                        </a:rPr>
                        <a:t>、ｔ</a:t>
                      </a:r>
                      <a:r>
                        <a:rPr lang="ja-JP" altLang="en-US" sz="1600" u="none" strike="noStrike" dirty="0">
                          <a:effectLst/>
                        </a:rPr>
                        <a:t>得点２以上かつ</a:t>
                      </a:r>
                      <a:r>
                        <a:rPr lang="en-US" altLang="ja-JP" sz="1600" u="none" strike="noStrike" dirty="0">
                          <a:effectLst/>
                        </a:rPr>
                        <a:t>MI</a:t>
                      </a:r>
                      <a:r>
                        <a:rPr lang="ja-JP" altLang="en-US" sz="1600" u="none" strike="noStrike" dirty="0">
                          <a:effectLst/>
                        </a:rPr>
                        <a:t>３以上）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8019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 smtClean="0">
                          <a:effectLst/>
                        </a:rPr>
                        <a:t>MI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順位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u="none" strike="noStrike" dirty="0">
                          <a:effectLst/>
                        </a:rPr>
                        <a:t>共起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する名詞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意味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600" u="none" strike="noStrike" dirty="0">
                          <a:effectLst/>
                        </a:rPr>
                        <a:t>集計範囲頻度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ｔ</a:t>
                      </a:r>
                      <a:r>
                        <a:rPr lang="ja-JP" altLang="en-US" sz="1600" u="none" strike="noStrike" dirty="0">
                          <a:effectLst/>
                        </a:rPr>
                        <a:t>得点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ｚ</a:t>
                      </a:r>
                      <a:r>
                        <a:rPr lang="ja-JP" altLang="en-US" sz="1600" u="none" strike="noStrike">
                          <a:effectLst/>
                        </a:rPr>
                        <a:t>得点</a:t>
                      </a:r>
                      <a:endParaRPr lang="ja-JP" altLang="en-US" sz="16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MI</a:t>
                      </a:r>
                      <a:r>
                        <a:rPr lang="ja-JP" altLang="en-US" sz="1600" u="none" strike="noStrike">
                          <a:effectLst/>
                        </a:rPr>
                        <a:t>得点</a:t>
                      </a:r>
                      <a:endParaRPr lang="ja-JP" altLang="en-US" sz="16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8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1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ceremony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式典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34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5.80</a:t>
                      </a:r>
                      <a:endParaRPr lang="en-US" altLang="ja-JP" sz="1600" b="0" i="0" u="none" strike="noStrike" dirty="0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75.77</a:t>
                      </a:r>
                      <a:endParaRPr lang="en-US" altLang="ja-JP" sz="1600" b="0" i="0" u="none" strike="noStrike" dirty="0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7.42</a:t>
                      </a:r>
                      <a:endParaRPr lang="en-US" altLang="ja-JP" sz="1600" b="0" i="0" u="none" strike="noStrike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168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2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funeral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葬式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25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4.96</a:t>
                      </a:r>
                      <a:endParaRPr lang="en-US" altLang="ja-JP" sz="1600" b="0" i="0" u="none" strike="noStrike" dirty="0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52.32</a:t>
                      </a:r>
                      <a:endParaRPr lang="en-US" altLang="ja-JP" sz="1600" b="0" i="0" u="none" strike="noStrike" dirty="0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6.80</a:t>
                      </a:r>
                      <a:endParaRPr lang="en-US" altLang="ja-JP" sz="1600" b="0" i="0" u="none" strike="noStrike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</a:tr>
              <a:tr h="2168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3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discussion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討論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111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10.43</a:t>
                      </a:r>
                      <a:endParaRPr lang="en-US" altLang="ja-JP" sz="1600" b="0" i="0" u="none" strike="noStrike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106.75</a:t>
                      </a:r>
                      <a:endParaRPr lang="en-US" altLang="ja-JP" sz="1600" b="0" i="0" u="none" strike="noStrike" dirty="0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6.71</a:t>
                      </a:r>
                      <a:endParaRPr lang="en-US" altLang="ja-JP" sz="1600" b="0" i="0" u="none" strike="noStrike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</a:tr>
              <a:tr h="2168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4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revolution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革命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45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6.64</a:t>
                      </a:r>
                      <a:endParaRPr lang="en-US" altLang="ja-JP" sz="1600" b="0" i="0" u="none" strike="noStrike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66.56</a:t>
                      </a:r>
                      <a:endParaRPr lang="en-US" altLang="ja-JP" sz="1600" b="0" i="0" u="none" strike="noStrike" dirty="0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6.65</a:t>
                      </a:r>
                      <a:endParaRPr lang="en-US" altLang="ja-JP" sz="1600" b="0" i="0" u="none" strike="noStrike" dirty="0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</a:tr>
              <a:tr h="2168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5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negotiation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交渉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40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6.25</a:t>
                      </a:r>
                      <a:endParaRPr lang="en-US" altLang="ja-JP" sz="1600" b="0" i="0" u="none" strike="noStrike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59.51</a:t>
                      </a:r>
                      <a:endParaRPr lang="en-US" altLang="ja-JP" sz="1600" b="0" i="0" u="none" strike="noStrike" dirty="0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6.50</a:t>
                      </a:r>
                      <a:endParaRPr lang="en-US" altLang="ja-JP" sz="1600" b="0" i="0" u="none" strike="noStrike" dirty="0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</a:tr>
              <a:tr h="2168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6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consultation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相談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24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4.84</a:t>
                      </a:r>
                      <a:endParaRPr lang="en-US" altLang="ja-JP" sz="1600" b="0" i="0" u="none" strike="noStrike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46.15</a:t>
                      </a:r>
                      <a:endParaRPr lang="en-US" altLang="ja-JP" sz="1600" b="0" i="0" u="none" strike="noStrike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6.50</a:t>
                      </a:r>
                      <a:endParaRPr lang="en-US" altLang="ja-JP" sz="1600" b="0" i="0" u="none" strike="noStrike" dirty="0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</a:tr>
              <a:tr h="2168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7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demonstration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例証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27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5.14</a:t>
                      </a:r>
                      <a:endParaRPr lang="en-US" altLang="ja-JP" sz="1600" b="0" i="0" u="none" strike="noStrike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48.61</a:t>
                      </a:r>
                      <a:endParaRPr lang="en-US" altLang="ja-JP" sz="1600" b="0" i="0" u="none" strike="noStrike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6.48</a:t>
                      </a:r>
                      <a:endParaRPr lang="en-US" altLang="ja-JP" sz="1600" b="0" i="0" u="none" strike="noStrike" dirty="0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</a:tr>
              <a:tr h="2168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8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incident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事件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42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6.41</a:t>
                      </a:r>
                      <a:endParaRPr lang="en-US" altLang="ja-JP" sz="1600" b="0" i="0" u="none" strike="noStrike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60.16</a:t>
                      </a:r>
                      <a:endParaRPr lang="en-US" altLang="ja-JP" sz="1600" b="0" i="0" u="none" strike="noStrike" dirty="0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6.46</a:t>
                      </a:r>
                      <a:endParaRPr lang="en-US" altLang="ja-JP" sz="1600" b="0" i="0" u="none" strike="noStrike" dirty="0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</a:tr>
              <a:tr h="2168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9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event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出来事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145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11.88</a:t>
                      </a:r>
                      <a:endParaRPr lang="en-US" altLang="ja-JP" sz="1600" b="0" i="0" u="none" strike="noStrike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103.76</a:t>
                      </a:r>
                      <a:endParaRPr lang="en-US" altLang="ja-JP" sz="1600" b="0" i="0" u="none" strike="noStrike" dirty="0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6.25</a:t>
                      </a:r>
                      <a:endParaRPr lang="en-US" altLang="ja-JP" sz="1600" b="0" i="0" u="none" strike="noStrike" dirty="0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</a:tr>
              <a:tr h="2168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10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debate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論争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51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7.02</a:t>
                      </a:r>
                      <a:endParaRPr lang="en-US" altLang="ja-JP" sz="1600" b="0" i="0" u="none" strike="noStrike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53.56</a:t>
                      </a:r>
                      <a:endParaRPr lang="en-US" altLang="ja-JP" sz="1600" b="0" i="0" u="none" strike="noStrike" dirty="0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5.86</a:t>
                      </a:r>
                      <a:endParaRPr lang="en-US" altLang="ja-JP" sz="1600" b="0" i="0" u="none" strike="noStrike" dirty="0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</a:tr>
              <a:tr h="2168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11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meeting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会合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134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11.37</a:t>
                      </a:r>
                      <a:endParaRPr lang="en-US" altLang="ja-JP" sz="1600" b="0" i="0" u="none" strike="noStrike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85.29</a:t>
                      </a:r>
                      <a:endParaRPr lang="en-US" altLang="ja-JP" sz="1600" b="0" i="0" u="none" strike="noStrike" dirty="0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5.81</a:t>
                      </a:r>
                      <a:endParaRPr lang="en-US" altLang="ja-JP" sz="1600" b="0" i="0" u="none" strike="noStrike" dirty="0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</a:tr>
              <a:tr h="2168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12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change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変化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310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17.28</a:t>
                      </a:r>
                      <a:endParaRPr lang="en-US" altLang="ja-JP" sz="1600" b="0" i="0" u="none" strike="noStrike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127.43</a:t>
                      </a:r>
                      <a:endParaRPr lang="en-US" altLang="ja-JP" sz="1600" b="0" i="0" u="none" strike="noStrike" dirty="0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5.76</a:t>
                      </a:r>
                      <a:endParaRPr lang="en-US" altLang="ja-JP" sz="1600" b="0" i="0" u="none" strike="noStrike" dirty="0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</a:tr>
              <a:tr h="2168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13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development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展開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130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11.10</a:t>
                      </a:r>
                      <a:endParaRPr lang="en-US" altLang="ja-JP" sz="1600" b="0" i="0" u="none" strike="noStrike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68.49</a:t>
                      </a:r>
                      <a:endParaRPr lang="en-US" altLang="ja-JP" sz="1600" b="0" i="0" u="none" strike="noStrike" dirty="0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5.25</a:t>
                      </a:r>
                      <a:endParaRPr lang="en-US" altLang="ja-JP" sz="1600" b="0" i="0" u="none" strike="noStrike" dirty="0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</a:tr>
              <a:tr h="2168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14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conference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会議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39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6.08</a:t>
                      </a:r>
                      <a:endParaRPr lang="en-US" altLang="ja-JP" sz="1600" b="0" i="0" u="none" strike="noStrike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37.51</a:t>
                      </a:r>
                      <a:endParaRPr lang="en-US" altLang="ja-JP" sz="1600" b="0" i="0" u="none" strike="noStrike" dirty="0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5.25</a:t>
                      </a:r>
                      <a:endParaRPr lang="en-US" altLang="ja-JP" sz="1600" b="0" i="0" u="none" strike="noStrike" dirty="0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</a:tr>
              <a:tr h="2168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15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session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会期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22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4.56</a:t>
                      </a:r>
                      <a:endParaRPr lang="en-US" altLang="ja-JP" sz="1600" b="0" i="0" u="none" strike="noStrike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27.68</a:t>
                      </a:r>
                      <a:endParaRPr lang="en-US" altLang="ja-JP" sz="1600" b="0" i="0" u="none" strike="noStrike" dirty="0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5.20</a:t>
                      </a:r>
                      <a:endParaRPr lang="en-US" altLang="ja-JP" sz="1600" b="0" i="0" u="none" strike="noStrike" dirty="0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</a:tr>
              <a:tr h="2168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16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activity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活動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74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8.36</a:t>
                      </a:r>
                      <a:endParaRPr lang="en-US" altLang="ja-JP" sz="1600" b="0" i="0" u="none" strike="noStrike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49.57</a:t>
                      </a:r>
                      <a:endParaRPr lang="en-US" altLang="ja-JP" sz="1600" b="0" i="0" u="none" strike="noStrike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5.14</a:t>
                      </a:r>
                      <a:endParaRPr lang="en-US" altLang="ja-JP" sz="1600" b="0" i="0" u="none" strike="noStrike" dirty="0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</a:tr>
              <a:tr h="2168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17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trial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公判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26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4.95</a:t>
                      </a:r>
                      <a:endParaRPr lang="en-US" altLang="ja-JP" sz="1600" b="0" i="0" u="none" strike="noStrike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28.48</a:t>
                      </a:r>
                      <a:endParaRPr lang="en-US" altLang="ja-JP" sz="1600" b="0" i="0" u="none" strike="noStrike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5.05</a:t>
                      </a:r>
                      <a:endParaRPr lang="en-US" altLang="ja-JP" sz="1600" b="0" i="0" u="none" strike="noStrike" dirty="0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</a:tr>
              <a:tr h="2168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18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election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選挙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41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6.18</a:t>
                      </a:r>
                      <a:endParaRPr lang="en-US" altLang="ja-JP" sz="1600" b="0" i="0" u="none" strike="noStrike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33.10</a:t>
                      </a:r>
                      <a:endParaRPr lang="en-US" altLang="ja-JP" sz="1600" b="0" i="0" u="none" strike="noStrike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4.84</a:t>
                      </a:r>
                      <a:endParaRPr lang="en-US" altLang="ja-JP" sz="1600" b="0" i="0" u="none" strike="noStrike" dirty="0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</a:tr>
              <a:tr h="2168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19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learning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学習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23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4.62</a:t>
                      </a:r>
                      <a:endParaRPr lang="en-US" altLang="ja-JP" sz="1600" b="0" i="0" u="none" strike="noStrike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24.16</a:t>
                      </a:r>
                      <a:endParaRPr lang="en-US" altLang="ja-JP" sz="1600" b="0" i="0" u="none" strike="noStrike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4.77</a:t>
                      </a:r>
                      <a:endParaRPr lang="en-US" altLang="ja-JP" sz="1600" b="0" i="0" u="none" strike="noStrike" dirty="0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/>
                </a:tc>
              </a:tr>
              <a:tr h="2168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20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process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過程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57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7.20</a:t>
                      </a:r>
                      <a:endParaRPr lang="en-US" altLang="ja-JP" sz="1600" b="0" i="0" u="none" strike="noStrike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33.44</a:t>
                      </a:r>
                      <a:endParaRPr lang="en-US" altLang="ja-JP" sz="1600" b="0" i="0" u="none" strike="noStrike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4.43</a:t>
                      </a:r>
                      <a:endParaRPr lang="en-US" altLang="ja-JP" sz="1600" b="0" i="0" u="none" strike="noStrike" dirty="0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8472463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⑨</a:t>
            </a:r>
            <a:endParaRPr kumimoji="1" lang="en-US" altLang="ja-JP" sz="36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939965"/>
      </p:ext>
    </p:extLst>
  </p:cSld>
  <p:clrMapOvr>
    <a:masterClrMapping/>
  </p:clrMapOvr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2649</TotalTime>
  <Words>676</Words>
  <Application>Microsoft Office PowerPoint</Application>
  <PresentationFormat>画面に合わせる (4:3)</PresentationFormat>
  <Paragraphs>239</Paragraphs>
  <Slides>9</Slides>
  <Notes>0</Notes>
  <HiddenSlides>0</HiddenSlides>
  <MMClips>8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0" baseType="lpstr">
      <vt:lpstr>標準デザイン</vt:lpstr>
      <vt:lpstr>類義語のコロケーション分析</vt:lpstr>
      <vt:lpstr>作業例題</vt:lpstr>
      <vt:lpstr>検索と集計</vt:lpstr>
      <vt:lpstr>コロケーション分析</vt:lpstr>
      <vt:lpstr>happenと共起する主語名詞</vt:lpstr>
      <vt:lpstr>take placeと共起する主語名詞</vt:lpstr>
      <vt:lpstr>occurと共起する主語名詞</vt:lpstr>
      <vt:lpstr>第10回小課題</vt:lpstr>
      <vt:lpstr>PowerPoint プレゼンテーション</vt:lpstr>
    </vt:vector>
  </TitlesOfParts>
  <Company>Fukuda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母音の種類と発音</dc:title>
  <dc:creator>Kaoru</dc:creator>
  <cp:lastModifiedBy>福田薫</cp:lastModifiedBy>
  <cp:revision>106</cp:revision>
  <cp:lastPrinted>2020-05-19T23:45:43Z</cp:lastPrinted>
  <dcterms:created xsi:type="dcterms:W3CDTF">2009-04-20T15:05:58Z</dcterms:created>
  <dcterms:modified xsi:type="dcterms:W3CDTF">2020-07-11T06:22:41Z</dcterms:modified>
</cp:coreProperties>
</file>