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5"/>
  </p:handoutMasterIdLst>
  <p:sldIdLst>
    <p:sldId id="309" r:id="rId2"/>
    <p:sldId id="297" r:id="rId3"/>
    <p:sldId id="298" r:id="rId4"/>
    <p:sldId id="312" r:id="rId5"/>
    <p:sldId id="299" r:id="rId6"/>
    <p:sldId id="300" r:id="rId7"/>
    <p:sldId id="310" r:id="rId8"/>
    <p:sldId id="311" r:id="rId9"/>
    <p:sldId id="313" r:id="rId10"/>
    <p:sldId id="305" r:id="rId11"/>
    <p:sldId id="306" r:id="rId12"/>
    <p:sldId id="315" r:id="rId13"/>
    <p:sldId id="314" r:id="rId14"/>
  </p:sldIdLst>
  <p:sldSz cx="9144000" cy="6858000" type="screen4x3"/>
  <p:notesSz cx="6797675" cy="9926638"/>
  <p:defaultTextStyle>
    <a:defPPr>
      <a:defRPr lang="ja-JP"/>
    </a:defPPr>
    <a:lvl1pPr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340" y="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ja-JP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ja-JP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ja-JP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E695C75-049A-4511-ACEF-D96AE7B1706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06544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6BDBA9-DC01-4B39-BEF0-0E0B9CCC4C1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15607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493F57-4440-4EDE-9AB9-DFCED0A7817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73436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CC080-263D-4556-B0DE-DC01733ADDD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53211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83DBFE-9F72-4838-AAF8-D1F73EEE16C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24054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AA5734-75DB-40C1-B915-D5ABF8A2427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02127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31979B-3D2A-4EF0-94CF-91CE344A675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33328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453231-6DD3-4068-8131-660A04AC40B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1265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74EEFD-87C5-4AC0-AD32-9B3D958153B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67025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6E4CD8-353D-44ED-89CD-66FF08984B0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81947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4BC0B-DB3D-4D43-BDAD-DDCED375B44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69259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DFEA2F-CE7D-4C85-ABE7-AD14C27FE8E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96446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71F5C47-DD10-455F-98BB-D38008A4DC92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 smtClean="0"/>
              <a:t>開始・終了を表す動詞</a:t>
            </a:r>
            <a:r>
              <a:rPr kumimoji="1" lang="ja-JP" altLang="en-US" dirty="0" smtClean="0"/>
              <a:t>の生産性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dirty="0" smtClean="0"/>
              <a:t>「英語</a:t>
            </a:r>
            <a:r>
              <a:rPr kumimoji="1" lang="ja-JP" altLang="en-US" dirty="0" smtClean="0"/>
              <a:t>語法調査」</a:t>
            </a:r>
            <a:endParaRPr kumimoji="1" lang="en-US" altLang="ja-JP" dirty="0" smtClean="0"/>
          </a:p>
          <a:p>
            <a:r>
              <a:rPr lang="ja-JP" altLang="en-US" dirty="0" smtClean="0"/>
              <a:t>第</a:t>
            </a:r>
            <a:r>
              <a:rPr lang="en-US" altLang="ja-JP" dirty="0"/>
              <a:t>12</a:t>
            </a:r>
            <a:r>
              <a:rPr lang="ja-JP" altLang="en-US" dirty="0" smtClean="0"/>
              <a:t>回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46373" y="46351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0000"/>
                </a:solidFill>
              </a:rPr>
              <a:t>①</a:t>
            </a:r>
            <a:endParaRPr kumimoji="1" lang="ja-JP" altLang="en-US" sz="4000" dirty="0">
              <a:solidFill>
                <a:srgbClr val="FF0000"/>
              </a:solidFill>
            </a:endParaRPr>
          </a:p>
        </p:txBody>
      </p:sp>
      <p:pic>
        <p:nvPicPr>
          <p:cNvPr id="5" name="gohou12-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91986" y="8550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1034" y="179272"/>
            <a:ext cx="5688632" cy="792088"/>
          </a:xfrm>
        </p:spPr>
        <p:txBody>
          <a:bodyPr/>
          <a:lstStyle/>
          <a:p>
            <a:r>
              <a:rPr kumimoji="1" lang="ja-JP" altLang="en-US" sz="3600" dirty="0" smtClean="0"/>
              <a:t>「開始」動詞対「終了」動詞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4857403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2000" dirty="0" smtClean="0"/>
              <a:t>表３</a:t>
            </a:r>
            <a:r>
              <a:rPr lang="ja-JP" altLang="en-US" sz="2000" dirty="0"/>
              <a:t>　「開始」</a:t>
            </a:r>
            <a:r>
              <a:rPr lang="ja-JP" altLang="en-US" sz="2000" dirty="0" smtClean="0"/>
              <a:t>動詞と「</a:t>
            </a:r>
            <a:r>
              <a:rPr lang="ja-JP" altLang="en-US" sz="2000" dirty="0"/>
              <a:t>終了」</a:t>
            </a:r>
            <a:r>
              <a:rPr lang="ja-JP" altLang="en-US" sz="2000" dirty="0" smtClean="0"/>
              <a:t>動詞の生産性指標</a:t>
            </a:r>
            <a:r>
              <a:rPr kumimoji="1" lang="ja-JP" altLang="en-US" sz="2000" dirty="0" smtClean="0"/>
              <a:t>（</a:t>
            </a:r>
            <a:r>
              <a:rPr kumimoji="1" lang="en-US" altLang="ja-JP" sz="2000" dirty="0" smtClean="0"/>
              <a:t>BNC</a:t>
            </a:r>
            <a:r>
              <a:rPr kumimoji="1" lang="ja-JP" altLang="en-US" sz="2000" dirty="0" smtClean="0"/>
              <a:t>コーパス調べ）</a:t>
            </a:r>
            <a:endParaRPr kumimoji="1" lang="en-US" altLang="ja-JP" sz="2000" dirty="0" smtClean="0"/>
          </a:p>
          <a:p>
            <a:pPr marL="0" indent="0">
              <a:buNone/>
            </a:pPr>
            <a:endParaRPr kumimoji="1" lang="ja-JP" altLang="en-US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66" y="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⑩</a:t>
            </a:r>
            <a:endParaRPr kumimoji="1" lang="en-US" altLang="ja-JP" sz="3600" dirty="0" smtClean="0">
              <a:solidFill>
                <a:srgbClr val="FF0000"/>
              </a:solidFill>
            </a:endParaRPr>
          </a:p>
        </p:txBody>
      </p:sp>
      <p:graphicFrame>
        <p:nvGraphicFramePr>
          <p:cNvPr id="5" name="コンテンツ プレースホルダー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786938"/>
              </p:ext>
            </p:extLst>
          </p:nvPr>
        </p:nvGraphicFramePr>
        <p:xfrm>
          <a:off x="373792" y="1484785"/>
          <a:ext cx="8098673" cy="4680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7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25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346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4871">
                <a:tc>
                  <a:txBody>
                    <a:bodyPr/>
                    <a:lstStyle/>
                    <a:p>
                      <a:r>
                        <a:rPr kumimoji="1" lang="ja-JP" altLang="en-US" dirty="0" smtClean="0">
                          <a:solidFill>
                            <a:schemeClr val="tx1"/>
                          </a:solidFill>
                        </a:rPr>
                        <a:t>「開始」動詞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 smtClean="0">
                          <a:solidFill>
                            <a:schemeClr val="tx1"/>
                          </a:solidFill>
                        </a:rPr>
                        <a:t>生産性指標　　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>
                          <a:solidFill>
                            <a:schemeClr val="tx1"/>
                          </a:solidFill>
                        </a:rPr>
                        <a:t>「終了」動詞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 smtClean="0">
                          <a:solidFill>
                            <a:schemeClr val="tx1"/>
                          </a:solidFill>
                        </a:rPr>
                        <a:t>生産性指標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517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begin to V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15.36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end </a:t>
                      </a:r>
                      <a:r>
                        <a:rPr kumimoji="1" lang="en-US" altLang="ja-JP" dirty="0" err="1" smtClean="0">
                          <a:solidFill>
                            <a:schemeClr val="tx1"/>
                          </a:solidFill>
                        </a:rPr>
                        <a:t>Ving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9.22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517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begin </a:t>
                      </a:r>
                      <a:r>
                        <a:rPr kumimoji="1" lang="en-US" altLang="ja-JP" dirty="0" err="1" smtClean="0">
                          <a:solidFill>
                            <a:schemeClr val="tx1"/>
                          </a:solidFill>
                        </a:rPr>
                        <a:t>Ving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16.47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kumimoji="1" lang="en-US" altLang="ja-JP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finish </a:t>
                      </a:r>
                      <a:r>
                        <a:rPr kumimoji="1" lang="en-US" altLang="ja-JP" dirty="0" err="1" smtClean="0">
                          <a:solidFill>
                            <a:schemeClr val="tx1"/>
                          </a:solidFill>
                        </a:rPr>
                        <a:t>Ving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10.21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517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start to V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15.97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kumimoji="1" lang="en-US" altLang="ja-JP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stop </a:t>
                      </a:r>
                      <a:r>
                        <a:rPr kumimoji="1" lang="en-US" altLang="ja-JP" dirty="0" err="1" smtClean="0">
                          <a:solidFill>
                            <a:schemeClr val="tx1"/>
                          </a:solidFill>
                        </a:rPr>
                        <a:t>Ving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12.20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517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start </a:t>
                      </a:r>
                      <a:r>
                        <a:rPr kumimoji="1" lang="en-US" altLang="ja-JP" dirty="0" err="1" smtClean="0">
                          <a:solidFill>
                            <a:schemeClr val="tx1"/>
                          </a:solidFill>
                        </a:rPr>
                        <a:t>Ving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13.57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quit </a:t>
                      </a:r>
                      <a:r>
                        <a:rPr kumimoji="1" lang="en-US" altLang="ja-JP" dirty="0" err="1" smtClean="0">
                          <a:solidFill>
                            <a:schemeClr val="tx1"/>
                          </a:solidFill>
                        </a:rPr>
                        <a:t>Ving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5.42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9517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commence to V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3.95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complete </a:t>
                      </a:r>
                      <a:r>
                        <a:rPr kumimoji="1" lang="en-US" altLang="ja-JP" dirty="0" err="1" smtClean="0">
                          <a:solidFill>
                            <a:schemeClr val="tx1"/>
                          </a:solidFill>
                        </a:rPr>
                        <a:t>Ving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8.00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9517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commence </a:t>
                      </a:r>
                      <a:r>
                        <a:rPr kumimoji="1" lang="en-US" altLang="ja-JP" dirty="0" err="1" smtClean="0">
                          <a:solidFill>
                            <a:schemeClr val="tx1"/>
                          </a:solidFill>
                        </a:rPr>
                        <a:t>Ving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5.54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turn out to V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2.14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9517"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cease to V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8.32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9517"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cease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baseline="0" dirty="0" err="1" smtClean="0">
                          <a:solidFill>
                            <a:schemeClr val="tx1"/>
                          </a:solidFill>
                        </a:rPr>
                        <a:t>Ving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7.42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9517">
                <a:tc>
                  <a:txBody>
                    <a:bodyPr/>
                    <a:lstStyle/>
                    <a:p>
                      <a:r>
                        <a:rPr kumimoji="1" lang="ja-JP" altLang="en-US" dirty="0" smtClean="0">
                          <a:solidFill>
                            <a:schemeClr val="tx1"/>
                          </a:solidFill>
                        </a:rPr>
                        <a:t>平均値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11.81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>
                          <a:solidFill>
                            <a:schemeClr val="tx1"/>
                          </a:solidFill>
                        </a:rPr>
                        <a:t>平均値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7.87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395536" y="6328062"/>
            <a:ext cx="8204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dirty="0" smtClean="0"/>
              <a:t>「開始」動詞の生産性指標が、「終了」動詞の生産性指標よりも高い、と推測</a:t>
            </a:r>
            <a:r>
              <a:rPr lang="ja-JP" altLang="en-US" dirty="0"/>
              <a:t>され</a:t>
            </a:r>
            <a:r>
              <a:rPr lang="ja-JP" altLang="en-US" dirty="0" smtClean="0"/>
              <a:t>る。</a:t>
            </a:r>
            <a:endParaRPr kumimoji="1" lang="ja-JP" altLang="en-US" dirty="0"/>
          </a:p>
        </p:txBody>
      </p:sp>
      <p:pic>
        <p:nvPicPr>
          <p:cNvPr id="7" name="gohou12-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18467" y="108456"/>
            <a:ext cx="381559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69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688632" cy="792088"/>
          </a:xfrm>
        </p:spPr>
        <p:txBody>
          <a:bodyPr/>
          <a:lstStyle/>
          <a:p>
            <a:pPr algn="l"/>
            <a:r>
              <a:rPr kumimoji="1" lang="ja-JP" altLang="en-US" sz="3600" dirty="0" smtClean="0"/>
              <a:t>第</a:t>
            </a:r>
            <a:r>
              <a:rPr kumimoji="1" lang="en-US" altLang="ja-JP" sz="3600" dirty="0" smtClean="0"/>
              <a:t>12</a:t>
            </a:r>
            <a:r>
              <a:rPr kumimoji="1" lang="ja-JP" altLang="en-US" sz="3600" dirty="0" smtClean="0"/>
              <a:t>回小課題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824536"/>
          </a:xfrm>
          <a:ln w="31750">
            <a:solidFill>
              <a:srgbClr val="C00000"/>
            </a:solidFill>
            <a:prstDash val="sysDash"/>
          </a:ln>
        </p:spPr>
        <p:txBody>
          <a:bodyPr/>
          <a:lstStyle/>
          <a:p>
            <a:pPr marL="0" indent="0">
              <a:buNone/>
            </a:pPr>
            <a:r>
              <a:rPr kumimoji="1" lang="ja-JP" altLang="en-US" sz="2000" dirty="0" smtClean="0"/>
              <a:t>小課題１～３のうち１つを選んで、調査と分析を行い、結果と考察</a:t>
            </a:r>
            <a:r>
              <a:rPr kumimoji="1" lang="ja-JP" altLang="en-US" sz="2000" dirty="0" smtClean="0"/>
              <a:t>を報告文にまとめて、</a:t>
            </a:r>
            <a:r>
              <a:rPr lang="ja-JP" altLang="en-US" sz="2000" dirty="0" smtClean="0"/>
              <a:t>８月</a:t>
            </a:r>
            <a:r>
              <a:rPr lang="ja-JP" altLang="en-US" sz="2000" dirty="0" smtClean="0"/>
              <a:t>１日（土）</a:t>
            </a:r>
            <a:r>
              <a:rPr lang="en-US" altLang="ja-JP" sz="2000" dirty="0" smtClean="0"/>
              <a:t>18</a:t>
            </a:r>
            <a:r>
              <a:rPr lang="ja-JP" altLang="en-US" sz="2000" dirty="0" smtClean="0"/>
              <a:t>：</a:t>
            </a:r>
            <a:r>
              <a:rPr lang="en-US" altLang="ja-JP" sz="2000" dirty="0" smtClean="0"/>
              <a:t>00</a:t>
            </a:r>
            <a:r>
              <a:rPr lang="ja-JP" altLang="en-US" sz="2000" dirty="0" err="1" smtClean="0"/>
              <a:t>までに</a:t>
            </a:r>
            <a:r>
              <a:rPr lang="ja-JP" altLang="en-US" sz="2000" dirty="0" smtClean="0"/>
              <a:t>メール添付で提出</a:t>
            </a:r>
            <a:r>
              <a:rPr kumimoji="1" lang="ja-JP" altLang="en-US" sz="2000" dirty="0" smtClean="0"/>
              <a:t>しなさい</a:t>
            </a:r>
            <a:r>
              <a:rPr kumimoji="1" lang="ja-JP" altLang="en-US" sz="2000" dirty="0" smtClean="0"/>
              <a:t>。７月</a:t>
            </a:r>
            <a:r>
              <a:rPr kumimoji="1" lang="en-US" altLang="ja-JP" sz="2000" dirty="0" smtClean="0"/>
              <a:t>31</a:t>
            </a:r>
            <a:r>
              <a:rPr kumimoji="1" lang="ja-JP" altLang="en-US" sz="2000" dirty="0" smtClean="0"/>
              <a:t>日（金）</a:t>
            </a:r>
            <a:r>
              <a:rPr kumimoji="1" lang="en-US" altLang="ja-JP" sz="2000" dirty="0" smtClean="0"/>
              <a:t>18</a:t>
            </a:r>
            <a:r>
              <a:rPr kumimoji="1" lang="ja-JP" altLang="en-US" sz="2000" dirty="0" smtClean="0"/>
              <a:t>：</a:t>
            </a:r>
            <a:r>
              <a:rPr kumimoji="1" lang="en-US" altLang="ja-JP" sz="2000" dirty="0" smtClean="0"/>
              <a:t>00</a:t>
            </a:r>
            <a:r>
              <a:rPr kumimoji="1" lang="ja-JP" altLang="en-US" sz="2000" dirty="0" err="1" smtClean="0"/>
              <a:t>までの</a:t>
            </a:r>
            <a:r>
              <a:rPr kumimoji="1" lang="ja-JP" altLang="en-US" sz="2000" dirty="0" smtClean="0"/>
              <a:t>早期提出を推奨します。なお、メールの件名を</a:t>
            </a:r>
            <a:r>
              <a:rPr kumimoji="1" lang="en-US" altLang="ja-JP" sz="2000" dirty="0" smtClean="0"/>
              <a:t>xxxx-gohou</a:t>
            </a:r>
            <a:r>
              <a:rPr lang="en-US" altLang="ja-JP" sz="2000" dirty="0" smtClean="0"/>
              <a:t>10</a:t>
            </a:r>
            <a:r>
              <a:rPr lang="ja-JP" altLang="en-US" sz="2000" dirty="0" smtClean="0"/>
              <a:t>とし、</a:t>
            </a:r>
            <a:r>
              <a:rPr kumimoji="1" lang="ja-JP" altLang="en-US" sz="2000" dirty="0" smtClean="0"/>
              <a:t>報告文のファイル名を</a:t>
            </a:r>
            <a:r>
              <a:rPr kumimoji="1" lang="en-US" altLang="ja-JP" sz="2000" dirty="0" smtClean="0"/>
              <a:t>xxxx-10</a:t>
            </a:r>
            <a:r>
              <a:rPr kumimoji="1" lang="ja-JP" altLang="en-US" sz="2000" dirty="0" smtClean="0"/>
              <a:t>としなさい</a:t>
            </a:r>
            <a:r>
              <a:rPr kumimoji="1" lang="ja-JP" altLang="en-US" sz="2000" dirty="0" smtClean="0"/>
              <a:t>。（</a:t>
            </a:r>
            <a:r>
              <a:rPr kumimoji="1" lang="en-US" altLang="ja-JP" sz="2000" dirty="0" err="1" smtClean="0"/>
              <a:t>xxxx</a:t>
            </a:r>
            <a:r>
              <a:rPr kumimoji="1" lang="ja-JP" altLang="en-US" sz="2000" dirty="0" smtClean="0"/>
              <a:t>は学生番号４桁の数字）</a:t>
            </a:r>
            <a:endParaRPr kumimoji="1" lang="en-US" altLang="ja-JP" sz="2000" dirty="0" smtClean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r>
              <a:rPr kumimoji="1" lang="ja-JP" altLang="en-US" sz="2000" dirty="0" smtClean="0"/>
              <a:t>小課題１</a:t>
            </a:r>
            <a:endParaRPr kumimoji="1" lang="en-US" altLang="ja-JP" sz="2000" dirty="0" smtClean="0"/>
          </a:p>
          <a:p>
            <a:pPr marL="0" indent="0">
              <a:buNone/>
            </a:pPr>
            <a:r>
              <a:rPr lang="ja-JP" altLang="en-US" sz="2000" dirty="0"/>
              <a:t>　</a:t>
            </a:r>
            <a:r>
              <a:rPr lang="ja-JP" altLang="en-US" sz="2000" dirty="0" smtClean="0"/>
              <a:t>「</a:t>
            </a:r>
            <a:r>
              <a:rPr lang="ja-JP" altLang="en-US" sz="2000" dirty="0" err="1" smtClean="0"/>
              <a:t>～し続ける</a:t>
            </a:r>
            <a:r>
              <a:rPr lang="ja-JP" altLang="en-US" sz="2000" dirty="0" smtClean="0"/>
              <a:t>」という継続の意味を表す動詞表現として、</a:t>
            </a:r>
            <a:r>
              <a:rPr lang="en-US" altLang="ja-JP" sz="2000" dirty="0" smtClean="0"/>
              <a:t>go on </a:t>
            </a:r>
            <a:r>
              <a:rPr lang="en-US" altLang="ja-JP" sz="2000" dirty="0" err="1" smtClean="0"/>
              <a:t>Ving</a:t>
            </a:r>
            <a:r>
              <a:rPr lang="en-US" altLang="ja-JP" sz="2000" dirty="0" smtClean="0"/>
              <a:t>, keep </a:t>
            </a:r>
            <a:r>
              <a:rPr lang="en-US" altLang="ja-JP" sz="2000" dirty="0" err="1" smtClean="0"/>
              <a:t>Ving</a:t>
            </a:r>
            <a:r>
              <a:rPr lang="en-US" altLang="ja-JP" sz="2000" dirty="0" smtClean="0"/>
              <a:t>, keep on </a:t>
            </a:r>
            <a:r>
              <a:rPr lang="en-US" altLang="ja-JP" sz="2000" dirty="0" err="1" smtClean="0"/>
              <a:t>Ving</a:t>
            </a:r>
            <a:r>
              <a:rPr lang="en-US" altLang="ja-JP" sz="2000" dirty="0" smtClean="0"/>
              <a:t>, continue to V, continue </a:t>
            </a:r>
            <a:r>
              <a:rPr lang="en-US" altLang="ja-JP" sz="2000" dirty="0" err="1" smtClean="0"/>
              <a:t>Ving</a:t>
            </a:r>
            <a:r>
              <a:rPr lang="en-US" altLang="ja-JP" sz="2000" dirty="0" smtClean="0"/>
              <a:t> </a:t>
            </a:r>
            <a:r>
              <a:rPr lang="ja-JP" altLang="en-US" sz="2000" dirty="0" smtClean="0"/>
              <a:t>がある。</a:t>
            </a:r>
            <a:r>
              <a:rPr lang="en-US" altLang="ja-JP" sz="2000" dirty="0" smtClean="0"/>
              <a:t>BNC</a:t>
            </a:r>
            <a:r>
              <a:rPr lang="ja-JP" altLang="en-US" sz="2000" dirty="0" smtClean="0"/>
              <a:t>コーパスを対象にして、これらの「継続動詞」の生産性指標を調べ、結果を検討しなさい。開始動詞や終了動詞の生産性指標と比較しなさい。</a:t>
            </a:r>
            <a:endParaRPr lang="en-US" altLang="ja-JP" sz="2000" dirty="0" smtClean="0"/>
          </a:p>
          <a:p>
            <a:pPr marL="0" indent="0">
              <a:buNone/>
            </a:pPr>
            <a:endParaRPr kumimoji="1" lang="en-US" altLang="ja-JP" sz="2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65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⑪</a:t>
            </a:r>
            <a:endParaRPr kumimoji="1" lang="en-US" altLang="ja-JP" sz="3600" dirty="0" smtClean="0">
              <a:solidFill>
                <a:srgbClr val="FF0000"/>
              </a:solidFill>
            </a:endParaRPr>
          </a:p>
        </p:txBody>
      </p:sp>
      <p:pic>
        <p:nvPicPr>
          <p:cNvPr id="5" name="gohou12-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1199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9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688632" cy="792088"/>
          </a:xfrm>
        </p:spPr>
        <p:txBody>
          <a:bodyPr/>
          <a:lstStyle/>
          <a:p>
            <a:pPr algn="l"/>
            <a:r>
              <a:rPr kumimoji="1" lang="ja-JP" altLang="en-US" sz="3600" dirty="0" smtClean="0"/>
              <a:t>第</a:t>
            </a:r>
            <a:r>
              <a:rPr kumimoji="1" lang="en-US" altLang="ja-JP" sz="3600" dirty="0" smtClean="0"/>
              <a:t>12</a:t>
            </a:r>
            <a:r>
              <a:rPr kumimoji="1" lang="ja-JP" altLang="en-US" sz="3600" dirty="0" smtClean="0"/>
              <a:t>回小課題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032448"/>
          </a:xfrm>
          <a:ln w="31750">
            <a:solidFill>
              <a:srgbClr val="C00000"/>
            </a:solidFill>
            <a:prstDash val="sysDash"/>
          </a:ln>
        </p:spPr>
        <p:txBody>
          <a:bodyPr/>
          <a:lstStyle/>
          <a:p>
            <a:pPr marL="0" indent="0">
              <a:buNone/>
            </a:pPr>
            <a:r>
              <a:rPr lang="ja-JP" altLang="en-US" sz="2000" dirty="0" smtClean="0"/>
              <a:t>小課題２</a:t>
            </a:r>
            <a:endParaRPr lang="en-US" altLang="ja-JP" sz="2000" dirty="0" smtClean="0"/>
          </a:p>
          <a:p>
            <a:pPr marL="0" indent="0">
              <a:buNone/>
            </a:pPr>
            <a:r>
              <a:rPr kumimoji="1" lang="ja-JP" altLang="en-US" sz="2000" dirty="0"/>
              <a:t>　</a:t>
            </a:r>
            <a:r>
              <a:rPr kumimoji="1" lang="ja-JP" altLang="en-US" sz="2000" dirty="0" smtClean="0"/>
              <a:t>中俣（</a:t>
            </a:r>
            <a:r>
              <a:rPr kumimoji="1" lang="en-US" altLang="ja-JP" sz="2000" dirty="0" smtClean="0"/>
              <a:t>2015, p.   )</a:t>
            </a:r>
            <a:r>
              <a:rPr kumimoji="1" lang="ja-JP" altLang="en-US" sz="2000" dirty="0" smtClean="0"/>
              <a:t>は、話しことばの表現の生産性は（書き言葉の表現と比較して）生産性指標が低いと述べている。話しことばに特徴的な表現として、</a:t>
            </a:r>
            <a:endParaRPr kumimoji="1" lang="en-US" altLang="ja-JP" sz="2000" dirty="0" smtClean="0"/>
          </a:p>
          <a:p>
            <a:pPr marL="0" indent="0">
              <a:buNone/>
            </a:pPr>
            <a:r>
              <a:rPr lang="en-US" altLang="ja-JP" sz="2000" dirty="0" err="1" smtClean="0"/>
              <a:t>wanna</a:t>
            </a:r>
            <a:r>
              <a:rPr lang="en-US" altLang="ja-JP" sz="2000" dirty="0" smtClean="0"/>
              <a:t>(=want to), </a:t>
            </a:r>
            <a:r>
              <a:rPr lang="en-US" altLang="ja-JP" sz="2000" dirty="0" err="1" smtClean="0"/>
              <a:t>gonna</a:t>
            </a:r>
            <a:r>
              <a:rPr lang="en-US" altLang="ja-JP" sz="2000" dirty="0" smtClean="0"/>
              <a:t>(=going to), </a:t>
            </a:r>
            <a:r>
              <a:rPr lang="en-US" altLang="ja-JP" sz="2000" dirty="0" err="1" smtClean="0"/>
              <a:t>needa</a:t>
            </a:r>
            <a:r>
              <a:rPr lang="en-US" altLang="ja-JP" sz="2000" dirty="0" smtClean="0"/>
              <a:t>(=need to)</a:t>
            </a:r>
            <a:r>
              <a:rPr lang="ja-JP" altLang="en-US" sz="2000" dirty="0" smtClean="0"/>
              <a:t>などの「準助動詞」表現がある。（話しことばを含む）</a:t>
            </a:r>
            <a:r>
              <a:rPr lang="en-US" altLang="ja-JP" sz="2000" dirty="0" smtClean="0"/>
              <a:t>BNC</a:t>
            </a:r>
            <a:r>
              <a:rPr lang="ja-JP" altLang="en-US" sz="2000" dirty="0" smtClean="0"/>
              <a:t>コーパス（品詞タグつき版）を調査対象として、上記の３つの準助動詞表現と、本来の非短縮形表現の生産性指標を調べ、結果を検討しなさい。</a:t>
            </a:r>
            <a:endParaRPr lang="en-US" altLang="ja-JP" sz="2000" dirty="0" smtClean="0"/>
          </a:p>
          <a:p>
            <a:pPr marL="0" indent="0">
              <a:buNone/>
            </a:pPr>
            <a:r>
              <a:rPr kumimoji="1" lang="en-US" altLang="ja-JP" sz="2000" dirty="0" smtClean="0"/>
              <a:t>※</a:t>
            </a:r>
            <a:r>
              <a:rPr kumimoji="1" lang="en-US" altLang="ja-JP" sz="2000" dirty="0" err="1" smtClean="0"/>
              <a:t>wanna</a:t>
            </a:r>
            <a:r>
              <a:rPr kumimoji="1" lang="en-US" altLang="ja-JP" sz="2000" dirty="0" smtClean="0"/>
              <a:t> V</a:t>
            </a:r>
            <a:r>
              <a:rPr kumimoji="1" lang="ja-JP" altLang="en-US" sz="2000" dirty="0" smtClean="0"/>
              <a:t>と</a:t>
            </a:r>
            <a:r>
              <a:rPr kumimoji="1" lang="en-US" altLang="ja-JP" sz="2000" dirty="0" smtClean="0"/>
              <a:t>want to V</a:t>
            </a:r>
            <a:r>
              <a:rPr kumimoji="1" lang="ja-JP" altLang="en-US" sz="2000" dirty="0" smtClean="0"/>
              <a:t>の検索文字列は次の通り。参考にしなさい。</a:t>
            </a:r>
            <a:endParaRPr kumimoji="1" lang="en-US" altLang="ja-JP" sz="2000" dirty="0" smtClean="0"/>
          </a:p>
          <a:p>
            <a:pPr marL="0" indent="0">
              <a:buNone/>
            </a:pPr>
            <a:r>
              <a:rPr lang="en-US" altLang="ja-JP" sz="2000" dirty="0"/>
              <a:t> </a:t>
            </a:r>
            <a:r>
              <a:rPr lang="en-US" altLang="ja-JP" sz="2000" dirty="0" smtClean="0"/>
              <a:t>   </a:t>
            </a:r>
            <a:r>
              <a:rPr kumimoji="1" lang="en-US" altLang="ja-JP" sz="2000" dirty="0" err="1" smtClean="0"/>
              <a:t>wan_V</a:t>
            </a:r>
            <a:r>
              <a:rPr lang="en-US" altLang="ja-JP" sz="2000" dirty="0" smtClean="0"/>
              <a:t>\w+ na_TO0 \</a:t>
            </a:r>
            <a:r>
              <a:rPr lang="en-US" altLang="ja-JP" sz="2000" dirty="0" err="1" smtClean="0"/>
              <a:t>w+_V</a:t>
            </a:r>
            <a:r>
              <a:rPr lang="en-US" altLang="ja-JP" sz="2000" dirty="0" smtClean="0"/>
              <a:t>\w+         </a:t>
            </a:r>
            <a:r>
              <a:rPr lang="en-US" altLang="ja-JP" sz="2000" dirty="0" err="1" smtClean="0"/>
              <a:t>want_V</a:t>
            </a:r>
            <a:r>
              <a:rPr lang="en-US" altLang="ja-JP" sz="2000" dirty="0" smtClean="0"/>
              <a:t>\w+ to_TO0 \</a:t>
            </a:r>
            <a:r>
              <a:rPr lang="en-US" altLang="ja-JP" sz="2000" dirty="0" err="1" smtClean="0"/>
              <a:t>w+_V</a:t>
            </a:r>
            <a:r>
              <a:rPr lang="en-US" altLang="ja-JP" sz="2000" dirty="0" smtClean="0"/>
              <a:t>\w+</a:t>
            </a:r>
          </a:p>
          <a:p>
            <a:pPr marL="0" indent="0">
              <a:buNone/>
            </a:pPr>
            <a:r>
              <a:rPr lang="en-US" altLang="ja-JP" sz="2000" dirty="0" smtClean="0"/>
              <a:t>※</a:t>
            </a:r>
            <a:r>
              <a:rPr lang="ja-JP" altLang="en-US" sz="2000" dirty="0" smtClean="0"/>
              <a:t>置換と重複削除作業は不要。</a:t>
            </a:r>
            <a:endParaRPr lang="en-US" altLang="ja-JP" sz="2000" dirty="0" smtClean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64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solidFill>
                  <a:srgbClr val="FF0000"/>
                </a:solidFill>
              </a:rPr>
              <a:t>⑫</a:t>
            </a:r>
            <a:endParaRPr kumimoji="1" lang="en-US" altLang="ja-JP" sz="3600" dirty="0" smtClean="0">
              <a:solidFill>
                <a:srgbClr val="FF0000"/>
              </a:solidFill>
            </a:endParaRPr>
          </a:p>
        </p:txBody>
      </p:sp>
      <p:pic>
        <p:nvPicPr>
          <p:cNvPr id="5" name="gohou12-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1199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7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688632" cy="792088"/>
          </a:xfrm>
        </p:spPr>
        <p:txBody>
          <a:bodyPr/>
          <a:lstStyle/>
          <a:p>
            <a:pPr algn="l"/>
            <a:r>
              <a:rPr kumimoji="1" lang="ja-JP" altLang="en-US" sz="3600" dirty="0" smtClean="0"/>
              <a:t>第</a:t>
            </a:r>
            <a:r>
              <a:rPr kumimoji="1" lang="en-US" altLang="ja-JP" sz="3600" dirty="0" smtClean="0"/>
              <a:t>12</a:t>
            </a:r>
            <a:r>
              <a:rPr kumimoji="1" lang="ja-JP" altLang="en-US" sz="3600" dirty="0" smtClean="0"/>
              <a:t>回小課題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392488"/>
          </a:xfrm>
          <a:ln w="31750">
            <a:solidFill>
              <a:srgbClr val="C00000"/>
            </a:solidFill>
            <a:prstDash val="sysDash"/>
          </a:ln>
        </p:spPr>
        <p:txBody>
          <a:bodyPr/>
          <a:lstStyle/>
          <a:p>
            <a:pPr marL="0" indent="0">
              <a:buNone/>
            </a:pPr>
            <a:r>
              <a:rPr kumimoji="1" lang="ja-JP" altLang="en-US" sz="2000" dirty="0" smtClean="0"/>
              <a:t>小課題</a:t>
            </a:r>
            <a:r>
              <a:rPr kumimoji="1" lang="en-US" altLang="ja-JP" sz="2000" dirty="0" smtClean="0"/>
              <a:t>3</a:t>
            </a:r>
          </a:p>
          <a:p>
            <a:pPr marL="0" indent="0">
              <a:buNone/>
            </a:pPr>
            <a:r>
              <a:rPr lang="ja-JP" altLang="en-US" sz="2000" dirty="0"/>
              <a:t>　</a:t>
            </a:r>
            <a:r>
              <a:rPr lang="ja-JP" altLang="en-US" sz="2000" dirty="0" smtClean="0"/>
              <a:t>英語の動詞・形容詞には、</a:t>
            </a:r>
            <a:r>
              <a:rPr lang="en-US" altLang="ja-JP" sz="2000" dirty="0"/>
              <a:t> </a:t>
            </a:r>
            <a:r>
              <a:rPr lang="en-US" altLang="ja-JP" sz="2000" dirty="0" smtClean="0"/>
              <a:t>(try</a:t>
            </a:r>
            <a:r>
              <a:rPr lang="en-US" altLang="ja-JP" sz="2000" dirty="0"/>
              <a:t>, </a:t>
            </a:r>
            <a:r>
              <a:rPr lang="en-US" altLang="ja-JP" sz="2000" dirty="0" smtClean="0"/>
              <a:t>attempt), (hope, expect), (wish, desire), (be ready, be prepared) </a:t>
            </a:r>
            <a:r>
              <a:rPr lang="ja-JP" altLang="en-US" sz="2000" dirty="0" smtClean="0"/>
              <a:t>などのように、ゲルマン語起源の本来語と、ほぼ同じ意味を</a:t>
            </a:r>
            <a:r>
              <a:rPr lang="ja-JP" altLang="en-US" sz="2000" dirty="0"/>
              <a:t>表す</a:t>
            </a:r>
            <a:r>
              <a:rPr lang="ja-JP" altLang="en-US" sz="2000" dirty="0" smtClean="0"/>
              <a:t>フランス語、ラテン語由来の外来語の対がある。２つの対を調査項目に選んで、</a:t>
            </a:r>
            <a:r>
              <a:rPr lang="en-US" altLang="ja-JP" sz="2000" dirty="0"/>
              <a:t> BNC</a:t>
            </a:r>
            <a:r>
              <a:rPr lang="ja-JP" altLang="en-US" sz="2000" dirty="0"/>
              <a:t>コーパスを対象に</a:t>
            </a:r>
            <a:r>
              <a:rPr lang="ja-JP" altLang="en-US" sz="2000" dirty="0" smtClean="0"/>
              <a:t>、それらの動詞・形容詞が</a:t>
            </a:r>
            <a:r>
              <a:rPr lang="en-US" altLang="ja-JP" sz="2000" dirty="0" smtClean="0"/>
              <a:t>to</a:t>
            </a:r>
            <a:r>
              <a:rPr lang="ja-JP" altLang="en-US" sz="2000" dirty="0" smtClean="0"/>
              <a:t>不定詞をとる生産性指標を調べ、対で比較しなさい。結果を検討しなさい。</a:t>
            </a:r>
            <a:endParaRPr lang="en-US" altLang="ja-JP" sz="2000" dirty="0" smtClean="0"/>
          </a:p>
          <a:p>
            <a:pPr marL="0" indent="0">
              <a:buNone/>
            </a:pPr>
            <a:endParaRPr lang="en-US" altLang="ja-JP" sz="2000" dirty="0" smtClean="0"/>
          </a:p>
          <a:p>
            <a:pPr marL="0" indent="0">
              <a:buNone/>
            </a:pPr>
            <a:r>
              <a:rPr lang="en-US" altLang="ja-JP" sz="2000" dirty="0" smtClean="0"/>
              <a:t>※</a:t>
            </a:r>
            <a:r>
              <a:rPr lang="ja-JP" altLang="en-US" sz="2000" dirty="0" smtClean="0"/>
              <a:t>プレーンコーパスを対象にすること。置換と重複削除作業が必要。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en-US" altLang="ja-JP" sz="2000" dirty="0" smtClean="0"/>
              <a:t>※try to V</a:t>
            </a:r>
            <a:r>
              <a:rPr lang="ja-JP" altLang="en-US" sz="2000" dirty="0" smtClean="0"/>
              <a:t>などは多くの用例</a:t>
            </a:r>
            <a:r>
              <a:rPr lang="ja-JP" altLang="en-US" sz="2000" dirty="0"/>
              <a:t>があるので</a:t>
            </a:r>
            <a:r>
              <a:rPr lang="ja-JP" altLang="en-US" sz="2000" dirty="0" smtClean="0"/>
              <a:t>、検索実行前に、</a:t>
            </a:r>
            <a:r>
              <a:rPr lang="en-US" altLang="ja-JP" sz="2000" dirty="0" err="1" smtClean="0"/>
              <a:t>Kwicker</a:t>
            </a:r>
            <a:r>
              <a:rPr lang="ja-JP" altLang="en-US" sz="2000" dirty="0" smtClean="0"/>
              <a:t>のオプション設定で、最大表示件数を</a:t>
            </a:r>
            <a:r>
              <a:rPr lang="en-US" altLang="ja-JP" sz="2000" dirty="0" smtClean="0"/>
              <a:t>5</a:t>
            </a:r>
            <a:r>
              <a:rPr lang="ja-JP" altLang="en-US" sz="2000" dirty="0" smtClean="0"/>
              <a:t>万行に設定しなさい。</a:t>
            </a:r>
            <a:endParaRPr lang="en-US" altLang="ja-JP" sz="2000" dirty="0" smtClean="0"/>
          </a:p>
          <a:p>
            <a:pPr marL="0" indent="0">
              <a:buNone/>
            </a:pPr>
            <a:r>
              <a:rPr kumimoji="1" lang="en-US" altLang="ja-JP" sz="2000" dirty="0" smtClean="0"/>
              <a:t>※</a:t>
            </a:r>
            <a:r>
              <a:rPr lang="en-US" altLang="ja-JP" sz="2000" dirty="0" smtClean="0"/>
              <a:t>be ready/prepared to V</a:t>
            </a:r>
            <a:r>
              <a:rPr kumimoji="1" lang="ja-JP" altLang="en-US" sz="2000" dirty="0" smtClean="0"/>
              <a:t>を検索する際、</a:t>
            </a:r>
            <a:r>
              <a:rPr kumimoji="1" lang="en-US" altLang="ja-JP" sz="2000" dirty="0" smtClean="0"/>
              <a:t>be</a:t>
            </a:r>
            <a:r>
              <a:rPr kumimoji="1" lang="ja-JP" altLang="en-US" sz="2000" dirty="0" smtClean="0"/>
              <a:t>を検索文字列に含める必要はない。</a:t>
            </a:r>
            <a:endParaRPr kumimoji="1" lang="en-US" altLang="ja-JP" sz="2000" dirty="0" smtClean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63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⑬</a:t>
            </a:r>
            <a:endParaRPr kumimoji="1" lang="en-US" altLang="ja-JP" sz="3600" dirty="0" smtClean="0">
              <a:solidFill>
                <a:srgbClr val="FF0000"/>
              </a:solidFill>
            </a:endParaRPr>
          </a:p>
        </p:txBody>
      </p:sp>
      <p:pic>
        <p:nvPicPr>
          <p:cNvPr id="5" name="gohou12-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2399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7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688632" cy="792088"/>
          </a:xfrm>
        </p:spPr>
        <p:txBody>
          <a:bodyPr/>
          <a:lstStyle/>
          <a:p>
            <a:pPr algn="l"/>
            <a:r>
              <a:rPr kumimoji="1" lang="ja-JP" altLang="en-US" sz="3600" dirty="0" smtClean="0"/>
              <a:t>生産性指標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68760"/>
                <a:ext cx="8229600" cy="4857403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ja-JP" altLang="ja-JP" sz="2800" b="1" dirty="0"/>
                  <a:t>生産性指標</a:t>
                </a:r>
                <a:r>
                  <a:rPr lang="ja-JP" altLang="en-US" sz="2800" b="1" dirty="0"/>
                  <a:t>（</a:t>
                </a:r>
                <a:r>
                  <a:rPr lang="en-US" altLang="ja-JP" sz="2800" b="1" dirty="0"/>
                  <a:t>P.I.)</a:t>
                </a:r>
                <a:r>
                  <a:rPr lang="ja-JP" altLang="ja-JP" sz="2800" b="1" dirty="0"/>
                  <a:t>＝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ja-JP" altLang="ja-JP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ja-JP" sz="2800" b="1">
                            <a:latin typeface="Cambria Math"/>
                          </a:rPr>
                          <m:t>共起項目の</m:t>
                        </m:r>
                        <m:r>
                          <a:rPr lang="en-US" altLang="ja-JP" sz="2800" b="1" i="1">
                            <a:latin typeface="Cambria Math"/>
                          </a:rPr>
                          <m:t>𝐓𝐲𝐩𝐞</m:t>
                        </m:r>
                        <m:r>
                          <a:rPr lang="ja-JP" altLang="ja-JP" sz="2800" b="1">
                            <a:latin typeface="Cambria Math"/>
                          </a:rPr>
                          <m:t>粗頻度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ja-JP" altLang="ja-JP" sz="2800" b="1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ja-JP" altLang="ja-JP" sz="2800" b="1">
                                <a:latin typeface="Cambria Math"/>
                              </a:rPr>
                              <m:t>対象項目の</m:t>
                            </m:r>
                            <m:r>
                              <a:rPr lang="en-US" altLang="ja-JP" sz="2800" b="1" i="1">
                                <a:latin typeface="Cambria Math"/>
                              </a:rPr>
                              <m:t>𝐓𝐨𝐤𝐞𝐧</m:t>
                            </m:r>
                            <m:r>
                              <a:rPr lang="ja-JP" altLang="ja-JP" sz="2800" b="1">
                                <a:latin typeface="Cambria Math"/>
                              </a:rPr>
                              <m:t>頻度</m:t>
                            </m:r>
                          </m:e>
                        </m:rad>
                      </m:den>
                    </m:f>
                  </m:oMath>
                </a14:m>
                <a:endParaRPr lang="en-US" altLang="ja-JP" sz="2800" dirty="0"/>
              </a:p>
              <a:p>
                <a:pPr marL="0" indent="0">
                  <a:buNone/>
                </a:pPr>
                <a:r>
                  <a:rPr lang="ja-JP" altLang="en-US" sz="2800" dirty="0"/>
                  <a:t>                                                （中俣 </a:t>
                </a:r>
                <a:r>
                  <a:rPr lang="en-US" altLang="ja-JP" sz="2800" dirty="0"/>
                  <a:t>2015, p.284</a:t>
                </a:r>
                <a:r>
                  <a:rPr lang="en-US" altLang="ja-JP" sz="2800" dirty="0" smtClean="0"/>
                  <a:t>)</a:t>
                </a:r>
                <a:endParaRPr lang="en-US" altLang="ja-JP" sz="2800" dirty="0"/>
              </a:p>
              <a:p>
                <a:pPr marL="0" indent="0">
                  <a:buNone/>
                </a:pPr>
                <a:r>
                  <a:rPr kumimoji="1" lang="en-US" altLang="ja-JP" sz="2800" dirty="0" smtClean="0"/>
                  <a:t>0 &lt; P.I. &lt; 30</a:t>
                </a:r>
              </a:p>
              <a:p>
                <a:pPr marL="0" indent="0">
                  <a:buNone/>
                </a:pPr>
                <a:r>
                  <a:rPr lang="ja-JP" altLang="en-US" sz="2800" dirty="0" smtClean="0"/>
                  <a:t>正規分布、平均値約</a:t>
                </a:r>
                <a:r>
                  <a:rPr lang="en-US" altLang="ja-JP" sz="2800" dirty="0" smtClean="0"/>
                  <a:t>16</a:t>
                </a:r>
                <a:r>
                  <a:rPr lang="ja-JP" altLang="en-US" sz="2800" dirty="0" smtClean="0"/>
                  <a:t>　⇒比較可能</a:t>
                </a:r>
                <a:endParaRPr lang="en-US" altLang="ja-JP" sz="2800" dirty="0" smtClean="0"/>
              </a:p>
              <a:p>
                <a:pPr marL="0" indent="0">
                  <a:buNone/>
                </a:pPr>
                <a:r>
                  <a:rPr kumimoji="1" lang="ja-JP" altLang="en-US" sz="2800" dirty="0" smtClean="0"/>
                  <a:t>結合に制限あり⇒生産性が低い（⇒特定の結合を重</a:t>
                </a:r>
                <a:endParaRPr kumimoji="1" lang="en-US" altLang="ja-JP" sz="2800" dirty="0" smtClean="0"/>
              </a:p>
              <a:p>
                <a:pPr marL="0" indent="0">
                  <a:buNone/>
                </a:pPr>
                <a:r>
                  <a:rPr lang="ja-JP" altLang="en-US" sz="2800" dirty="0"/>
                  <a:t>　</a:t>
                </a:r>
                <a:r>
                  <a:rPr lang="ja-JP" altLang="en-US" sz="2800" dirty="0" smtClean="0"/>
                  <a:t>　</a:t>
                </a:r>
                <a:r>
                  <a:rPr kumimoji="1" lang="ja-JP" altLang="en-US" sz="2800" dirty="0" smtClean="0"/>
                  <a:t>点的に記憶する学習法）</a:t>
                </a:r>
                <a:endParaRPr kumimoji="1" lang="en-US" altLang="ja-JP" sz="2800" dirty="0" smtClean="0"/>
              </a:p>
              <a:p>
                <a:pPr marL="0" indent="0">
                  <a:buNone/>
                </a:pPr>
                <a:r>
                  <a:rPr lang="ja-JP" altLang="en-US" sz="2800" dirty="0"/>
                  <a:t>自由</a:t>
                </a:r>
                <a:r>
                  <a:rPr lang="ja-JP" altLang="en-US" sz="2800" dirty="0" smtClean="0"/>
                  <a:t>な結合が可⇒生産性が高い（⇒多くの組み</a:t>
                </a:r>
                <a:r>
                  <a:rPr lang="ja-JP" altLang="en-US" sz="2800" dirty="0" err="1" smtClean="0"/>
                  <a:t>合わ</a:t>
                </a:r>
                <a:endParaRPr lang="en-US" altLang="ja-JP" sz="2800" dirty="0" smtClean="0"/>
              </a:p>
              <a:p>
                <a:pPr marL="0" indent="0">
                  <a:buNone/>
                </a:pPr>
                <a:r>
                  <a:rPr lang="ja-JP" altLang="en-US" sz="2800" dirty="0"/>
                  <a:t>　</a:t>
                </a:r>
                <a:r>
                  <a:rPr lang="ja-JP" altLang="en-US" sz="2800" dirty="0" smtClean="0"/>
                  <a:t>　</a:t>
                </a:r>
                <a:r>
                  <a:rPr lang="ja-JP" altLang="en-US" sz="2800" dirty="0" err="1" smtClean="0"/>
                  <a:t>せ</a:t>
                </a:r>
                <a:r>
                  <a:rPr lang="ja-JP" altLang="en-US" sz="2800" dirty="0" smtClean="0"/>
                  <a:t>例</a:t>
                </a:r>
                <a:r>
                  <a:rPr lang="ja-JP" altLang="en-US" sz="2800" dirty="0"/>
                  <a:t>を</a:t>
                </a:r>
                <a:r>
                  <a:rPr lang="ja-JP" altLang="en-US" sz="2800" dirty="0" smtClean="0"/>
                  <a:t>ドリル形式で練習）</a:t>
                </a:r>
                <a:endParaRPr kumimoji="1" lang="ja-JP" altLang="en-US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68760"/>
                <a:ext cx="8229600" cy="4857403"/>
              </a:xfrm>
              <a:blipFill rotWithShape="1">
                <a:blip r:embed="rId4"/>
                <a:stretch>
                  <a:fillRect l="-1481" b="-100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/>
          <p:cNvSpPr txBox="1"/>
          <p:nvPr/>
        </p:nvSpPr>
        <p:spPr>
          <a:xfrm>
            <a:off x="8472475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②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5" name="gohou12-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1199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2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688632" cy="792088"/>
          </a:xfrm>
        </p:spPr>
        <p:txBody>
          <a:bodyPr/>
          <a:lstStyle/>
          <a:p>
            <a:pPr algn="l"/>
            <a:r>
              <a:rPr kumimoji="1" lang="ja-JP" altLang="en-US" sz="3600" dirty="0" smtClean="0"/>
              <a:t>作業例題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3888432"/>
          </a:xfrm>
          <a:ln w="28575" cap="rnd">
            <a:solidFill>
              <a:srgbClr val="C00000"/>
            </a:solidFill>
            <a:prstDash val="sysDash"/>
          </a:ln>
        </p:spPr>
        <p:txBody>
          <a:bodyPr/>
          <a:lstStyle/>
          <a:p>
            <a:pPr marL="0" indent="0">
              <a:buNone/>
            </a:pPr>
            <a:r>
              <a:rPr kumimoji="1" lang="ja-JP" altLang="en-US" sz="2400" dirty="0" smtClean="0"/>
              <a:t>　中俣</a:t>
            </a:r>
            <a:r>
              <a:rPr kumimoji="1" lang="en-US" altLang="ja-JP" sz="2400" dirty="0" smtClean="0"/>
              <a:t>(2015, p. 287)</a:t>
            </a:r>
            <a:r>
              <a:rPr lang="ja-JP" altLang="en-US" sz="2400" dirty="0" smtClean="0"/>
              <a:t>によれば</a:t>
            </a:r>
            <a:r>
              <a:rPr kumimoji="1" lang="ja-JP" altLang="en-US" sz="2400" dirty="0" smtClean="0"/>
              <a:t>、「</a:t>
            </a:r>
            <a:r>
              <a:rPr kumimoji="1" lang="ja-JP" altLang="en-US" sz="2400" dirty="0" err="1" smtClean="0"/>
              <a:t>～し始める</a:t>
            </a:r>
            <a:r>
              <a:rPr kumimoji="1" lang="ja-JP" altLang="en-US" sz="2400" dirty="0" smtClean="0"/>
              <a:t>」など、開始を表す表現の</a:t>
            </a:r>
            <a:r>
              <a:rPr kumimoji="1" lang="en-US" altLang="ja-JP" sz="2400" dirty="0" smtClean="0"/>
              <a:t>PI</a:t>
            </a:r>
            <a:r>
              <a:rPr kumimoji="1" lang="ja-JP" altLang="en-US" sz="2400" dirty="0" smtClean="0"/>
              <a:t>は比較的高く。一方、</a:t>
            </a:r>
            <a:r>
              <a:rPr lang="ja-JP" altLang="en-US" sz="2400" dirty="0" smtClean="0"/>
              <a:t>「</a:t>
            </a:r>
            <a:r>
              <a:rPr lang="ja-JP" altLang="en-US" sz="2400" dirty="0" err="1" smtClean="0"/>
              <a:t>～し終える</a:t>
            </a:r>
            <a:r>
              <a:rPr lang="ja-JP" altLang="en-US" sz="2400" dirty="0" smtClean="0"/>
              <a:t>」など、終了を表す表現の</a:t>
            </a:r>
            <a:r>
              <a:rPr lang="en-US" altLang="ja-JP" sz="2400" dirty="0" smtClean="0"/>
              <a:t>PI</a:t>
            </a:r>
            <a:r>
              <a:rPr lang="ja-JP" altLang="en-US" sz="2400" dirty="0" smtClean="0"/>
              <a:t>は低い傾向が観察されるという。その理由は、「</a:t>
            </a:r>
            <a:r>
              <a:rPr lang="ja-JP" altLang="en-US" sz="2400" dirty="0" err="1" smtClean="0"/>
              <a:t>～し終える</a:t>
            </a:r>
            <a:r>
              <a:rPr lang="ja-JP" altLang="en-US" sz="2400" dirty="0" smtClean="0"/>
              <a:t>」などは、終了が問題になる動詞としか結びつかないためだと述べている。</a:t>
            </a:r>
            <a:r>
              <a:rPr lang="ja-JP" altLang="en-US" sz="2400" dirty="0"/>
              <a:t>行為</a:t>
            </a:r>
            <a:r>
              <a:rPr lang="ja-JP" altLang="en-US" sz="2400" dirty="0" smtClean="0"/>
              <a:t>の終了よりも開始の方が注目されるという傾向は、日本語だけでなく、</a:t>
            </a:r>
            <a:r>
              <a:rPr kumimoji="1" lang="ja-JP" altLang="en-US" sz="2400" dirty="0" smtClean="0"/>
              <a:t>英語でも成立するだろうか？　検証してみよう。</a:t>
            </a:r>
            <a:endParaRPr kumimoji="1" lang="en-US" altLang="ja-JP" sz="2000" dirty="0" smtClean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74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③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5" name="gohou12-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1199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5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58816" cy="922114"/>
          </a:xfrm>
        </p:spPr>
        <p:txBody>
          <a:bodyPr/>
          <a:lstStyle/>
          <a:p>
            <a:r>
              <a:rPr kumimoji="1" lang="ja-JP" altLang="en-US" dirty="0" smtClean="0"/>
              <a:t>作業手順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>
              <a:buNone/>
            </a:pPr>
            <a:r>
              <a:rPr lang="ja-JP" altLang="en-US" sz="2400" dirty="0" smtClean="0"/>
              <a:t>対象</a:t>
            </a:r>
            <a:r>
              <a:rPr lang="ja-JP" altLang="en-US" sz="2400" dirty="0"/>
              <a:t>コーパス：</a:t>
            </a:r>
            <a:r>
              <a:rPr lang="en-US" altLang="ja-JP" sz="2400" dirty="0"/>
              <a:t>BNC</a:t>
            </a:r>
            <a:r>
              <a:rPr lang="ja-JP" altLang="en-US" sz="2400" dirty="0"/>
              <a:t>コーパス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調査項目</a:t>
            </a:r>
            <a:r>
              <a:rPr lang="ja-JP" altLang="en-US" sz="2400" dirty="0" smtClean="0"/>
              <a:t>：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（</a:t>
            </a:r>
            <a:r>
              <a:rPr lang="ja-JP" altLang="en-US" sz="2400" dirty="0"/>
              <a:t>開始）</a:t>
            </a:r>
            <a:r>
              <a:rPr lang="en-US" altLang="ja-JP" sz="2400" dirty="0"/>
              <a:t>begin to V, begin </a:t>
            </a:r>
            <a:r>
              <a:rPr lang="en-US" altLang="ja-JP" sz="2400" dirty="0" err="1"/>
              <a:t>Ving</a:t>
            </a:r>
            <a:r>
              <a:rPr lang="en-US" altLang="ja-JP" sz="2400" dirty="0"/>
              <a:t>, start to V, start </a:t>
            </a:r>
            <a:r>
              <a:rPr lang="en-US" altLang="ja-JP" sz="2400" dirty="0" err="1"/>
              <a:t>Ving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  </a:t>
            </a:r>
            <a:r>
              <a:rPr lang="en-US" altLang="ja-JP" sz="2400" dirty="0" smtClean="0"/>
              <a:t>           </a:t>
            </a:r>
            <a:r>
              <a:rPr lang="en-US" altLang="ja-JP" sz="2400" dirty="0"/>
              <a:t>commence to V, commence </a:t>
            </a:r>
            <a:r>
              <a:rPr lang="en-US" altLang="ja-JP" sz="2400" dirty="0" err="1"/>
              <a:t>Ving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 smtClean="0"/>
              <a:t>  </a:t>
            </a:r>
            <a:r>
              <a:rPr lang="ja-JP" altLang="en-US" sz="2400" dirty="0"/>
              <a:t>（終了）</a:t>
            </a:r>
            <a:r>
              <a:rPr lang="en-US" altLang="ja-JP" sz="2400" dirty="0"/>
              <a:t>end </a:t>
            </a:r>
            <a:r>
              <a:rPr lang="en-US" altLang="ja-JP" sz="2400" dirty="0" err="1"/>
              <a:t>Ving</a:t>
            </a:r>
            <a:r>
              <a:rPr lang="en-US" altLang="ja-JP" sz="2400" dirty="0"/>
              <a:t>, finish </a:t>
            </a:r>
            <a:r>
              <a:rPr lang="en-US" altLang="ja-JP" sz="2400" dirty="0" err="1"/>
              <a:t>Ving</a:t>
            </a:r>
            <a:r>
              <a:rPr lang="en-US" altLang="ja-JP" sz="2400" dirty="0"/>
              <a:t>, stop </a:t>
            </a:r>
            <a:r>
              <a:rPr lang="en-US" altLang="ja-JP" sz="2400" dirty="0" err="1"/>
              <a:t>Ving</a:t>
            </a:r>
            <a:r>
              <a:rPr lang="en-US" altLang="ja-JP" sz="2400" dirty="0"/>
              <a:t>, quit </a:t>
            </a:r>
            <a:r>
              <a:rPr lang="en-US" altLang="ja-JP" sz="2400" dirty="0" err="1"/>
              <a:t>Ving</a:t>
            </a:r>
            <a:r>
              <a:rPr lang="en-US" altLang="ja-JP" sz="2400" dirty="0"/>
              <a:t>,</a:t>
            </a:r>
          </a:p>
          <a:p>
            <a:pPr marL="0" indent="0">
              <a:buNone/>
            </a:pPr>
            <a:r>
              <a:rPr lang="en-US" altLang="ja-JP" sz="2400" dirty="0" smtClean="0"/>
              <a:t>             complete </a:t>
            </a:r>
            <a:r>
              <a:rPr lang="en-US" altLang="ja-JP" sz="2400" dirty="0" err="1"/>
              <a:t>Ving</a:t>
            </a:r>
            <a:r>
              <a:rPr lang="en-US" altLang="ja-JP" sz="2400" dirty="0"/>
              <a:t>, turn out to </a:t>
            </a:r>
            <a:r>
              <a:rPr lang="en-US" altLang="ja-JP" sz="2400" dirty="0" smtClean="0"/>
              <a:t>V, cease to V, cease </a:t>
            </a:r>
          </a:p>
          <a:p>
            <a:pPr marL="0" indent="0"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         </a:t>
            </a:r>
            <a:r>
              <a:rPr lang="en-US" altLang="ja-JP" sz="2400" dirty="0" err="1" smtClean="0"/>
              <a:t>Ving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 smtClean="0"/>
              <a:t>正規</a:t>
            </a:r>
            <a:r>
              <a:rPr lang="ja-JP" altLang="en-US" sz="2400" dirty="0"/>
              <a:t>表現</a:t>
            </a:r>
            <a:r>
              <a:rPr lang="ja-JP" altLang="en-US" sz="2400" dirty="0" smtClean="0"/>
              <a:t>で検索（⇒用例数がトークン頻度）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ja-JP" altLang="en-US" sz="2400" dirty="0" smtClean="0"/>
              <a:t>キーワード表現の頻度を集計（⇒タイプ粗頻度）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ja-JP" altLang="en-US" sz="2400" dirty="0" smtClean="0"/>
              <a:t>生産性指標を計算、比較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73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④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5" name="gohou12-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1199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5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688632" cy="648072"/>
          </a:xfrm>
        </p:spPr>
        <p:txBody>
          <a:bodyPr/>
          <a:lstStyle/>
          <a:p>
            <a:pPr algn="l"/>
            <a:r>
              <a:rPr lang="ja-JP" altLang="en-US" sz="3600" dirty="0" smtClean="0"/>
              <a:t>頻度集計上の問題</a:t>
            </a:r>
            <a:endParaRPr kumimoji="1" lang="ja-JP" altLang="en-US" sz="36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72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⑤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>
          <a:xfrm>
            <a:off x="395536" y="873696"/>
            <a:ext cx="8568953" cy="2952328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2400" dirty="0" smtClean="0"/>
              <a:t>検索文字列</a:t>
            </a:r>
            <a:endParaRPr kumimoji="1" lang="en-US" altLang="ja-JP" sz="2400" dirty="0" smtClean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（例）</a:t>
            </a:r>
            <a:r>
              <a:rPr lang="en-US" altLang="ja-JP" sz="2400" dirty="0" smtClean="0"/>
              <a:t>\</a:t>
            </a:r>
            <a:r>
              <a:rPr lang="en-US" altLang="ja-JP" sz="2400" dirty="0" err="1" smtClean="0"/>
              <a:t>bbeg</a:t>
            </a:r>
            <a:r>
              <a:rPr lang="en-US" altLang="ja-JP" sz="2400" dirty="0" smtClean="0"/>
              <a:t>(</a:t>
            </a:r>
            <a:r>
              <a:rPr lang="en-US" altLang="ja-JP" sz="2400" dirty="0" err="1" smtClean="0"/>
              <a:t>in|ins|an|un|inning</a:t>
            </a:r>
            <a:r>
              <a:rPr lang="en-US" altLang="ja-JP" sz="2400" dirty="0" smtClean="0"/>
              <a:t>) to \w+\b</a:t>
            </a:r>
          </a:p>
          <a:p>
            <a:pPr marL="0" indent="0">
              <a:buNone/>
            </a:pPr>
            <a:r>
              <a:rPr lang="ja-JP" altLang="en-US" sz="2400" dirty="0" smtClean="0"/>
              <a:t>トークン頻度：（＝用例数）</a:t>
            </a:r>
            <a:r>
              <a:rPr lang="en-US" altLang="ja-JP" sz="2400" dirty="0"/>
              <a:t>16,522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ja-JP" altLang="en-US" sz="2400" dirty="0" smtClean="0"/>
              <a:t>頻度集計表では、</a:t>
            </a:r>
            <a:r>
              <a:rPr lang="en-US" altLang="ja-JP" sz="2400" dirty="0" smtClean="0"/>
              <a:t>begin to write, begins to write, began to write,</a:t>
            </a:r>
          </a:p>
          <a:p>
            <a:pPr marL="0" indent="0"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begun to write, beginning to write</a:t>
            </a:r>
            <a:r>
              <a:rPr lang="ja-JP" altLang="en-US" sz="2400" dirty="0" smtClean="0"/>
              <a:t>が別々の行</a:t>
            </a:r>
            <a:r>
              <a:rPr lang="ja-JP" altLang="en-US" sz="2400" dirty="0"/>
              <a:t>　</a:t>
            </a: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r>
              <a:rPr lang="ja-JP" altLang="en-US" sz="2400" dirty="0" smtClean="0"/>
              <a:t>しかし、</a:t>
            </a:r>
            <a:r>
              <a:rPr lang="en-US" altLang="ja-JP" sz="2400" dirty="0" smtClean="0"/>
              <a:t>begin</a:t>
            </a:r>
            <a:r>
              <a:rPr lang="ja-JP" altLang="en-US" sz="2400" dirty="0" smtClean="0"/>
              <a:t>の結合相手の</a:t>
            </a:r>
            <a:r>
              <a:rPr lang="en-US" altLang="ja-JP" sz="2400" dirty="0" smtClean="0"/>
              <a:t>to write</a:t>
            </a:r>
            <a:r>
              <a:rPr lang="ja-JP" altLang="en-US" sz="2400" dirty="0" smtClean="0"/>
              <a:t>は同一なので、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　タイプ粗頻度１とカウントすべき⇒同一行に集約すべき</a:t>
            </a:r>
            <a:endParaRPr lang="en-US" altLang="ja-JP" sz="2400" dirty="0" smtClean="0"/>
          </a:p>
          <a:p>
            <a:pPr marL="0" indent="0">
              <a:buNone/>
            </a:pPr>
            <a:endParaRPr kumimoji="1" lang="ja-JP" altLang="en-US" sz="2400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755576" y="3212976"/>
            <a:ext cx="5175913" cy="2280642"/>
            <a:chOff x="742213" y="4149080"/>
            <a:chExt cx="5175913" cy="2280642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101" y="4149080"/>
              <a:ext cx="5153025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213" y="5157192"/>
              <a:ext cx="5133975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213" y="5877272"/>
              <a:ext cx="512445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gohou12-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66072" y="1607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5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840760" cy="792088"/>
          </a:xfrm>
        </p:spPr>
        <p:txBody>
          <a:bodyPr/>
          <a:lstStyle/>
          <a:p>
            <a:pPr algn="l"/>
            <a:r>
              <a:rPr kumimoji="1" lang="ja-JP" altLang="en-US" sz="3600" dirty="0" smtClean="0"/>
              <a:t>置換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2000" dirty="0" smtClean="0"/>
              <a:t>集計表の「</a:t>
            </a:r>
            <a:r>
              <a:rPr kumimoji="1" lang="en-US" altLang="ja-JP" sz="2000" dirty="0" smtClean="0"/>
              <a:t>begin</a:t>
            </a:r>
            <a:r>
              <a:rPr kumimoji="1" lang="ja-JP" altLang="en-US" sz="2000" dirty="0" smtClean="0"/>
              <a:t>の全語形を</a:t>
            </a:r>
            <a:r>
              <a:rPr kumimoji="1" lang="en-US" altLang="ja-JP" sz="2000" dirty="0" smtClean="0"/>
              <a:t>begin</a:t>
            </a:r>
            <a:r>
              <a:rPr kumimoji="1" lang="ja-JP" altLang="en-US" sz="2000" dirty="0" smtClean="0"/>
              <a:t>に置換」＋「同一内容の行を削除」</a:t>
            </a:r>
            <a:endParaRPr kumimoji="1" lang="en-US" altLang="ja-JP" sz="2000" dirty="0" smtClean="0"/>
          </a:p>
          <a:p>
            <a:pPr marL="0" indent="0">
              <a:buNone/>
            </a:pPr>
            <a:r>
              <a:rPr lang="ja-JP" altLang="en-US" sz="2000" dirty="0" smtClean="0"/>
              <a:t>置換と重複削除は、</a:t>
            </a:r>
            <a:r>
              <a:rPr lang="en-US" altLang="ja-JP" sz="2000" dirty="0" smtClean="0"/>
              <a:t>Excel</a:t>
            </a:r>
            <a:r>
              <a:rPr lang="ja-JP" altLang="en-US" sz="2000" dirty="0" smtClean="0"/>
              <a:t>上で行う。</a:t>
            </a:r>
            <a:endParaRPr kumimoji="1" lang="en-US" altLang="ja-JP" sz="2000" dirty="0" smtClean="0"/>
          </a:p>
          <a:p>
            <a:pPr marL="0" indent="0">
              <a:buNone/>
            </a:pPr>
            <a:r>
              <a:rPr lang="ja-JP" altLang="en-US" sz="2000" dirty="0" smtClean="0"/>
              <a:t>１．集計表の「表記語形」の列を選択、コピーして</a:t>
            </a:r>
            <a:endParaRPr lang="en-US" altLang="ja-JP" sz="2000" dirty="0" smtClean="0"/>
          </a:p>
          <a:p>
            <a:pPr marL="0" indent="0">
              <a:buNone/>
            </a:pPr>
            <a:r>
              <a:rPr kumimoji="1" lang="ja-JP" altLang="en-US" sz="2000" dirty="0"/>
              <a:t>　</a:t>
            </a:r>
            <a:r>
              <a:rPr kumimoji="1" lang="ja-JP" altLang="en-US" sz="2000" dirty="0" smtClean="0"/>
              <a:t>　</a:t>
            </a:r>
            <a:r>
              <a:rPr kumimoji="1" lang="en-US" altLang="ja-JP" sz="2000" dirty="0" smtClean="0"/>
              <a:t>Excel</a:t>
            </a:r>
            <a:r>
              <a:rPr kumimoji="1" lang="ja-JP" altLang="en-US" sz="2000" dirty="0" smtClean="0"/>
              <a:t>上にペースト（全部で</a:t>
            </a:r>
            <a:r>
              <a:rPr lang="en-US" altLang="ja-JP" sz="2000" dirty="0" smtClean="0"/>
              <a:t>518</a:t>
            </a:r>
            <a:r>
              <a:rPr kumimoji="1" lang="ja-JP" altLang="en-US" sz="2000" dirty="0" smtClean="0"/>
              <a:t>行）</a:t>
            </a:r>
            <a:endParaRPr kumimoji="1" lang="en-US" altLang="ja-JP" sz="2000" dirty="0" smtClean="0"/>
          </a:p>
          <a:p>
            <a:pPr marL="0" indent="0">
              <a:buNone/>
            </a:pPr>
            <a:r>
              <a:rPr lang="ja-JP" altLang="en-US" sz="2000" dirty="0"/>
              <a:t>２</a:t>
            </a:r>
            <a:r>
              <a:rPr lang="ja-JP" altLang="en-US" sz="2000" dirty="0" smtClean="0"/>
              <a:t>．ペーストしたデータを選択して、</a:t>
            </a:r>
            <a:r>
              <a:rPr lang="en-US" altLang="ja-JP" sz="2000" dirty="0" smtClean="0"/>
              <a:t>Excel</a:t>
            </a:r>
            <a:r>
              <a:rPr lang="ja-JP" altLang="en-US" sz="2000" dirty="0" smtClean="0"/>
              <a:t>の「ホーム」メニューから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ja-JP" altLang="en-US" sz="2000" dirty="0" smtClean="0"/>
              <a:t>「検索と選択」を選択し、さらに「置換」を選択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 smtClean="0"/>
              <a:t>３．表示されるダイアログで、「検索する文字列」欄に、たとえば、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ja-JP" altLang="en-US" sz="2000" dirty="0"/>
              <a:t>　</a:t>
            </a:r>
            <a:r>
              <a:rPr lang="ja-JP" altLang="en-US" sz="2000" dirty="0" smtClean="0"/>
              <a:t>　</a:t>
            </a:r>
            <a:r>
              <a:rPr lang="en-US" altLang="ja-JP" sz="2000" dirty="0" smtClean="0"/>
              <a:t>begins</a:t>
            </a:r>
            <a:r>
              <a:rPr lang="ja-JP" altLang="en-US" sz="2000" dirty="0" err="1" smtClean="0"/>
              <a:t>、</a:t>
            </a:r>
            <a:r>
              <a:rPr lang="ja-JP" altLang="en-US" sz="2000" dirty="0" smtClean="0"/>
              <a:t>「置換後の文字列」欄に</a:t>
            </a:r>
            <a:r>
              <a:rPr lang="en-US" altLang="ja-JP" sz="2000" dirty="0" smtClean="0"/>
              <a:t>begin</a:t>
            </a:r>
            <a:r>
              <a:rPr lang="ja-JP" altLang="en-US" sz="2000" dirty="0" smtClean="0"/>
              <a:t>と入力して、「すべて置換」を実行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ja-JP" altLang="en-US" sz="2000" dirty="0"/>
              <a:t>　</a:t>
            </a:r>
            <a:r>
              <a:rPr lang="ja-JP" altLang="en-US" sz="2000" dirty="0" smtClean="0"/>
              <a:t>　</a:t>
            </a:r>
            <a:r>
              <a:rPr lang="en-US" altLang="ja-JP" sz="2000" dirty="0" smtClean="0"/>
              <a:t>began, begun, beginning</a:t>
            </a:r>
            <a:r>
              <a:rPr lang="ja-JP" altLang="en-US" sz="2000" dirty="0" smtClean="0"/>
              <a:t>も同様に</a:t>
            </a:r>
            <a:r>
              <a:rPr lang="en-US" altLang="ja-JP" sz="2000" dirty="0" smtClean="0"/>
              <a:t>begin</a:t>
            </a:r>
            <a:r>
              <a:rPr lang="ja-JP" altLang="en-US" sz="2000" dirty="0" smtClean="0"/>
              <a:t>に置換する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ja-JP" altLang="en-US" sz="2000" dirty="0"/>
              <a:t>　</a:t>
            </a:r>
            <a:r>
              <a:rPr lang="ja-JP" altLang="en-US" sz="2000" dirty="0" smtClean="0"/>
              <a:t>　</a:t>
            </a:r>
            <a:endParaRPr lang="en-US" altLang="ja-JP" sz="2000" dirty="0" smtClean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71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⑥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700808"/>
            <a:ext cx="732120" cy="13486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509120"/>
            <a:ext cx="5334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ohou12-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15448" y="-708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4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688632" cy="792088"/>
          </a:xfrm>
        </p:spPr>
        <p:txBody>
          <a:bodyPr/>
          <a:lstStyle/>
          <a:p>
            <a:pPr algn="l"/>
            <a:r>
              <a:rPr lang="ja-JP" altLang="en-US" sz="3600" dirty="0"/>
              <a:t>重複削除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68760"/>
                <a:ext cx="8229600" cy="4857403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ja-JP" altLang="en-US" sz="2000" dirty="0" smtClean="0"/>
                  <a:t>４．データのある列（</a:t>
                </a:r>
                <a:r>
                  <a:rPr lang="en-US" altLang="ja-JP" sz="2000" dirty="0" smtClean="0"/>
                  <a:t>A</a:t>
                </a:r>
                <a:r>
                  <a:rPr lang="ja-JP" altLang="en-US" sz="2000" dirty="0" smtClean="0"/>
                  <a:t>列）を選択して、</a:t>
                </a:r>
                <a:endParaRPr lang="en-US" altLang="ja-JP" sz="2000" dirty="0" smtClean="0"/>
              </a:p>
              <a:p>
                <a:pPr marL="0" indent="0">
                  <a:buNone/>
                </a:pPr>
                <a:r>
                  <a:rPr lang="ja-JP" altLang="en-US" sz="2000" dirty="0"/>
                  <a:t>　</a:t>
                </a:r>
                <a:r>
                  <a:rPr lang="ja-JP" altLang="en-US" sz="2000" dirty="0" smtClean="0"/>
                  <a:t>　</a:t>
                </a:r>
                <a:r>
                  <a:rPr lang="en-US" altLang="ja-JP" sz="2000" dirty="0" smtClean="0"/>
                  <a:t>Excel</a:t>
                </a:r>
                <a:r>
                  <a:rPr lang="ja-JP" altLang="en-US" sz="2000" dirty="0"/>
                  <a:t>の「データ」メニューから、「重複の削除」</a:t>
                </a:r>
                <a:r>
                  <a:rPr lang="ja-JP" altLang="en-US" sz="2000" dirty="0" smtClean="0"/>
                  <a:t>をクリック</a:t>
                </a:r>
                <a:endParaRPr lang="en-US" altLang="ja-JP" sz="2000" dirty="0" smtClean="0"/>
              </a:p>
              <a:p>
                <a:pPr marL="0" indent="0">
                  <a:buNone/>
                </a:pPr>
                <a:r>
                  <a:rPr lang="en-US" altLang="ja-JP" sz="2000" dirty="0" smtClean="0"/>
                  <a:t>  </a:t>
                </a:r>
                <a:r>
                  <a:rPr lang="ja-JP" altLang="en-US" sz="2000" dirty="0" smtClean="0"/>
                  <a:t>　「現在選択されている範囲を並べ替える」を選択</a:t>
                </a:r>
                <a:endParaRPr lang="en-US" altLang="ja-JP" sz="2000" dirty="0" smtClean="0"/>
              </a:p>
              <a:p>
                <a:pPr marL="0" indent="0">
                  <a:buNone/>
                </a:pPr>
                <a:r>
                  <a:rPr lang="ja-JP" altLang="en-US" sz="2000" dirty="0"/>
                  <a:t>　</a:t>
                </a:r>
                <a:r>
                  <a:rPr lang="ja-JP" altLang="en-US" sz="2000" dirty="0" smtClean="0"/>
                  <a:t>　「重複の削除」を実行</a:t>
                </a:r>
                <a:endParaRPr lang="en-US" altLang="ja-JP" sz="2000" dirty="0"/>
              </a:p>
              <a:p>
                <a:pPr marL="0" indent="0">
                  <a:buNone/>
                </a:pPr>
                <a:endParaRPr lang="en-US" altLang="ja-JP" sz="2000" dirty="0" smtClean="0"/>
              </a:p>
              <a:p>
                <a:pPr marL="0" indent="0">
                  <a:buNone/>
                </a:pPr>
                <a:endParaRPr lang="en-US" altLang="ja-JP" sz="2000" dirty="0" smtClean="0"/>
              </a:p>
              <a:p>
                <a:pPr marL="0" indent="0">
                  <a:buNone/>
                </a:pPr>
                <a:endParaRPr lang="en-US" altLang="ja-JP" sz="2000" dirty="0"/>
              </a:p>
              <a:p>
                <a:pPr marL="0" indent="0">
                  <a:buNone/>
                </a:pPr>
                <a:endParaRPr lang="en-US" altLang="ja-JP" sz="2000" dirty="0"/>
              </a:p>
              <a:p>
                <a:pPr marL="0" indent="0">
                  <a:buNone/>
                </a:pPr>
                <a:r>
                  <a:rPr lang="ja-JP" altLang="en-US" sz="2000" dirty="0"/>
                  <a:t>　</a:t>
                </a:r>
                <a:r>
                  <a:rPr lang="ja-JP" altLang="en-US" sz="2000" dirty="0" smtClean="0"/>
                  <a:t>　⇒同じ値のデータ（</a:t>
                </a:r>
                <a:r>
                  <a:rPr lang="en-US" altLang="ja-JP" sz="2000" dirty="0" smtClean="0"/>
                  <a:t>1846</a:t>
                </a:r>
                <a:r>
                  <a:rPr lang="ja-JP" altLang="en-US" sz="2000" dirty="0" smtClean="0"/>
                  <a:t>個）が削除される</a:t>
                </a:r>
                <a:endParaRPr lang="en-US" altLang="ja-JP" sz="2000" dirty="0" smtClean="0"/>
              </a:p>
              <a:p>
                <a:pPr marL="0" indent="0">
                  <a:buNone/>
                </a:pPr>
                <a:r>
                  <a:rPr lang="ja-JP" altLang="en-US" sz="2000" dirty="0"/>
                  <a:t>　</a:t>
                </a:r>
                <a:r>
                  <a:rPr lang="ja-JP" altLang="en-US" sz="2000" dirty="0" smtClean="0"/>
                  <a:t>　⇒残っているデータ個数（</a:t>
                </a:r>
                <a:r>
                  <a:rPr lang="en-US" altLang="ja-JP" sz="2000" dirty="0" smtClean="0"/>
                  <a:t>1,974</a:t>
                </a:r>
                <a:r>
                  <a:rPr lang="ja-JP" altLang="en-US" sz="2000" dirty="0" smtClean="0"/>
                  <a:t>）がタイプ粗頻度</a:t>
                </a:r>
                <a:endParaRPr lang="en-US" altLang="ja-JP" sz="2000" dirty="0" smtClean="0"/>
              </a:p>
              <a:p>
                <a:pPr marL="0" indent="0">
                  <a:buNone/>
                </a:pPr>
                <a:endParaRPr lang="en-US" altLang="ja-JP" sz="2000" dirty="0"/>
              </a:p>
              <a:p>
                <a:pPr marL="0" indent="0">
                  <a:buNone/>
                </a:pPr>
                <a:r>
                  <a:rPr lang="ja-JP" altLang="en-US" sz="2000" dirty="0" smtClean="0"/>
                  <a:t>５．生産性指標の計算</a:t>
                </a:r>
                <a:endParaRPr lang="en-US" altLang="ja-JP" sz="2000" dirty="0" smtClean="0"/>
              </a:p>
              <a:p>
                <a:pPr marL="0" indent="0">
                  <a:buNone/>
                </a:pPr>
                <a:r>
                  <a:rPr lang="ja-JP" altLang="en-US" sz="2000" dirty="0"/>
                  <a:t>　</a:t>
                </a:r>
                <a:r>
                  <a:rPr lang="ja-JP" altLang="en-US" sz="2000" dirty="0" smtClean="0"/>
                  <a:t>　</a:t>
                </a:r>
                <a:r>
                  <a:rPr lang="en-US" altLang="ja-JP" sz="2000" dirty="0" smtClean="0"/>
                  <a:t>begin to V</a:t>
                </a:r>
                <a:r>
                  <a:rPr lang="ja-JP" altLang="en-US" sz="2000" dirty="0" smtClean="0"/>
                  <a:t>の生産性指標＝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000" b="0" i="1" smtClean="0">
                            <a:latin typeface="Cambria Math"/>
                          </a:rPr>
                          <m:t>1974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ja-JP" sz="20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ja-JP" sz="2000" b="0" i="1" smtClean="0">
                                <a:latin typeface="Cambria Math"/>
                              </a:rPr>
                              <m:t>16522</m:t>
                            </m:r>
                          </m:e>
                        </m:rad>
                      </m:den>
                    </m:f>
                  </m:oMath>
                </a14:m>
                <a:r>
                  <a:rPr lang="ja-JP" altLang="en-US" sz="2000" dirty="0" smtClean="0"/>
                  <a:t> </a:t>
                </a:r>
                <a:r>
                  <a:rPr lang="en-US" altLang="ja-JP" sz="2000" dirty="0" smtClean="0"/>
                  <a:t>= 1974 / </a:t>
                </a:r>
                <a:r>
                  <a:rPr lang="en-US" altLang="ja-JP" sz="2000" dirty="0" err="1" smtClean="0"/>
                  <a:t>sqrt</a:t>
                </a:r>
                <a:r>
                  <a:rPr lang="en-US" altLang="ja-JP" sz="2000" dirty="0" smtClean="0"/>
                  <a:t>(16522) = 14.21</a:t>
                </a:r>
              </a:p>
              <a:p>
                <a:pPr marL="0" indent="0">
                  <a:buNone/>
                </a:pPr>
                <a:r>
                  <a:rPr lang="ja-JP" altLang="en-US" sz="2000" dirty="0" smtClean="0"/>
                  <a:t>　　</a:t>
                </a:r>
                <a:endParaRPr lang="en-US" altLang="ja-JP" sz="2000" dirty="0"/>
              </a:p>
              <a:p>
                <a:pPr marL="0" indent="0">
                  <a:buNone/>
                </a:pPr>
                <a:endParaRPr kumimoji="1" lang="ja-JP" altLang="en-US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68760"/>
                <a:ext cx="8229600" cy="4857403"/>
              </a:xfrm>
              <a:blipFill rotWithShape="1">
                <a:blip r:embed="rId4"/>
                <a:stretch>
                  <a:fillRect l="-741" t="-878" b="-250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/>
          <p:cNvSpPr txBox="1"/>
          <p:nvPr/>
        </p:nvSpPr>
        <p:spPr>
          <a:xfrm>
            <a:off x="8472471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⑦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276" y="1299554"/>
            <a:ext cx="792088" cy="15065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84" y="2852936"/>
            <a:ext cx="57340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ohou12-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45164" y="1199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04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688632" cy="792088"/>
          </a:xfrm>
        </p:spPr>
        <p:txBody>
          <a:bodyPr/>
          <a:lstStyle/>
          <a:p>
            <a:pPr algn="l"/>
            <a:r>
              <a:rPr kumimoji="1" lang="ja-JP" altLang="en-US" sz="3600" dirty="0" smtClean="0"/>
              <a:t>「開始」動詞の生産性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0" indent="0">
              <a:buNone/>
            </a:pPr>
            <a:endParaRPr lang="en-US" altLang="ja-JP" sz="2000" dirty="0" smtClean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kumimoji="1" lang="ja-JP" altLang="en-US" sz="2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70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⑧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graphicFrame>
        <p:nvGraphicFramePr>
          <p:cNvPr id="5" name="コンテンツ プレースホルダー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3451773"/>
              </p:ext>
            </p:extLst>
          </p:nvPr>
        </p:nvGraphicFramePr>
        <p:xfrm>
          <a:off x="467544" y="1772816"/>
          <a:ext cx="8043272" cy="3744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1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1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1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2704">
                <a:tc>
                  <a:txBody>
                    <a:bodyPr/>
                    <a:lstStyle/>
                    <a:p>
                      <a:r>
                        <a:rPr kumimoji="1" lang="ja-JP" altLang="en-US" dirty="0" smtClean="0">
                          <a:solidFill>
                            <a:schemeClr val="tx1"/>
                          </a:solidFill>
                        </a:rPr>
                        <a:t>調査項目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 smtClean="0">
                          <a:solidFill>
                            <a:schemeClr val="tx1"/>
                          </a:solidFill>
                        </a:rPr>
                        <a:t>トークン頻度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 smtClean="0">
                          <a:solidFill>
                            <a:schemeClr val="tx1"/>
                          </a:solidFill>
                        </a:rPr>
                        <a:t>タイプ粗頻度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 smtClean="0">
                          <a:solidFill>
                            <a:schemeClr val="tx1"/>
                          </a:solidFill>
                        </a:rPr>
                        <a:t>生産性指標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285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begin to V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16,522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1,974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15.36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285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begin </a:t>
                      </a:r>
                      <a:r>
                        <a:rPr kumimoji="1" lang="en-US" altLang="ja-JP" dirty="0" err="1" smtClean="0">
                          <a:solidFill>
                            <a:schemeClr val="tx1"/>
                          </a:solidFill>
                        </a:rPr>
                        <a:t>Ving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2,719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859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16.47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0285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start to V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5,686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1,204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15.97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285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start </a:t>
                      </a:r>
                      <a:r>
                        <a:rPr kumimoji="1" lang="en-US" altLang="ja-JP" dirty="0" err="1" smtClean="0">
                          <a:solidFill>
                            <a:schemeClr val="tx1"/>
                          </a:solidFill>
                        </a:rPr>
                        <a:t>Ving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6,908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1,128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13.57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0285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commence to V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31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3.95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0285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commence </a:t>
                      </a:r>
                      <a:r>
                        <a:rPr kumimoji="1" lang="en-US" altLang="ja-JP" dirty="0" err="1" smtClean="0">
                          <a:solidFill>
                            <a:schemeClr val="tx1"/>
                          </a:solidFill>
                        </a:rPr>
                        <a:t>Ving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88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52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5.54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755576" y="1268760"/>
            <a:ext cx="5290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dirty="0" smtClean="0"/>
              <a:t>表１　</a:t>
            </a:r>
            <a:r>
              <a:rPr lang="ja-JP" altLang="en-US" dirty="0" smtClean="0"/>
              <a:t>「</a:t>
            </a:r>
            <a:r>
              <a:rPr lang="ja-JP" altLang="en-US" dirty="0"/>
              <a:t>開始」動詞の</a:t>
            </a:r>
            <a:r>
              <a:rPr lang="ja-JP" altLang="en-US" dirty="0" smtClean="0"/>
              <a:t>生産性指標（</a:t>
            </a:r>
            <a:r>
              <a:rPr lang="en-US" altLang="ja-JP" dirty="0" smtClean="0"/>
              <a:t>BNC</a:t>
            </a:r>
            <a:r>
              <a:rPr lang="ja-JP" altLang="en-US" dirty="0" smtClean="0"/>
              <a:t>コーパス調べ）</a:t>
            </a:r>
            <a:endParaRPr kumimoji="1" lang="ja-JP" altLang="en-US" dirty="0"/>
          </a:p>
        </p:txBody>
      </p:sp>
      <p:pic>
        <p:nvPicPr>
          <p:cNvPr id="7" name="gohou12-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66070" y="2856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6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688632" cy="792088"/>
          </a:xfrm>
        </p:spPr>
        <p:txBody>
          <a:bodyPr/>
          <a:lstStyle/>
          <a:p>
            <a:pPr algn="l"/>
            <a:r>
              <a:rPr kumimoji="1" lang="ja-JP" altLang="en-US" sz="3600" dirty="0" smtClean="0"/>
              <a:t>「終了」動詞の生産性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0" indent="0">
              <a:buNone/>
            </a:pPr>
            <a:endParaRPr lang="en-US" altLang="ja-JP" sz="2000" dirty="0" smtClean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kumimoji="1" lang="ja-JP" altLang="en-US" sz="2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70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solidFill>
                  <a:srgbClr val="FF0000"/>
                </a:solidFill>
              </a:rPr>
              <a:t>⑨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graphicFrame>
        <p:nvGraphicFramePr>
          <p:cNvPr id="5" name="コンテンツ プレースホルダー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6065824"/>
              </p:ext>
            </p:extLst>
          </p:nvPr>
        </p:nvGraphicFramePr>
        <p:xfrm>
          <a:off x="429198" y="1628800"/>
          <a:ext cx="8043272" cy="4784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1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1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1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2704">
                <a:tc>
                  <a:txBody>
                    <a:bodyPr/>
                    <a:lstStyle/>
                    <a:p>
                      <a:r>
                        <a:rPr kumimoji="1" lang="ja-JP" altLang="en-US" dirty="0" smtClean="0">
                          <a:solidFill>
                            <a:schemeClr val="tx1"/>
                          </a:solidFill>
                        </a:rPr>
                        <a:t>調査項目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 smtClean="0">
                          <a:solidFill>
                            <a:schemeClr val="tx1"/>
                          </a:solidFill>
                        </a:rPr>
                        <a:t>トークン頻度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 smtClean="0">
                          <a:solidFill>
                            <a:schemeClr val="tx1"/>
                          </a:solidFill>
                        </a:rPr>
                        <a:t>タイプ粗頻度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 smtClean="0">
                          <a:solidFill>
                            <a:schemeClr val="tx1"/>
                          </a:solidFill>
                        </a:rPr>
                        <a:t>生産性指標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285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end </a:t>
                      </a:r>
                      <a:r>
                        <a:rPr kumimoji="1" lang="en-US" altLang="ja-JP" dirty="0" err="1" smtClean="0">
                          <a:solidFill>
                            <a:schemeClr val="tx1"/>
                          </a:solidFill>
                        </a:rPr>
                        <a:t>Ving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224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138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9.22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285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finish </a:t>
                      </a:r>
                      <a:r>
                        <a:rPr kumimoji="1" lang="en-US" altLang="ja-JP" dirty="0" err="1" smtClean="0">
                          <a:solidFill>
                            <a:schemeClr val="tx1"/>
                          </a:solidFill>
                        </a:rPr>
                        <a:t>Ving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700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270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10.21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0285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stop </a:t>
                      </a:r>
                      <a:r>
                        <a:rPr kumimoji="1" lang="en-US" altLang="ja-JP" dirty="0" err="1" smtClean="0">
                          <a:solidFill>
                            <a:schemeClr val="tx1"/>
                          </a:solidFill>
                        </a:rPr>
                        <a:t>Ving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3,677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740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12.20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285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quit </a:t>
                      </a:r>
                      <a:r>
                        <a:rPr kumimoji="1" lang="en-US" altLang="ja-JP" dirty="0" err="1" smtClean="0">
                          <a:solidFill>
                            <a:schemeClr val="tx1"/>
                          </a:solidFill>
                        </a:rPr>
                        <a:t>Ving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42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5.42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0285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complete </a:t>
                      </a:r>
                      <a:r>
                        <a:rPr kumimoji="1" lang="en-US" altLang="ja-JP" dirty="0" err="1" smtClean="0">
                          <a:solidFill>
                            <a:schemeClr val="tx1"/>
                          </a:solidFill>
                        </a:rPr>
                        <a:t>Ving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333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146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8.00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0285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turn out to V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2,105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98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2.14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0285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cease to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 V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1,584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331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8.32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0285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cease </a:t>
                      </a:r>
                      <a:r>
                        <a:rPr kumimoji="1" lang="en-US" altLang="ja-JP" dirty="0" err="1" smtClean="0">
                          <a:solidFill>
                            <a:schemeClr val="tx1"/>
                          </a:solidFill>
                        </a:rPr>
                        <a:t>Ving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107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7.42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467544" y="1081838"/>
            <a:ext cx="5290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ja-JP" altLang="en-US" dirty="0" smtClean="0"/>
              <a:t>表２　</a:t>
            </a:r>
            <a:r>
              <a:rPr lang="ja-JP" altLang="en-US" dirty="0" smtClean="0"/>
              <a:t>「終了」</a:t>
            </a:r>
            <a:r>
              <a:rPr lang="ja-JP" altLang="en-US" dirty="0"/>
              <a:t>動詞の</a:t>
            </a:r>
            <a:r>
              <a:rPr lang="ja-JP" altLang="en-US" dirty="0" smtClean="0"/>
              <a:t>生産性指標（</a:t>
            </a:r>
            <a:r>
              <a:rPr lang="en-US" altLang="ja-JP" dirty="0" smtClean="0"/>
              <a:t>BNC</a:t>
            </a:r>
            <a:r>
              <a:rPr lang="ja-JP" altLang="en-US" dirty="0" smtClean="0"/>
              <a:t>コーパス調べ）</a:t>
            </a:r>
            <a:endParaRPr kumimoji="1" lang="ja-JP" altLang="en-US" dirty="0"/>
          </a:p>
        </p:txBody>
      </p:sp>
      <p:pic>
        <p:nvPicPr>
          <p:cNvPr id="7" name="gohou12-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66070" y="323165"/>
            <a:ext cx="406400" cy="27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7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3031</TotalTime>
  <Words>457</Words>
  <Application>Microsoft Office PowerPoint</Application>
  <PresentationFormat>画面に合わせる (4:3)</PresentationFormat>
  <Paragraphs>207</Paragraphs>
  <Slides>13</Slides>
  <Notes>0</Notes>
  <HiddenSlides>0</HiddenSlides>
  <MMClips>13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17" baseType="lpstr">
      <vt:lpstr>ＭＳ Ｐゴシック</vt:lpstr>
      <vt:lpstr>Arial</vt:lpstr>
      <vt:lpstr>Cambria Math</vt:lpstr>
      <vt:lpstr>標準デザイン</vt:lpstr>
      <vt:lpstr>開始・終了を表す動詞の生産性</vt:lpstr>
      <vt:lpstr>生産性指標</vt:lpstr>
      <vt:lpstr>作業例題</vt:lpstr>
      <vt:lpstr>作業手順</vt:lpstr>
      <vt:lpstr>頻度集計上の問題</vt:lpstr>
      <vt:lpstr>置換</vt:lpstr>
      <vt:lpstr>重複削除</vt:lpstr>
      <vt:lpstr>「開始」動詞の生産性</vt:lpstr>
      <vt:lpstr>「終了」動詞の生産性</vt:lpstr>
      <vt:lpstr>「開始」動詞対「終了」動詞</vt:lpstr>
      <vt:lpstr>第12回小課題</vt:lpstr>
      <vt:lpstr>第12回小課題</vt:lpstr>
      <vt:lpstr>第12回小課題</vt:lpstr>
    </vt:vector>
  </TitlesOfParts>
  <Company>Fukuda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母音の種類と発音</dc:title>
  <dc:creator>Kaoru</dc:creator>
  <cp:lastModifiedBy>福田 薫</cp:lastModifiedBy>
  <cp:revision>118</cp:revision>
  <cp:lastPrinted>2020-05-19T23:45:43Z</cp:lastPrinted>
  <dcterms:created xsi:type="dcterms:W3CDTF">2009-04-20T15:05:58Z</dcterms:created>
  <dcterms:modified xsi:type="dcterms:W3CDTF">2020-07-23T00:28:16Z</dcterms:modified>
</cp:coreProperties>
</file>